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0" r:id="rId2"/>
    <p:sldId id="444" r:id="rId3"/>
    <p:sldId id="257" r:id="rId4"/>
    <p:sldId id="388" r:id="rId5"/>
    <p:sldId id="377" r:id="rId6"/>
    <p:sldId id="375" r:id="rId7"/>
    <p:sldId id="345" r:id="rId8"/>
    <p:sldId id="380" r:id="rId9"/>
    <p:sldId id="385" r:id="rId10"/>
    <p:sldId id="386" r:id="rId11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2" autoAdjust="0"/>
    <p:restoredTop sz="50672" autoAdjust="0"/>
  </p:normalViewPr>
  <p:slideViewPr>
    <p:cSldViewPr snapToGrid="0" showGuides="1">
      <p:cViewPr varScale="1">
        <p:scale>
          <a:sx n="52" d="100"/>
          <a:sy n="52" d="100"/>
        </p:scale>
        <p:origin x="10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22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5.9918598461905545E-2"/>
          <c:y val="0.1848918833159427"/>
          <c:w val="0.92726088871758161"/>
          <c:h val="0.62148167255821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山育会</c:v>
                </c:pt>
                <c:pt idx="1">
                  <c:v>社協</c:v>
                </c:pt>
                <c:pt idx="2">
                  <c:v>菱風園</c:v>
                </c:pt>
                <c:pt idx="3">
                  <c:v>ユートピア広沢</c:v>
                </c:pt>
                <c:pt idx="4">
                  <c:v>思いやり</c:v>
                </c:pt>
                <c:pt idx="5">
                  <c:v>思いやり黒保根</c:v>
                </c:pt>
                <c:pt idx="6">
                  <c:v>にいさと</c:v>
                </c:pt>
                <c:pt idx="7">
                  <c:v>のぞみの苑</c:v>
                </c:pt>
                <c:pt idx="8">
                  <c:v>神明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9943</c:v>
                </c:pt>
                <c:pt idx="1">
                  <c:v>11648</c:v>
                </c:pt>
                <c:pt idx="2">
                  <c:v>13266</c:v>
                </c:pt>
                <c:pt idx="3">
                  <c:v>17290</c:v>
                </c:pt>
                <c:pt idx="4">
                  <c:v>8065</c:v>
                </c:pt>
                <c:pt idx="5">
                  <c:v>1715</c:v>
                </c:pt>
                <c:pt idx="6">
                  <c:v>16261</c:v>
                </c:pt>
                <c:pt idx="7">
                  <c:v>17152</c:v>
                </c:pt>
                <c:pt idx="8">
                  <c:v>12261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F-4746-8112-B1576D515A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65歳以上人口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山育会</c:v>
                </c:pt>
                <c:pt idx="1">
                  <c:v>社協</c:v>
                </c:pt>
                <c:pt idx="2">
                  <c:v>菱風園</c:v>
                </c:pt>
                <c:pt idx="3">
                  <c:v>ユートピア広沢</c:v>
                </c:pt>
                <c:pt idx="4">
                  <c:v>思いやり</c:v>
                </c:pt>
                <c:pt idx="5">
                  <c:v>思いやり黒保根</c:v>
                </c:pt>
                <c:pt idx="6">
                  <c:v>にいさと</c:v>
                </c:pt>
                <c:pt idx="7">
                  <c:v>のぞみの苑</c:v>
                </c:pt>
                <c:pt idx="8">
                  <c:v>神明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4223</c:v>
                </c:pt>
                <c:pt idx="1">
                  <c:v>4931</c:v>
                </c:pt>
                <c:pt idx="2">
                  <c:v>5364</c:v>
                </c:pt>
                <c:pt idx="3">
                  <c:v>5725</c:v>
                </c:pt>
                <c:pt idx="4">
                  <c:v>3270</c:v>
                </c:pt>
                <c:pt idx="5">
                  <c:v>831</c:v>
                </c:pt>
                <c:pt idx="6">
                  <c:v>4704</c:v>
                </c:pt>
                <c:pt idx="7">
                  <c:v>5698</c:v>
                </c:pt>
                <c:pt idx="8">
                  <c:v>4208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F-4746-8112-B1576D515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6969023"/>
        <c:axId val="1016970271"/>
      </c:barChart>
      <c:catAx>
        <c:axId val="101696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16970271"/>
        <c:crosses val="autoZero"/>
        <c:auto val="1"/>
        <c:lblAlgn val="ctr"/>
        <c:lblOffset val="100"/>
        <c:noMultiLvlLbl val="0"/>
      </c:catAx>
      <c:valAx>
        <c:axId val="1016970271"/>
        <c:scaling>
          <c:orientation val="minMax"/>
          <c:max val="1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16969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0.06643</cdr:x>
      <cdr:y>0.27708</cdr:y>
    </cdr:from>
    <cdr:to>
      <cdr:x>0.14918</cdr:x>
      <cdr:y>0.42593</cdr:y>
    </cdr:to>
    <cdr:sp macro="" textlink="">
      <cdr:nvSpPr>
        <cdr:cNvPr id="2" name="吹き出し: 角を丸めた四角形 1">
          <a:extLst xmlns:a="http://schemas.openxmlformats.org/drawingml/2006/main">
            <a:ext uri="{FF2B5EF4-FFF2-40B4-BE49-F238E27FC236}">
              <a16:creationId xmlns:a16="http://schemas.microsoft.com/office/drawing/2014/main" id="{BF6ACBD7-56A8-4D27-B5E3-669A35F29FB6}"/>
            </a:ext>
          </a:extLst>
        </cdr:cNvPr>
        <cdr:cNvSpPr/>
      </cdr:nvSpPr>
      <cdr:spPr>
        <a:xfrm xmlns:a="http://schemas.openxmlformats.org/drawingml/2006/main">
          <a:off x="723900" y="1120346"/>
          <a:ext cx="901700" cy="601858"/>
        </a:xfrm>
        <a:prstGeom xmlns:a="http://schemas.openxmlformats.org/drawingml/2006/main" prst="wedgeRoundRectCallout">
          <a:avLst>
            <a:gd name="adj1" fmla="val 14952"/>
            <a:gd name="adj2" fmla="val 89951"/>
            <a:gd name="adj3" fmla="val 1666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 sz="1200" b="1" dirty="0"/>
            <a:t>高齢化率</a:t>
          </a:r>
          <a:endParaRPr lang="en-US" altLang="ja-JP" sz="1200" b="1" dirty="0"/>
        </a:p>
        <a:p xmlns:a="http://schemas.openxmlformats.org/drawingml/2006/main">
          <a:r>
            <a:rPr lang="en-US" altLang="ja-JP" sz="1400" b="1" dirty="0"/>
            <a:t>42.95</a:t>
          </a:r>
          <a:r>
            <a:rPr lang="ja-JP" altLang="en-US" sz="1400" b="1" dirty="0"/>
            <a:t>％</a:t>
          </a:r>
          <a:endParaRPr lang="ja-JP" sz="1400" b="1" dirty="0"/>
        </a:p>
      </cdr:txBody>
    </cdr:sp>
  </cdr:relSizeAnchor>
  <cdr:relSizeAnchor xmlns:cdr="http://schemas.openxmlformats.org/drawingml/2006/chartDrawing">
    <cdr:from>
      <cdr:x>0.10216</cdr:x>
      <cdr:y>0.70234</cdr:y>
    </cdr:from>
    <cdr:to>
      <cdr:x>0.15415</cdr:x>
      <cdr:y>0.79575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EF9BC4AD-F70E-4691-80B6-4AE57E8FE21B}"/>
            </a:ext>
          </a:extLst>
        </cdr:cNvPr>
        <cdr:cNvSpPr txBox="1"/>
      </cdr:nvSpPr>
      <cdr:spPr>
        <a:xfrm xmlns:a="http://schemas.openxmlformats.org/drawingml/2006/main">
          <a:off x="1113184" y="2839832"/>
          <a:ext cx="566530" cy="377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100" b="1" u="sng" dirty="0"/>
            <a:t>4,184</a:t>
          </a:r>
          <a:endParaRPr lang="ja-JP" altLang="en-US" sz="1100" b="1" u="sng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77F4572-2639-4760-A6EE-AE2606C3C0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224B68E-81BC-4A19-BBFA-408C95C49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2021/12/23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B64CC83-3A53-4578-A566-208DA73917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BFDF35-FDCF-4F70-9EC2-0A3EFF143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4FA9A-C688-4F8E-BFC5-27EF6AD5C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820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2021/12/23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07F31-243D-488F-AA0F-56223140E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648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>
            <a:extLst>
              <a:ext uri="{FF2B5EF4-FFF2-40B4-BE49-F238E27FC236}">
                <a16:creationId xmlns:a16="http://schemas.microsoft.com/office/drawing/2014/main" id="{97F7E81F-165A-49B3-8E3A-E64B6742A3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>
            <a:extLst>
              <a:ext uri="{FF2B5EF4-FFF2-40B4-BE49-F238E27FC236}">
                <a16:creationId xmlns:a16="http://schemas.microsoft.com/office/drawing/2014/main" id="{382D9B57-8012-4D28-A5A5-599CBF482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1100" dirty="0">
                <a:latin typeface="+mn-ea"/>
                <a:ea typeface="+mn-ea"/>
              </a:rPr>
              <a:t>（自己紹介）</a:t>
            </a: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5856A24-0311-49E5-B1CA-4F442BFD9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ー 1">
            <a:extLst>
              <a:ext uri="{FF2B5EF4-FFF2-40B4-BE49-F238E27FC236}">
                <a16:creationId xmlns:a16="http://schemas.microsoft.com/office/drawing/2014/main" id="{60F7F70A-B7F6-4929-944D-3C70D2921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ノート プレースホルダー 2">
            <a:extLst>
              <a:ext uri="{FF2B5EF4-FFF2-40B4-BE49-F238E27FC236}">
                <a16:creationId xmlns:a16="http://schemas.microsoft.com/office/drawing/2014/main" id="{F0A35E6C-141A-410C-BD0F-B4E8EB71F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B6AD9E7-CCFC-42AC-87AF-BF07F3A29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>
            <a:extLst>
              <a:ext uri="{FF2B5EF4-FFF2-40B4-BE49-F238E27FC236}">
                <a16:creationId xmlns:a16="http://schemas.microsoft.com/office/drawing/2014/main" id="{D319B524-0A61-4B6F-B8D6-C2B3D6419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ー 2">
            <a:extLst>
              <a:ext uri="{FF2B5EF4-FFF2-40B4-BE49-F238E27FC236}">
                <a16:creationId xmlns:a16="http://schemas.microsoft.com/office/drawing/2014/main" id="{AD29DCEF-ED5F-47E1-9B6D-A22032E51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地域包括</a:t>
            </a:r>
            <a:r>
              <a:rPr lang="ja-JP" altLang="en-US"/>
              <a:t>支援センターの仕事や場所等の説明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AAA1936-8626-418B-83D9-929DE765D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42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100" b="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C5A174-8F0E-4139-B129-A201A1602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19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>
            <a:extLst>
              <a:ext uri="{FF2B5EF4-FFF2-40B4-BE49-F238E27FC236}">
                <a16:creationId xmlns:a16="http://schemas.microsoft.com/office/drawing/2014/main" id="{DD9E4F10-FF51-4CF8-B59D-D8B472AB2B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ー 2">
            <a:extLst>
              <a:ext uri="{FF2B5EF4-FFF2-40B4-BE49-F238E27FC236}">
                <a16:creationId xmlns:a16="http://schemas.microsoft.com/office/drawing/2014/main" id="{202E508E-5A1C-4B5C-8BE1-61E10E624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81DA5CB-6B01-4BE2-B112-B24F7419C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>
            <a:extLst>
              <a:ext uri="{FF2B5EF4-FFF2-40B4-BE49-F238E27FC236}">
                <a16:creationId xmlns:a16="http://schemas.microsoft.com/office/drawing/2014/main" id="{4737D03F-F5E2-44C6-AF75-7E0F2244C4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>
            <a:extLst>
              <a:ext uri="{FF2B5EF4-FFF2-40B4-BE49-F238E27FC236}">
                <a16:creationId xmlns:a16="http://schemas.microsoft.com/office/drawing/2014/main" id="{80611D32-379D-4F47-9153-0E5B81A4C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○生徒に朝ごはんは何を食べたなど質問も加え、キャッチボールを行った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AD60C6D-8402-4D9D-8141-734B9B53A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>
            <a:extLst>
              <a:ext uri="{FF2B5EF4-FFF2-40B4-BE49-F238E27FC236}">
                <a16:creationId xmlns:a16="http://schemas.microsoft.com/office/drawing/2014/main" id="{D0810090-89CA-405E-AA28-176CD2798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>
            <a:extLst>
              <a:ext uri="{FF2B5EF4-FFF2-40B4-BE49-F238E27FC236}">
                <a16:creationId xmlns:a16="http://schemas.microsoft.com/office/drawing/2014/main" id="{5452BA1E-F3CB-42B0-8A8C-FD9E104A9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1D6FEF1-B3BA-4532-A906-3B2951B9F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>
            <a:extLst>
              <a:ext uri="{FF2B5EF4-FFF2-40B4-BE49-F238E27FC236}">
                <a16:creationId xmlns:a16="http://schemas.microsoft.com/office/drawing/2014/main" id="{D319B524-0A61-4B6F-B8D6-C2B3D6419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ー 2">
            <a:extLst>
              <a:ext uri="{FF2B5EF4-FFF2-40B4-BE49-F238E27FC236}">
                <a16:creationId xmlns:a16="http://schemas.microsoft.com/office/drawing/2014/main" id="{AD29DCEF-ED5F-47E1-9B6D-A22032E51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「認知症ってなあに？」（オンラインで学ぶ小学生補助教材：約</a:t>
            </a:r>
            <a:r>
              <a:rPr lang="en-US" altLang="ja-JP" dirty="0"/>
              <a:t>15</a:t>
            </a:r>
            <a:r>
              <a:rPr lang="ja-JP" altLang="en-US" dirty="0"/>
              <a:t>分）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○</a:t>
            </a:r>
            <a:r>
              <a:rPr lang="en-US" altLang="ja-JP" dirty="0"/>
              <a:t>DVD</a:t>
            </a:r>
            <a:r>
              <a:rPr lang="ja-JP" altLang="en-US" dirty="0"/>
              <a:t>を準備している時に脳トレ（約</a:t>
            </a:r>
            <a:r>
              <a:rPr lang="en-US" altLang="ja-JP" dirty="0"/>
              <a:t>5</a:t>
            </a:r>
            <a:r>
              <a:rPr lang="ja-JP" altLang="en-US" dirty="0"/>
              <a:t>分程度）行った</a:t>
            </a:r>
            <a:endParaRPr lang="en-US" altLang="ja-JP" dirty="0"/>
          </a:p>
          <a:p>
            <a:r>
              <a:rPr lang="ja-JP" altLang="en-US" dirty="0"/>
              <a:t>○</a:t>
            </a:r>
            <a:r>
              <a:rPr lang="en-US" altLang="ja-JP" dirty="0"/>
              <a:t>DVD</a:t>
            </a:r>
            <a:r>
              <a:rPr lang="ja-JP" altLang="en-US" dirty="0"/>
              <a:t>をみてもらったあと、生徒に感想をきいた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AAA1936-8626-418B-83D9-929DE765D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>
            <a:extLst>
              <a:ext uri="{FF2B5EF4-FFF2-40B4-BE49-F238E27FC236}">
                <a16:creationId xmlns:a16="http://schemas.microsoft.com/office/drawing/2014/main" id="{081AF33B-83DC-45B1-A967-D17ABEC3DA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>
            <a:extLst>
              <a:ext uri="{FF2B5EF4-FFF2-40B4-BE49-F238E27FC236}">
                <a16:creationId xmlns:a16="http://schemas.microsoft.com/office/drawing/2014/main" id="{73601350-32FE-4E51-BD22-0F9A181835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5E0E0C-D22A-405A-92FC-3F622230F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>
            <a:extLst>
              <a:ext uri="{FF2B5EF4-FFF2-40B4-BE49-F238E27FC236}">
                <a16:creationId xmlns:a16="http://schemas.microsoft.com/office/drawing/2014/main" id="{B593A240-2FA8-4193-B238-0F5AED331F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ノート プレースホルダー 2">
            <a:extLst>
              <a:ext uri="{FF2B5EF4-FFF2-40B4-BE49-F238E27FC236}">
                <a16:creationId xmlns:a16="http://schemas.microsoft.com/office/drawing/2014/main" id="{080C41C1-1B37-4C6E-974A-4F5BF0E09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1C02314-E4B1-4983-B8E1-CEC9700B1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12264D-B7A8-41B4-AB61-83574ED16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9529097-8C75-49AD-A1EE-C4AEAB31F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E37ECF-B30A-4A85-B595-C97C08F0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998B92-73E2-48D6-979B-D7714714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B13396-3FE0-48E9-91FF-8CF66CCF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11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835E5-330C-45AD-B53E-2104EBF3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C9D0E04-EF5A-47B3-8E78-1D17708AC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A04C42-2D4F-43CC-9876-DCEF748F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540CDE-170A-4256-B403-A3537C07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E08BCF-3CA5-495B-9FED-B40F2C10F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85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5BAA6F-0C9F-4F31-9A33-463DF3963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713002-DB16-4888-9135-CA13878D7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A8A99E-AA92-4582-BC82-B8ED603F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CE9475-03A4-48E7-B1B8-F5FC3D62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6D5948-55D8-4027-839A-1965DDA5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06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A552C-3004-49AD-A07E-43742F62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7D4B06-CBA5-4D49-94EF-A235817EC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E76954-0DE5-4F31-8EB9-4C4E5EEE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9E870E-606B-4CC9-A181-EB784B8B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1DD3B-03AD-498A-9143-8F3F7AA5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53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6BE0BF-CB55-4B9B-A9C2-6E219234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210558-427B-49F1-B169-5D74C9F8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5BBF42-6F4C-44A1-87DF-62F6820B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02F4B4-E2DC-45F7-BA0B-014AA5FA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1DD0F9-3009-419D-AD7B-FFB45298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5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9DFC6B-C365-4BC5-AB26-1E08B783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4B5C20-314E-4C5C-9841-A9C7C8E3B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DC22B7-3C37-4B7E-93B5-E985EEB1B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1A127A-F75D-4411-BDE8-FAC9B7B1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15ACE8-1CB3-490F-A3D0-15A4CE65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6C4B2A-5132-4426-8695-4F1AD127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38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839A74-F882-48ED-A3FC-DAC0899D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E31538-4932-4702-9615-AF50EFEE0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85A45C-D325-47F3-B71A-70C754F6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C171D7-9A5B-4460-A24A-2D41DCBDE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6932DBF-AFEC-4C2F-B32D-410AFA155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11F298F-E3CD-49D5-9BD5-B030BB0F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BEBD3B4-6E24-4B60-AC31-2AF54C74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B009C23-9FD0-471C-8935-AF09E77C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60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F3E041-61F2-4F18-852A-87921084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322ACE-F642-40CA-A1A3-CADD532D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935521-F61E-4C01-B1B1-10E9FB9C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B17BCD-88B3-4DCE-B140-7E7721E8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67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10D83E7-12D7-48ED-87BD-C5930352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E63E6B9-C879-407C-BD53-0579EB01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5D3EB1-A312-4E73-B600-86352614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62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969CB-3B71-42B8-A687-20F2880B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EAC72D-7088-4E15-A491-E6E0772D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63523E-61BE-401A-912F-393D45310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78F82E-41C1-4CC3-A80A-85A14C49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456784-DD9F-4CBF-B425-11FB83CA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8FFC8D-5458-4B75-959C-3C04731F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93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7E71F1-F3E8-4AF5-853F-973C2CDA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9B6D6E8-E654-427C-A365-FF9D77FD7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EC5B4B-0725-4CC0-B834-93FFDF42B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7F5E3A-5E0A-4157-B9F8-BDAE9131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A97EBF-9592-429B-A0AE-599A6C68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61B694-D598-4DE2-8A51-C0A99B27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1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459A5A5-967E-4209-84F1-8025C42D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FD1B83-A4D0-487A-9C1F-D65C8FFF8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0336C2-BC54-4235-9940-791BF5942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9A85E7-693E-4F9D-9A64-F8D060BB1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2EB1C1-B78A-4CC5-89F1-EB2409DA0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0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2F5AB985-44FC-4B9E-A55D-1B0D4E8EB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809EF10E-3669-4A52-987F-029196816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6" y="257641"/>
            <a:ext cx="8070849" cy="1783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　    </a:t>
            </a:r>
            <a:r>
              <a:rPr lang="ja-JP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MT"/>
                <a:ea typeface="HGP創英角ﾎﾟｯﾌﾟ体" pitchFamily="50" charset="-128"/>
              </a:rPr>
              <a:t>　</a:t>
            </a:r>
          </a:p>
        </p:txBody>
      </p:sp>
      <p:sp>
        <p:nvSpPr>
          <p:cNvPr id="5125" name="テキスト ボックス 6">
            <a:extLst>
              <a:ext uri="{FF2B5EF4-FFF2-40B4-BE49-F238E27FC236}">
                <a16:creationId xmlns:a16="http://schemas.microsoft.com/office/drawing/2014/main" id="{4C52E0E8-E4AB-4EDF-9237-F9D52F364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4" y="6276975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桐生市キャラバン・メイト連絡会</a:t>
            </a:r>
          </a:p>
        </p:txBody>
      </p:sp>
      <p:sp>
        <p:nvSpPr>
          <p:cNvPr id="13" name="角丸四角形 1">
            <a:extLst>
              <a:ext uri="{FF2B5EF4-FFF2-40B4-BE49-F238E27FC236}">
                <a16:creationId xmlns:a16="http://schemas.microsoft.com/office/drawing/2014/main" id="{66C88B88-A497-4625-9BCC-A28A6B18BE2E}"/>
              </a:ext>
            </a:extLst>
          </p:cNvPr>
          <p:cNvSpPr/>
          <p:nvPr/>
        </p:nvSpPr>
        <p:spPr>
          <a:xfrm>
            <a:off x="1447800" y="404813"/>
            <a:ext cx="9207500" cy="15113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127" name="Rectangle 4">
            <a:extLst>
              <a:ext uri="{FF2B5EF4-FFF2-40B4-BE49-F238E27FC236}">
                <a16:creationId xmlns:a16="http://schemas.microsoft.com/office/drawing/2014/main" id="{39C11356-666D-4031-8517-E179B3FE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480435"/>
            <a:ext cx="73485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にん　ち   しょう</a:t>
            </a:r>
            <a:endParaRPr lang="en-US" altLang="ja-JP" sz="2000" b="1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sz="54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認知症</a:t>
            </a:r>
            <a:r>
              <a:rPr lang="ja-JP" altLang="en-US" sz="20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sz="44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っ</a:t>
            </a:r>
            <a:r>
              <a:rPr lang="ja-JP" altLang="en-US" sz="54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てなあに？</a:t>
            </a:r>
            <a:r>
              <a:rPr lang="ja-JP" altLang="en-US" sz="5400" b="1" dirty="0">
                <a:solidFill>
                  <a:srgbClr val="572314"/>
                </a:solidFill>
                <a:latin typeface="Gill Sans MT" panose="020B0502020104020203" pitchFamily="34" charset="0"/>
                <a:ea typeface="HGP創英角ﾎﾟｯﾌﾟ体" panose="040B0A00000000000000" pitchFamily="50" charset="-128"/>
              </a:rPr>
              <a:t>　</a:t>
            </a:r>
          </a:p>
        </p:txBody>
      </p:sp>
      <p:pic>
        <p:nvPicPr>
          <p:cNvPr id="5128" name="図 5">
            <a:extLst>
              <a:ext uri="{FF2B5EF4-FFF2-40B4-BE49-F238E27FC236}">
                <a16:creationId xmlns:a16="http://schemas.microsoft.com/office/drawing/2014/main" id="{6F88908F-7200-4EA8-9AF7-ECCBC23D2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0" y="720504"/>
            <a:ext cx="1674810" cy="99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72D1DD0-98F3-40B7-9FB2-1E3FC4D19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766" y="1932794"/>
            <a:ext cx="6309907" cy="4346825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E60EC8F-97DD-479C-9E8F-259FC7E88DBC}"/>
              </a:ext>
            </a:extLst>
          </p:cNvPr>
          <p:cNvSpPr/>
          <p:nvPr/>
        </p:nvSpPr>
        <p:spPr>
          <a:xfrm>
            <a:off x="10205567" y="257641"/>
            <a:ext cx="1604964" cy="55616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小学生版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0C199FBF-4EA6-43D4-B643-DC36F3B75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227" name="タイトル 1">
            <a:extLst>
              <a:ext uri="{FF2B5EF4-FFF2-40B4-BE49-F238E27FC236}">
                <a16:creationId xmlns:a16="http://schemas.microsoft.com/office/drawing/2014/main" id="{A92F358C-68B2-4492-A02B-A0D8F16680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60810" y="277907"/>
            <a:ext cx="4683080" cy="962025"/>
          </a:xfr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ja-JP" altLang="en-US" sz="2000" b="1" dirty="0">
                <a:solidFill>
                  <a:srgbClr val="6600CC"/>
                </a:solidFill>
              </a:rPr>
              <a:t>　</a:t>
            </a:r>
            <a:r>
              <a:rPr lang="ja-JP" altLang="en-US" sz="1800" b="1" dirty="0">
                <a:solidFill>
                  <a:srgbClr val="6600CC"/>
                </a:solidFill>
              </a:rPr>
              <a:t>　   </a:t>
            </a:r>
            <a:r>
              <a:rPr lang="ja-JP" altLang="en-US" sz="1800" b="1" dirty="0">
                <a:solidFill>
                  <a:srgbClr val="7030A0"/>
                </a:solidFill>
              </a:rPr>
              <a:t>きりゅうし　   　  そうだんまどぐち</a:t>
            </a:r>
            <a:br>
              <a:rPr lang="en-US" altLang="ja-JP" sz="3600" b="1" dirty="0">
                <a:solidFill>
                  <a:srgbClr val="7030A0"/>
                </a:solidFill>
              </a:rPr>
            </a:br>
            <a:r>
              <a:rPr lang="ja-JP" altLang="en-US" sz="3600" b="1" dirty="0">
                <a:solidFill>
                  <a:srgbClr val="7030A0"/>
                </a:solidFill>
              </a:rPr>
              <a:t>　</a:t>
            </a:r>
            <a:r>
              <a:rPr lang="ja-JP" altLang="en-US" sz="4000" b="1" dirty="0">
                <a:solidFill>
                  <a:srgbClr val="7030A0"/>
                </a:solidFill>
                <a:ea typeface="AR P丸ゴシック体M" pitchFamily="50" charset="-128"/>
              </a:rPr>
              <a:t>桐生市の相談窓口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6DC410-23E6-403E-B4AD-6433E684E087}"/>
              </a:ext>
            </a:extLst>
          </p:cNvPr>
          <p:cNvSpPr txBox="1"/>
          <p:nvPr/>
        </p:nvSpPr>
        <p:spPr>
          <a:xfrm>
            <a:off x="950427" y="1705451"/>
            <a:ext cx="9880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1400" dirty="0">
                <a:latin typeface="AR丸ゴシック体M" pitchFamily="49" charset="-128"/>
                <a:ea typeface="AR丸ゴシック体M" pitchFamily="49" charset="-128"/>
              </a:rPr>
              <a:t>　　</a:t>
            </a:r>
            <a:r>
              <a:rPr lang="ja-JP" altLang="en-US" sz="2000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きりゅう　　　　　　　　　　　　にんちしょうしっかんいりょう</a:t>
            </a:r>
            <a:endParaRPr lang="en-US" altLang="ja-JP" sz="2000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・桐生・みどり地区の認知症疾患医療センター</a:t>
            </a:r>
            <a:endParaRPr lang="en-US" altLang="ja-JP" sz="3600" b="1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AR丸ゴシック体M" pitchFamily="49" charset="-128"/>
                <a:ea typeface="AR丸ゴシック体M" pitchFamily="49" charset="-128"/>
              </a:rPr>
              <a:t>　　　   　 ぐんまけん にんちしょうしっかんいりょう                  にっしんびょういん</a:t>
            </a:r>
            <a:endParaRPr lang="en-US" altLang="ja-JP" sz="1800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</a:t>
            </a:r>
            <a:r>
              <a:rPr lang="ja-JP" altLang="en-US" sz="3200" b="1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 　  </a:t>
            </a:r>
            <a:r>
              <a:rPr lang="ja-JP" altLang="en-US" sz="3200" b="1" u="sng" dirty="0">
                <a:latin typeface="AR丸ゴシック体M" pitchFamily="49" charset="-128"/>
                <a:ea typeface="AR丸ゴシック体M" pitchFamily="49" charset="-128"/>
              </a:rPr>
              <a:t>群馬県認知症疾患医療センター日新病院</a:t>
            </a:r>
            <a:endParaRPr lang="en-US" altLang="ja-JP" sz="3200" b="1" u="sng" dirty="0"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8423AC-F9EA-4CF0-8C4E-F75EF60060D8}"/>
              </a:ext>
            </a:extLst>
          </p:cNvPr>
          <p:cNvSpPr txBox="1"/>
          <p:nvPr/>
        </p:nvSpPr>
        <p:spPr>
          <a:xfrm>
            <a:off x="950427" y="3595568"/>
            <a:ext cx="112415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・認知症</a:t>
            </a:r>
            <a:r>
              <a:rPr lang="ja-JP" altLang="en-US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（にんちしょう）</a:t>
            </a:r>
            <a:r>
              <a:rPr lang="ja-JP" altLang="en-US" sz="3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かな？と思う人などの</a:t>
            </a:r>
            <a:endParaRPr lang="en-US" altLang="ja-JP" sz="3600" b="1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　病院</a:t>
            </a:r>
            <a:r>
              <a:rPr lang="ja-JP" altLang="en-US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（びょういん）</a:t>
            </a:r>
            <a:r>
              <a:rPr lang="ja-JP" altLang="en-US" sz="3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へ　行くお手伝いや家族</a:t>
            </a:r>
            <a:r>
              <a:rPr lang="ja-JP" altLang="en-US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（かぞく）</a:t>
            </a:r>
            <a:endParaRPr lang="en-US" altLang="ja-JP" b="1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　が相談</a:t>
            </a:r>
            <a:r>
              <a:rPr lang="ja-JP" altLang="en-US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（そうだん）</a:t>
            </a:r>
            <a:r>
              <a:rPr lang="ja-JP" altLang="en-US" sz="3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などできる人たち</a:t>
            </a:r>
            <a:endParaRPr lang="en-US" altLang="ja-JP" sz="3600" b="1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1100" dirty="0">
                <a:latin typeface="AR丸ゴシック体M" pitchFamily="49" charset="-128"/>
                <a:ea typeface="AR丸ゴシック体M" pitchFamily="49" charset="-128"/>
              </a:rPr>
              <a:t>　　　　　　　　　　　　　　　　　</a:t>
            </a: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にんちしょうしょきしゅうちゅうしえん</a:t>
            </a:r>
            <a:endParaRPr lang="en-US" altLang="ja-JP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latin typeface="AR丸ゴシック体M" pitchFamily="49" charset="-128"/>
                <a:ea typeface="AR丸ゴシック体M" pitchFamily="49" charset="-128"/>
              </a:rPr>
              <a:t>　　   　　　　  　　　　　　　</a:t>
            </a:r>
            <a:r>
              <a:rPr lang="ja-JP" altLang="en-US" sz="3200" b="1" u="sng" dirty="0">
                <a:latin typeface="AR丸ゴシック体M" pitchFamily="49" charset="-128"/>
                <a:ea typeface="AR丸ゴシック体M" pitchFamily="49" charset="-128"/>
              </a:rPr>
              <a:t>認知症初期集中支援チーム</a:t>
            </a:r>
            <a:endParaRPr lang="en-US" altLang="ja-JP" sz="3200" b="1" u="sng" dirty="0">
              <a:latin typeface="AR丸ゴシック体M" pitchFamily="49" charset="-128"/>
              <a:ea typeface="AR丸ゴシック体M" pitchFamily="49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141A255B-F044-4FC4-B0DF-EE3745008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6A60B8-0E3A-4834-BB4F-2B6974C857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03388" y="2708276"/>
            <a:ext cx="8856662" cy="2586039"/>
          </a:xfrm>
        </p:spPr>
        <p:txBody>
          <a:bodyPr rtlCol="0">
            <a:normAutofit/>
          </a:bodyPr>
          <a:lstStyle/>
          <a:p>
            <a:pPr marL="82550" indent="0">
              <a:buNone/>
              <a:defRPr/>
            </a:pPr>
            <a:r>
              <a:rPr lang="ja-JP" altLang="en-US" sz="4800" dirty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　　　　</a:t>
            </a:r>
            <a:endParaRPr lang="en-US" altLang="ja-JP" sz="4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marL="82550" indent="0">
              <a:buNone/>
              <a:defRPr/>
            </a:pPr>
            <a:r>
              <a:rPr lang="ja-JP" altLang="en-US" sz="4800" dirty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　　　　　</a:t>
            </a:r>
            <a:r>
              <a:rPr lang="ja-JP" altLang="en-US" sz="96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1DAAA7A-91D0-492F-A029-98177CD61E8E}"/>
              </a:ext>
            </a:extLst>
          </p:cNvPr>
          <p:cNvSpPr/>
          <p:nvPr/>
        </p:nvSpPr>
        <p:spPr>
          <a:xfrm>
            <a:off x="1489472" y="2294595"/>
            <a:ext cx="9213056" cy="400948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A1C2D9-2D69-4E8B-952A-285084E9EE38}"/>
              </a:ext>
            </a:extLst>
          </p:cNvPr>
          <p:cNvSpPr txBox="1"/>
          <p:nvPr/>
        </p:nvSpPr>
        <p:spPr>
          <a:xfrm>
            <a:off x="447870" y="553924"/>
            <a:ext cx="10674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0">
              <a:buNone/>
              <a:defRPr/>
            </a:pPr>
            <a:r>
              <a:rPr lang="ja-JP" altLang="en-US" sz="5400" dirty="0">
                <a:solidFill>
                  <a:srgbClr val="7030A0"/>
                </a:solidFill>
                <a:latin typeface="HGS創英角ﾎﾟｯﾌﾟ体" pitchFamily="50" charset="-128"/>
                <a:ea typeface="HGS創英角ﾎﾟｯﾌﾟ体" pitchFamily="50" charset="-128"/>
              </a:rPr>
              <a:t>地域包括支援センターって</a:t>
            </a:r>
            <a:endParaRPr lang="en-US" altLang="ja-JP" sz="5400" dirty="0">
              <a:solidFill>
                <a:srgbClr val="7030A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marL="82550" indent="0">
              <a:buNone/>
              <a:defRPr/>
            </a:pPr>
            <a:r>
              <a:rPr lang="ja-JP" altLang="en-US" sz="5400" dirty="0">
                <a:solidFill>
                  <a:srgbClr val="7030A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　　　　　どんなところ？</a:t>
            </a:r>
            <a:endParaRPr lang="en-US" altLang="ja-JP" sz="5400" dirty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30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FF101B9F-D2E7-4E64-9FCA-C0F31268C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38542E6-5DEF-4945-9883-385045D1AEFF}"/>
              </a:ext>
            </a:extLst>
          </p:cNvPr>
          <p:cNvSpPr txBox="1"/>
          <p:nvPr/>
        </p:nvSpPr>
        <p:spPr>
          <a:xfrm>
            <a:off x="7470359" y="6409978"/>
            <a:ext cx="4718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出典：桐生市役所ホームページ（「</a:t>
            </a:r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R4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桐生市区別人口構成」をグラフ化）</a:t>
            </a: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3E2BBBCB-CB00-4F19-B8BB-6A983B362AC0}"/>
              </a:ext>
            </a:extLst>
          </p:cNvPr>
          <p:cNvSpPr txBox="1">
            <a:spLocks/>
          </p:cNvSpPr>
          <p:nvPr/>
        </p:nvSpPr>
        <p:spPr>
          <a:xfrm>
            <a:off x="2040832" y="232974"/>
            <a:ext cx="8163618" cy="10504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ja-JP" altLang="en-US" sz="2700" b="1" dirty="0">
                <a:latin typeface="AR丸ゴシック体M"/>
              </a:rPr>
              <a:t>　　　　　　　　　　 </a:t>
            </a:r>
            <a:r>
              <a:rPr lang="ja-JP" altLang="en-US" sz="2700" dirty="0">
                <a:latin typeface="AR丸ゴシック体M"/>
              </a:rPr>
              <a:t>  </a:t>
            </a:r>
            <a:r>
              <a:rPr lang="ja-JP" altLang="en-US" sz="2000" dirty="0">
                <a:latin typeface="+mn-ea"/>
                <a:ea typeface="+mn-ea"/>
              </a:rPr>
              <a:t>こう  　　　　　　　         わりあい</a:t>
            </a:r>
            <a:br>
              <a:rPr lang="en-US" altLang="ja-JP" sz="8000" dirty="0">
                <a:latin typeface="+mn-ea"/>
                <a:ea typeface="+mn-ea"/>
              </a:rPr>
            </a:br>
            <a:r>
              <a:rPr lang="en-US" altLang="ja-JP" sz="4000" dirty="0">
                <a:latin typeface="+mn-ea"/>
                <a:ea typeface="+mn-ea"/>
              </a:rPr>
              <a:t> </a:t>
            </a:r>
            <a:r>
              <a:rPr lang="ja-JP" altLang="en-US" sz="4000" dirty="0">
                <a:latin typeface="+mn-ea"/>
                <a:ea typeface="+mn-ea"/>
              </a:rPr>
              <a:t>桐生市の人口と高れいしゃの割合</a:t>
            </a:r>
            <a:endParaRPr lang="ja-JP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8" name="テキスト ボックス 7185">
            <a:extLst>
              <a:ext uri="{FF2B5EF4-FFF2-40B4-BE49-F238E27FC236}">
                <a16:creationId xmlns:a16="http://schemas.microsoft.com/office/drawing/2014/main" id="{E71C3372-3B07-48E4-84A4-E882CD02D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815" y="1166075"/>
            <a:ext cx="1065700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AR丸ゴシック体M" pitchFamily="49" charset="-128"/>
              </a:rPr>
              <a:t>・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AR丸ゴシック体M" pitchFamily="49" charset="-128"/>
              </a:rPr>
              <a:t>2022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AR丸ゴシック体M" pitchFamily="49" charset="-128"/>
              </a:rPr>
              <a:t>年の桐生市の高れいしゃ人口は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ea typeface="AR丸ゴシック体M" pitchFamily="49" charset="-128"/>
              </a:rPr>
              <a:t>38,747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AR丸ゴシック体M" pitchFamily="49" charset="-128"/>
              </a:rPr>
              <a:t>／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  <a:ea typeface="AR丸ゴシック体M" pitchFamily="49" charset="-128"/>
              </a:rPr>
              <a:t>105,655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  <a:ea typeface="AR丸ゴシック体M" pitchFamily="49" charset="-128"/>
              </a:rPr>
              <a:t>人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  <a:ea typeface="AR丸ゴシック体M" pitchFamily="49" charset="-128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AR丸ゴシック体M" pitchFamily="49" charset="-128"/>
              </a:rPr>
              <a:t>・</a:t>
            </a:r>
            <a:r>
              <a:rPr lang="ja-JP" altLang="en-US" dirty="0">
                <a:solidFill>
                  <a:schemeClr val="tx1"/>
                </a:solidFill>
                <a:ea typeface="AR丸ゴシック体M" pitchFamily="49" charset="-128"/>
              </a:rPr>
              <a:t>高れい化率が、</a:t>
            </a:r>
            <a:r>
              <a:rPr lang="en-US" altLang="ja-JP" sz="2800" b="1" u="sng" dirty="0">
                <a:solidFill>
                  <a:srgbClr val="FF0000"/>
                </a:solidFill>
                <a:ea typeface="AR丸ゴシック体M" pitchFamily="49" charset="-128"/>
              </a:rPr>
              <a:t>36.22</a:t>
            </a:r>
            <a:r>
              <a:rPr lang="ja-JP" altLang="en-US" sz="2800" b="1" u="sng" dirty="0">
                <a:solidFill>
                  <a:srgbClr val="FF0000"/>
                </a:solidFill>
                <a:ea typeface="AR丸ゴシック体M" pitchFamily="49" charset="-128"/>
              </a:rPr>
              <a:t>％</a:t>
            </a:r>
            <a:r>
              <a:rPr lang="ja-JP" altLang="en-US" dirty="0">
                <a:solidFill>
                  <a:schemeClr val="tx1"/>
                </a:solidFill>
                <a:ea typeface="AR丸ゴシック体M" pitchFamily="49" charset="-128"/>
              </a:rPr>
              <a:t>と群馬県（ぐんまけん）</a:t>
            </a:r>
            <a:r>
              <a:rPr lang="en-US" altLang="ja-JP" dirty="0">
                <a:solidFill>
                  <a:schemeClr val="tx1"/>
                </a:solidFill>
                <a:ea typeface="AR丸ゴシック体M" pitchFamily="49" charset="-128"/>
              </a:rPr>
              <a:t>12</a:t>
            </a:r>
            <a:r>
              <a:rPr lang="ja-JP" altLang="en-US" dirty="0">
                <a:solidFill>
                  <a:schemeClr val="tx1"/>
                </a:solidFill>
                <a:ea typeface="AR丸ゴシック体M" pitchFamily="49" charset="-128"/>
              </a:rPr>
              <a:t>市ある中で</a:t>
            </a:r>
            <a:r>
              <a:rPr lang="en-US" altLang="ja-JP" dirty="0">
                <a:solidFill>
                  <a:schemeClr val="tx1"/>
                </a:solidFill>
                <a:ea typeface="AR丸ゴシック体M" pitchFamily="49" charset="-128"/>
              </a:rPr>
              <a:t>1</a:t>
            </a:r>
            <a:r>
              <a:rPr lang="ja-JP" altLang="en-US" dirty="0">
                <a:solidFill>
                  <a:schemeClr val="tx1"/>
                </a:solidFill>
                <a:ea typeface="AR丸ゴシック体M" pitchFamily="49" charset="-128"/>
              </a:rPr>
              <a:t>番高い</a:t>
            </a:r>
            <a:endParaRPr lang="en-US" altLang="ja-JP" dirty="0">
              <a:solidFill>
                <a:schemeClr val="tx1"/>
              </a:solidFill>
              <a:ea typeface="AR丸ゴシック体M" pitchFamily="49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6D52FB46-DB7C-409A-BAF9-2BB0D4AB6BC0}"/>
              </a:ext>
            </a:extLst>
          </p:cNvPr>
          <p:cNvSpPr/>
          <p:nvPr/>
        </p:nvSpPr>
        <p:spPr>
          <a:xfrm>
            <a:off x="10018198" y="726004"/>
            <a:ext cx="1943647" cy="911777"/>
          </a:xfrm>
          <a:prstGeom prst="wedgeRoundRectCallout">
            <a:avLst>
              <a:gd name="adj1" fmla="val -42834"/>
              <a:gd name="adj2" fmla="val 70317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u="sng" dirty="0">
                <a:solidFill>
                  <a:srgbClr val="FF0000"/>
                </a:solidFill>
              </a:rPr>
              <a:t>約</a:t>
            </a:r>
            <a:r>
              <a:rPr lang="en-US" altLang="ja-JP" sz="2000" b="1" u="sng" dirty="0">
                <a:solidFill>
                  <a:srgbClr val="FF0000"/>
                </a:solidFill>
              </a:rPr>
              <a:t>2.7</a:t>
            </a:r>
            <a:r>
              <a:rPr kumimoji="1" lang="ja-JP" altLang="en-US" sz="2000" b="1" u="sng" dirty="0">
                <a:solidFill>
                  <a:srgbClr val="FF0000"/>
                </a:solidFill>
              </a:rPr>
              <a:t>人に</a:t>
            </a:r>
            <a:r>
              <a:rPr kumimoji="1" lang="en-US" altLang="ja-JP" sz="2000" b="1" u="sng" dirty="0">
                <a:solidFill>
                  <a:srgbClr val="FF0000"/>
                </a:solidFill>
              </a:rPr>
              <a:t>1</a:t>
            </a:r>
            <a:r>
              <a:rPr kumimoji="1" lang="ja-JP" altLang="en-US" sz="2000" b="1" u="sng" dirty="0">
                <a:solidFill>
                  <a:srgbClr val="FF0000"/>
                </a:solidFill>
              </a:rPr>
              <a:t>人</a:t>
            </a:r>
            <a:endParaRPr kumimoji="1" lang="en-US" altLang="ja-JP" sz="2000" b="1" u="sng" dirty="0">
              <a:solidFill>
                <a:srgbClr val="FF0000"/>
              </a:solidFill>
            </a:endParaRPr>
          </a:p>
          <a:p>
            <a:pPr algn="ctr"/>
            <a:r>
              <a:rPr lang="ja-JP" altLang="en-US" sz="2000" b="1" u="sng" dirty="0">
                <a:solidFill>
                  <a:srgbClr val="FF0000"/>
                </a:solidFill>
              </a:rPr>
              <a:t>高れいしゃ</a:t>
            </a:r>
            <a:endParaRPr kumimoji="1" lang="ja-JP" altLang="en-US" sz="20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コンテンツ プレースホルダー 5">
            <a:extLst>
              <a:ext uri="{FF2B5EF4-FFF2-40B4-BE49-F238E27FC236}">
                <a16:creationId xmlns:a16="http://schemas.microsoft.com/office/drawing/2014/main" id="{84747B38-4D97-B5F8-FBF5-82BF832E4E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298699"/>
          <a:ext cx="10896600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EA05DF13-A965-EFAB-D288-F122967E6067}"/>
              </a:ext>
            </a:extLst>
          </p:cNvPr>
          <p:cNvSpPr/>
          <p:nvPr/>
        </p:nvSpPr>
        <p:spPr>
          <a:xfrm>
            <a:off x="2533650" y="313055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42.65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10882C10-37E7-D5B9-A8EF-544CA8E23086}"/>
              </a:ext>
            </a:extLst>
          </p:cNvPr>
          <p:cNvSpPr/>
          <p:nvPr/>
        </p:nvSpPr>
        <p:spPr>
          <a:xfrm>
            <a:off x="3657600" y="287655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41.42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B7BA5495-F5A5-ABE9-0F72-5C4A18B877E5}"/>
              </a:ext>
            </a:extLst>
          </p:cNvPr>
          <p:cNvSpPr/>
          <p:nvPr/>
        </p:nvSpPr>
        <p:spPr>
          <a:xfrm>
            <a:off x="4803775" y="234950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33.47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A3D9BC06-EB46-F4F6-AEDD-148E48113991}"/>
              </a:ext>
            </a:extLst>
          </p:cNvPr>
          <p:cNvSpPr/>
          <p:nvPr/>
        </p:nvSpPr>
        <p:spPr>
          <a:xfrm>
            <a:off x="5937250" y="363220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41.30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40" name="吹き出し: 角を丸めた四角形 39">
            <a:extLst>
              <a:ext uri="{FF2B5EF4-FFF2-40B4-BE49-F238E27FC236}">
                <a16:creationId xmlns:a16="http://schemas.microsoft.com/office/drawing/2014/main" id="{D8C057A8-EDF1-0E7A-206E-9CE075A100D0}"/>
              </a:ext>
            </a:extLst>
          </p:cNvPr>
          <p:cNvSpPr/>
          <p:nvPr/>
        </p:nvSpPr>
        <p:spPr>
          <a:xfrm>
            <a:off x="7080250" y="4369594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49.15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42" name="吹き出し: 角を丸めた四角形 41">
            <a:extLst>
              <a:ext uri="{FF2B5EF4-FFF2-40B4-BE49-F238E27FC236}">
                <a16:creationId xmlns:a16="http://schemas.microsoft.com/office/drawing/2014/main" id="{E0FB9F00-E3C1-B817-1162-A05E8B2928C9}"/>
              </a:ext>
            </a:extLst>
          </p:cNvPr>
          <p:cNvSpPr/>
          <p:nvPr/>
        </p:nvSpPr>
        <p:spPr>
          <a:xfrm>
            <a:off x="8135937" y="245745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29.56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72DB5050-D54E-8A84-2E1C-27B7D0061306}"/>
              </a:ext>
            </a:extLst>
          </p:cNvPr>
          <p:cNvSpPr/>
          <p:nvPr/>
        </p:nvSpPr>
        <p:spPr>
          <a:xfrm>
            <a:off x="9302750" y="236220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33.67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44" name="吹き出し: 角を丸めた四角形 43">
            <a:extLst>
              <a:ext uri="{FF2B5EF4-FFF2-40B4-BE49-F238E27FC236}">
                <a16:creationId xmlns:a16="http://schemas.microsoft.com/office/drawing/2014/main" id="{46D41043-18D7-6335-F90C-1AA4D16D287D}"/>
              </a:ext>
            </a:extLst>
          </p:cNvPr>
          <p:cNvSpPr/>
          <p:nvPr/>
        </p:nvSpPr>
        <p:spPr>
          <a:xfrm>
            <a:off x="10414000" y="306070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34.44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45" name="テキスト ボックス 1">
            <a:extLst>
              <a:ext uri="{FF2B5EF4-FFF2-40B4-BE49-F238E27FC236}">
                <a16:creationId xmlns:a16="http://schemas.microsoft.com/office/drawing/2014/main" id="{26CA1A1D-45DA-D335-BB0A-2FF94519A927}"/>
              </a:ext>
            </a:extLst>
          </p:cNvPr>
          <p:cNvSpPr txBox="1"/>
          <p:nvPr/>
        </p:nvSpPr>
        <p:spPr>
          <a:xfrm>
            <a:off x="1452770" y="4369594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9</a:t>
            </a:r>
            <a:r>
              <a:rPr lang="en-US" altLang="ja-JP" sz="1100" b="1" u="sng" dirty="0"/>
              <a:t>,742</a:t>
            </a:r>
            <a:endParaRPr lang="ja-JP" altLang="en-US" sz="1100" b="1" u="sng" dirty="0"/>
          </a:p>
        </p:txBody>
      </p:sp>
      <p:sp>
        <p:nvSpPr>
          <p:cNvPr id="46" name="テキスト ボックス 1">
            <a:extLst>
              <a:ext uri="{FF2B5EF4-FFF2-40B4-BE49-F238E27FC236}">
                <a16:creationId xmlns:a16="http://schemas.microsoft.com/office/drawing/2014/main" id="{F512496D-1378-BF1A-93C7-62BDDBE90818}"/>
              </a:ext>
            </a:extLst>
          </p:cNvPr>
          <p:cNvSpPr txBox="1"/>
          <p:nvPr/>
        </p:nvSpPr>
        <p:spPr>
          <a:xfrm>
            <a:off x="2548487" y="4106656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11</a:t>
            </a:r>
            <a:r>
              <a:rPr lang="en-US" altLang="ja-JP" sz="1100" b="1" u="sng" dirty="0"/>
              <a:t>,316</a:t>
            </a:r>
            <a:endParaRPr lang="ja-JP" altLang="en-US" sz="1100" b="1" u="sng" dirty="0"/>
          </a:p>
        </p:txBody>
      </p:sp>
      <p:sp>
        <p:nvSpPr>
          <p:cNvPr id="47" name="テキスト ボックス 1">
            <a:extLst>
              <a:ext uri="{FF2B5EF4-FFF2-40B4-BE49-F238E27FC236}">
                <a16:creationId xmlns:a16="http://schemas.microsoft.com/office/drawing/2014/main" id="{5282E516-BD69-2507-75C8-83C5B563010D}"/>
              </a:ext>
            </a:extLst>
          </p:cNvPr>
          <p:cNvSpPr txBox="1"/>
          <p:nvPr/>
        </p:nvSpPr>
        <p:spPr>
          <a:xfrm>
            <a:off x="2918515" y="5027509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b="1" u="sng" dirty="0"/>
              <a:t>4,826</a:t>
            </a:r>
            <a:endParaRPr lang="ja-JP" altLang="en-US" sz="1100" b="1" u="sng" dirty="0"/>
          </a:p>
        </p:txBody>
      </p:sp>
      <p:sp>
        <p:nvSpPr>
          <p:cNvPr id="48" name="テキスト ボックス 1">
            <a:extLst>
              <a:ext uri="{FF2B5EF4-FFF2-40B4-BE49-F238E27FC236}">
                <a16:creationId xmlns:a16="http://schemas.microsoft.com/office/drawing/2014/main" id="{E0DC91B3-37DE-E2D7-AB15-7416F92C24BD}"/>
              </a:ext>
            </a:extLst>
          </p:cNvPr>
          <p:cNvSpPr txBox="1"/>
          <p:nvPr/>
        </p:nvSpPr>
        <p:spPr>
          <a:xfrm>
            <a:off x="3684584" y="3942693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12</a:t>
            </a:r>
            <a:r>
              <a:rPr lang="en-US" altLang="ja-JP" sz="1100" b="1" u="sng" dirty="0"/>
              <a:t>,852</a:t>
            </a:r>
            <a:endParaRPr lang="ja-JP" altLang="en-US" sz="1100" b="1" u="sng" dirty="0"/>
          </a:p>
        </p:txBody>
      </p:sp>
      <p:sp>
        <p:nvSpPr>
          <p:cNvPr id="49" name="テキスト ボックス 1">
            <a:extLst>
              <a:ext uri="{FF2B5EF4-FFF2-40B4-BE49-F238E27FC236}">
                <a16:creationId xmlns:a16="http://schemas.microsoft.com/office/drawing/2014/main" id="{932F83D3-F681-9A89-5027-A2D9C0C1F607}"/>
              </a:ext>
            </a:extLst>
          </p:cNvPr>
          <p:cNvSpPr txBox="1"/>
          <p:nvPr/>
        </p:nvSpPr>
        <p:spPr>
          <a:xfrm>
            <a:off x="4054612" y="4984439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5</a:t>
            </a:r>
            <a:r>
              <a:rPr lang="en-US" altLang="ja-JP" sz="1100" b="1" u="sng" dirty="0"/>
              <a:t>,323</a:t>
            </a:r>
            <a:endParaRPr lang="ja-JP" altLang="en-US" sz="1100" b="1" u="sng" dirty="0"/>
          </a:p>
        </p:txBody>
      </p:sp>
      <p:sp>
        <p:nvSpPr>
          <p:cNvPr id="50" name="テキスト ボックス 1">
            <a:extLst>
              <a:ext uri="{FF2B5EF4-FFF2-40B4-BE49-F238E27FC236}">
                <a16:creationId xmlns:a16="http://schemas.microsoft.com/office/drawing/2014/main" id="{FBAE889F-235A-4F05-8FDB-A3BF6D531679}"/>
              </a:ext>
            </a:extLst>
          </p:cNvPr>
          <p:cNvSpPr txBox="1"/>
          <p:nvPr/>
        </p:nvSpPr>
        <p:spPr>
          <a:xfrm>
            <a:off x="4803775" y="3443356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17</a:t>
            </a:r>
            <a:r>
              <a:rPr lang="en-US" altLang="ja-JP" sz="1100" b="1" u="sng" dirty="0"/>
              <a:t>,082</a:t>
            </a:r>
            <a:endParaRPr lang="ja-JP" altLang="en-US" sz="1100" b="1" u="sng" dirty="0"/>
          </a:p>
        </p:txBody>
      </p:sp>
      <p:sp>
        <p:nvSpPr>
          <p:cNvPr id="51" name="テキスト ボックス 1">
            <a:extLst>
              <a:ext uri="{FF2B5EF4-FFF2-40B4-BE49-F238E27FC236}">
                <a16:creationId xmlns:a16="http://schemas.microsoft.com/office/drawing/2014/main" id="{469A3FDC-4229-8B08-6C56-19AD3396ADB0}"/>
              </a:ext>
            </a:extLst>
          </p:cNvPr>
          <p:cNvSpPr txBox="1"/>
          <p:nvPr/>
        </p:nvSpPr>
        <p:spPr>
          <a:xfrm>
            <a:off x="5180770" y="4954622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b="1" u="sng" dirty="0"/>
              <a:t>5,717</a:t>
            </a:r>
            <a:endParaRPr lang="ja-JP" altLang="en-US" sz="1100" b="1" u="sng" dirty="0"/>
          </a:p>
        </p:txBody>
      </p:sp>
      <p:sp>
        <p:nvSpPr>
          <p:cNvPr id="52" name="テキスト ボックス 1">
            <a:extLst>
              <a:ext uri="{FF2B5EF4-FFF2-40B4-BE49-F238E27FC236}">
                <a16:creationId xmlns:a16="http://schemas.microsoft.com/office/drawing/2014/main" id="{FD80E441-0FB3-8F22-A355-9BA24979E77C}"/>
              </a:ext>
            </a:extLst>
          </p:cNvPr>
          <p:cNvSpPr txBox="1"/>
          <p:nvPr/>
        </p:nvSpPr>
        <p:spPr>
          <a:xfrm>
            <a:off x="5970617" y="4624734"/>
            <a:ext cx="69250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7</a:t>
            </a:r>
            <a:r>
              <a:rPr lang="en-US" altLang="ja-JP" sz="1100" b="1" u="sng" dirty="0"/>
              <a:t>,921</a:t>
            </a:r>
            <a:endParaRPr lang="ja-JP" altLang="en-US" sz="1100" b="1" u="sng" dirty="0"/>
          </a:p>
        </p:txBody>
      </p:sp>
      <p:sp>
        <p:nvSpPr>
          <p:cNvPr id="53" name="テキスト ボックス 1">
            <a:extLst>
              <a:ext uri="{FF2B5EF4-FFF2-40B4-BE49-F238E27FC236}">
                <a16:creationId xmlns:a16="http://schemas.microsoft.com/office/drawing/2014/main" id="{8B62D066-FFF6-F04C-9352-91F463EE389C}"/>
              </a:ext>
            </a:extLst>
          </p:cNvPr>
          <p:cNvSpPr txBox="1"/>
          <p:nvPr/>
        </p:nvSpPr>
        <p:spPr>
          <a:xfrm>
            <a:off x="7080250" y="5161410"/>
            <a:ext cx="70298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</a:t>
            </a:r>
            <a:r>
              <a:rPr lang="en-US" altLang="ja-JP" sz="1100" b="1" u="sng" dirty="0"/>
              <a:t>,652</a:t>
            </a:r>
            <a:endParaRPr lang="ja-JP" altLang="en-US" sz="1100" b="1" u="sng" dirty="0"/>
          </a:p>
        </p:txBody>
      </p:sp>
      <p:sp>
        <p:nvSpPr>
          <p:cNvPr id="54" name="テキスト ボックス 1">
            <a:extLst>
              <a:ext uri="{FF2B5EF4-FFF2-40B4-BE49-F238E27FC236}">
                <a16:creationId xmlns:a16="http://schemas.microsoft.com/office/drawing/2014/main" id="{198A4D05-EFAD-FCE4-74D0-DDD627254A40}"/>
              </a:ext>
            </a:extLst>
          </p:cNvPr>
          <p:cNvSpPr txBox="1"/>
          <p:nvPr/>
        </p:nvSpPr>
        <p:spPr>
          <a:xfrm>
            <a:off x="6296989" y="5235714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3</a:t>
            </a:r>
            <a:r>
              <a:rPr lang="en-US" altLang="ja-JP" sz="1100" b="1" u="sng" dirty="0"/>
              <a:t>,271</a:t>
            </a:r>
            <a:endParaRPr lang="ja-JP" altLang="en-US" sz="1100" b="1" u="sng" dirty="0"/>
          </a:p>
        </p:txBody>
      </p:sp>
      <p:sp>
        <p:nvSpPr>
          <p:cNvPr id="55" name="テキスト ボックス 1">
            <a:extLst>
              <a:ext uri="{FF2B5EF4-FFF2-40B4-BE49-F238E27FC236}">
                <a16:creationId xmlns:a16="http://schemas.microsoft.com/office/drawing/2014/main" id="{C9A97F58-E423-DAC4-63EC-27F52E226B6B}"/>
              </a:ext>
            </a:extLst>
          </p:cNvPr>
          <p:cNvSpPr txBox="1"/>
          <p:nvPr/>
        </p:nvSpPr>
        <p:spPr>
          <a:xfrm>
            <a:off x="8142287" y="3605971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16</a:t>
            </a:r>
            <a:r>
              <a:rPr lang="en-US" altLang="ja-JP" sz="1100" b="1" u="sng" dirty="0"/>
              <a:t>,073</a:t>
            </a:r>
            <a:endParaRPr lang="ja-JP" altLang="en-US" sz="1100" b="1" u="sng" dirty="0"/>
          </a:p>
        </p:txBody>
      </p:sp>
      <p:sp>
        <p:nvSpPr>
          <p:cNvPr id="56" name="テキスト ボックス 1">
            <a:extLst>
              <a:ext uri="{FF2B5EF4-FFF2-40B4-BE49-F238E27FC236}">
                <a16:creationId xmlns:a16="http://schemas.microsoft.com/office/drawing/2014/main" id="{E66FBCE4-98B1-AF64-E5C4-CE03663CD527}"/>
              </a:ext>
            </a:extLst>
          </p:cNvPr>
          <p:cNvSpPr txBox="1"/>
          <p:nvPr/>
        </p:nvSpPr>
        <p:spPr>
          <a:xfrm>
            <a:off x="9278143" y="3454400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16</a:t>
            </a:r>
            <a:r>
              <a:rPr lang="en-US" altLang="ja-JP" sz="1100" b="1" u="sng" dirty="0"/>
              <a:t>,895</a:t>
            </a:r>
            <a:endParaRPr lang="ja-JP" altLang="en-US" sz="1100" b="1" u="sng" dirty="0"/>
          </a:p>
        </p:txBody>
      </p:sp>
      <p:sp>
        <p:nvSpPr>
          <p:cNvPr id="57" name="テキスト ボックス 1">
            <a:extLst>
              <a:ext uri="{FF2B5EF4-FFF2-40B4-BE49-F238E27FC236}">
                <a16:creationId xmlns:a16="http://schemas.microsoft.com/office/drawing/2014/main" id="{88213A08-E84C-E609-05CC-B451749DAB6D}"/>
              </a:ext>
            </a:extLst>
          </p:cNvPr>
          <p:cNvSpPr txBox="1"/>
          <p:nvPr/>
        </p:nvSpPr>
        <p:spPr>
          <a:xfrm>
            <a:off x="7232650" y="5313810"/>
            <a:ext cx="70298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</a:t>
            </a:r>
            <a:r>
              <a:rPr lang="en-US" altLang="ja-JP" sz="1100" b="1" u="sng" dirty="0"/>
              <a:t>,652</a:t>
            </a:r>
            <a:endParaRPr lang="ja-JP" altLang="en-US" sz="1100" b="1" u="sng" dirty="0"/>
          </a:p>
        </p:txBody>
      </p:sp>
      <p:sp>
        <p:nvSpPr>
          <p:cNvPr id="58" name="テキスト ボックス 1">
            <a:extLst>
              <a:ext uri="{FF2B5EF4-FFF2-40B4-BE49-F238E27FC236}">
                <a16:creationId xmlns:a16="http://schemas.microsoft.com/office/drawing/2014/main" id="{E4091D44-A12F-3781-AC49-F0EAEB9051B1}"/>
              </a:ext>
            </a:extLst>
          </p:cNvPr>
          <p:cNvSpPr txBox="1"/>
          <p:nvPr/>
        </p:nvSpPr>
        <p:spPr>
          <a:xfrm>
            <a:off x="8529704" y="5101501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b="1" u="sng" dirty="0"/>
              <a:t>4,751</a:t>
            </a:r>
            <a:endParaRPr lang="ja-JP" altLang="en-US" sz="1100" b="1" u="sng" dirty="0"/>
          </a:p>
        </p:txBody>
      </p:sp>
      <p:sp>
        <p:nvSpPr>
          <p:cNvPr id="59" name="テキスト ボックス 1">
            <a:extLst>
              <a:ext uri="{FF2B5EF4-FFF2-40B4-BE49-F238E27FC236}">
                <a16:creationId xmlns:a16="http://schemas.microsoft.com/office/drawing/2014/main" id="{4C884C52-24CE-BB5E-F1DC-850C53A1BD92}"/>
              </a:ext>
            </a:extLst>
          </p:cNvPr>
          <p:cNvSpPr txBox="1"/>
          <p:nvPr/>
        </p:nvSpPr>
        <p:spPr>
          <a:xfrm>
            <a:off x="9665801" y="4972292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5</a:t>
            </a:r>
            <a:r>
              <a:rPr lang="en-US" altLang="ja-JP" sz="1100" b="1" u="sng" dirty="0"/>
              <a:t>,688</a:t>
            </a:r>
            <a:endParaRPr lang="ja-JP" altLang="en-US" sz="1100" b="1" u="sng" dirty="0"/>
          </a:p>
        </p:txBody>
      </p:sp>
      <p:sp>
        <p:nvSpPr>
          <p:cNvPr id="60" name="テキスト ボックス 1">
            <a:extLst>
              <a:ext uri="{FF2B5EF4-FFF2-40B4-BE49-F238E27FC236}">
                <a16:creationId xmlns:a16="http://schemas.microsoft.com/office/drawing/2014/main" id="{A579572E-4CFC-FAF3-BCAD-96EA3035A97C}"/>
              </a:ext>
            </a:extLst>
          </p:cNvPr>
          <p:cNvSpPr txBox="1"/>
          <p:nvPr/>
        </p:nvSpPr>
        <p:spPr>
          <a:xfrm>
            <a:off x="10414000" y="4091056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12</a:t>
            </a:r>
            <a:r>
              <a:rPr lang="en-US" altLang="ja-JP" sz="1100" b="1" u="sng" dirty="0"/>
              <a:t>,123</a:t>
            </a:r>
            <a:endParaRPr lang="ja-JP" altLang="en-US" sz="1100" b="1" u="sng" dirty="0"/>
          </a:p>
        </p:txBody>
      </p:sp>
      <p:sp>
        <p:nvSpPr>
          <p:cNvPr id="61" name="テキスト ボックス 1">
            <a:extLst>
              <a:ext uri="{FF2B5EF4-FFF2-40B4-BE49-F238E27FC236}">
                <a16:creationId xmlns:a16="http://schemas.microsoft.com/office/drawing/2014/main" id="{DE376C98-9CF5-FE36-A894-5B2F3E5FAB35}"/>
              </a:ext>
            </a:extLst>
          </p:cNvPr>
          <p:cNvSpPr txBox="1"/>
          <p:nvPr/>
        </p:nvSpPr>
        <p:spPr>
          <a:xfrm>
            <a:off x="10787270" y="5131318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b="1" u="sng" dirty="0"/>
              <a:t>4,175</a:t>
            </a:r>
            <a:endParaRPr lang="ja-JP" altLang="en-US" sz="1100" b="1" u="sng" dirty="0"/>
          </a:p>
        </p:txBody>
      </p:sp>
    </p:spTree>
    <p:extLst>
      <p:ext uri="{BB962C8B-B14F-4D97-AF65-F5344CB8AC3E}">
        <p14:creationId xmlns:p14="http://schemas.microsoft.com/office/powerpoint/2010/main" val="91400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08AA39E0-6623-4E48-8A05-D621B9424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3" name="タイトル 1">
            <a:extLst>
              <a:ext uri="{FF2B5EF4-FFF2-40B4-BE49-F238E27FC236}">
                <a16:creationId xmlns:a16="http://schemas.microsoft.com/office/drawing/2014/main" id="{75159F1A-EFEE-45DA-BDAE-B45B02C625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01813" y="230981"/>
            <a:ext cx="8588374" cy="1058863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altLang="ja-JP" sz="3600" dirty="0"/>
              <a:t>  </a:t>
            </a:r>
            <a:r>
              <a:rPr lang="ja-JP" altLang="en-US" sz="2400" dirty="0"/>
              <a:t>こう</a:t>
            </a:r>
            <a:r>
              <a:rPr lang="en-US" altLang="ja-JP" sz="3600"/>
              <a:t>                      </a:t>
            </a:r>
            <a:r>
              <a:rPr lang="ja-JP" altLang="en-US" sz="3600" dirty="0"/>
              <a:t>　</a:t>
            </a:r>
            <a:r>
              <a:rPr lang="en-US" altLang="ja-JP" sz="3600" dirty="0"/>
              <a:t> </a:t>
            </a:r>
            <a:r>
              <a:rPr lang="ja-JP" altLang="en-US" sz="2400" dirty="0">
                <a:latin typeface="+mn-ea"/>
                <a:ea typeface="+mn-ea"/>
              </a:rPr>
              <a:t>からだ</a:t>
            </a:r>
            <a:br>
              <a:rPr lang="en-US" altLang="ja-JP" sz="3600" dirty="0">
                <a:latin typeface="+mn-ea"/>
                <a:ea typeface="+mn-ea"/>
              </a:rPr>
            </a:br>
            <a:r>
              <a:rPr lang="en-US" altLang="ja-JP" sz="3600" dirty="0">
                <a:latin typeface="+mn-ea"/>
                <a:ea typeface="+mn-ea"/>
              </a:rPr>
              <a:t>  </a:t>
            </a:r>
            <a:r>
              <a:rPr lang="ja-JP" altLang="en-US" dirty="0">
                <a:latin typeface="+mn-ea"/>
                <a:ea typeface="+mn-ea"/>
              </a:rPr>
              <a:t>高れいになると身体はどうかわる？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EFF3800-69BC-44BA-A610-2EA23F38CE0E}"/>
              </a:ext>
            </a:extLst>
          </p:cNvPr>
          <p:cNvSpPr/>
          <p:nvPr/>
        </p:nvSpPr>
        <p:spPr>
          <a:xfrm>
            <a:off x="4151313" y="2133600"/>
            <a:ext cx="7921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68" name="テキスト ボックス 9">
            <a:extLst>
              <a:ext uri="{FF2B5EF4-FFF2-40B4-BE49-F238E27FC236}">
                <a16:creationId xmlns:a16="http://schemas.microsoft.com/office/drawing/2014/main" id="{F9054FCC-A3D5-4558-89E5-FF963AF14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230" y="3500438"/>
            <a:ext cx="1006237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◎目が見えにくくなります（ものがかすんだり、小さな字が読みづらいなど）</a:t>
            </a:r>
            <a:endParaRPr lang="en-US" altLang="ja-JP" sz="22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◎耳が遠くなります（高い音が聞き取りにくい）</a:t>
            </a:r>
            <a:endParaRPr lang="en-US" altLang="ja-JP" sz="22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◎しわがふえ、かみの毛の色が白くなります</a:t>
            </a:r>
            <a:endParaRPr lang="en-US" altLang="ja-JP" sz="22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◎いたみや温度（おんど）を感じにくくなります</a:t>
            </a:r>
            <a:endParaRPr lang="en-US" altLang="ja-JP" sz="22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◎病気（びょうき）になりやすくなります</a:t>
            </a:r>
            <a:endParaRPr lang="en-US" altLang="ja-JP" sz="22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◎ケガやキズがなおりにくくなります</a:t>
            </a:r>
            <a:endParaRPr lang="en-US" altLang="ja-JP" sz="22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◎忘れっぽくなり、一度聞いたことを覚えることが出来なくなります　</a:t>
            </a:r>
            <a:endParaRPr lang="en-US" altLang="ja-JP" sz="22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0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などのいろいろな変化（へんか）が起こり、高れいになるほど</a:t>
            </a:r>
            <a:endParaRPr lang="en-US" altLang="ja-JP" b="1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FF0000"/>
                </a:solidFill>
                <a:latin typeface="AR P丸ゴシック体M" pitchFamily="50" charset="-128"/>
                <a:ea typeface="AR P丸ゴシック体M" pitchFamily="50" charset="-128"/>
              </a:rPr>
              <a:t>認知症（にんちしょう）</a:t>
            </a:r>
            <a:r>
              <a:rPr lang="ja-JP" altLang="en-US" b="1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になりやすくなります。</a:t>
            </a:r>
            <a:endParaRPr lang="en-US" altLang="ja-JP" b="1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2000" dirty="0">
              <a:solidFill>
                <a:schemeClr val="tx1"/>
              </a:solidFill>
              <a:latin typeface="AR P丸ゴシック体M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B6D5194B-B63D-4C33-AFC9-423AB38FBC6B}"/>
              </a:ext>
            </a:extLst>
          </p:cNvPr>
          <p:cNvSpPr/>
          <p:nvPr/>
        </p:nvSpPr>
        <p:spPr>
          <a:xfrm>
            <a:off x="7123113" y="2133600"/>
            <a:ext cx="7921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9E05FB0-5198-4B5B-9290-C6F951DE2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382" y="1703429"/>
            <a:ext cx="1725318" cy="1719221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70EE8E7-F147-4CC5-8552-8ACBB6A44528}"/>
              </a:ext>
            </a:extLst>
          </p:cNvPr>
          <p:cNvSpPr/>
          <p:nvPr/>
        </p:nvSpPr>
        <p:spPr>
          <a:xfrm>
            <a:off x="2222500" y="1444626"/>
            <a:ext cx="1727200" cy="37147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AR P丸ゴシック体M" panose="020B0600010101010101"/>
                <a:ea typeface="AR P丸ゴシック体M" panose="020B0600010101010101"/>
              </a:rPr>
              <a:t>子供</a:t>
            </a:r>
            <a:endParaRPr lang="ja-JP" altLang="en-US" dirty="0">
              <a:solidFill>
                <a:schemeClr val="tx1"/>
              </a:solidFill>
              <a:latin typeface="AR P丸ゴシック体M" panose="020B0600010101010101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2B0E8D-B078-400F-BB7B-C0B451240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508" y="1790588"/>
            <a:ext cx="1731414" cy="1658256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DEC6D53-543F-4955-8552-E7D16C90E010}"/>
              </a:ext>
            </a:extLst>
          </p:cNvPr>
          <p:cNvSpPr/>
          <p:nvPr/>
        </p:nvSpPr>
        <p:spPr>
          <a:xfrm>
            <a:off x="5168900" y="1441451"/>
            <a:ext cx="1728788" cy="37147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AR P丸ゴシック体M" panose="020B0600010101010101"/>
                <a:ea typeface="AR P丸ゴシック体M" panose="020B0600010101010101"/>
              </a:rPr>
              <a:t>大人</a:t>
            </a:r>
            <a:endParaRPr lang="ja-JP" altLang="en-US" dirty="0">
              <a:solidFill>
                <a:schemeClr val="tx1"/>
              </a:solidFill>
              <a:latin typeface="AR P丸ゴシック体M" panose="020B0600010101010101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D3C70C3-B729-4346-B64F-AF0FDEFF0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445" y="1747913"/>
            <a:ext cx="1767993" cy="1700931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0E14D0C-5C10-424F-B788-DAB713FC84F7}"/>
              </a:ext>
            </a:extLst>
          </p:cNvPr>
          <p:cNvSpPr/>
          <p:nvPr/>
        </p:nvSpPr>
        <p:spPr>
          <a:xfrm>
            <a:off x="8145464" y="1439864"/>
            <a:ext cx="1728787" cy="37147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AR P丸ゴシック体M" panose="020B0600010101010101"/>
                <a:ea typeface="AR P丸ゴシック体M" panose="020B0600010101010101"/>
              </a:rPr>
              <a:t>高齢者</a:t>
            </a:r>
            <a:endParaRPr lang="ja-JP" altLang="en-US" dirty="0">
              <a:solidFill>
                <a:schemeClr val="tx1"/>
              </a:solidFill>
              <a:latin typeface="AR P丸ゴシック体M" panose="020B0600010101010101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7EA862F-E2E8-4514-A98C-371C169A90E4}"/>
              </a:ext>
            </a:extLst>
          </p:cNvPr>
          <p:cNvSpPr/>
          <p:nvPr/>
        </p:nvSpPr>
        <p:spPr>
          <a:xfrm>
            <a:off x="7905751" y="1341438"/>
            <a:ext cx="2303463" cy="2159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5CC7A016-94D0-45BD-ADD4-C73FACB1D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5" name="コンテンツ プレースホルダー 2">
            <a:extLst>
              <a:ext uri="{FF2B5EF4-FFF2-40B4-BE49-F238E27FC236}">
                <a16:creationId xmlns:a16="http://schemas.microsoft.com/office/drawing/2014/main" id="{6F9AE403-E9EC-4884-9BC3-3B1BB502B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90" y="1266828"/>
            <a:ext cx="9598021" cy="482774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en-US" b="1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　　　　　</a:t>
            </a:r>
            <a:endParaRPr lang="en-US" altLang="ja-JP" b="1" dirty="0"/>
          </a:p>
        </p:txBody>
      </p:sp>
      <p:pic>
        <p:nvPicPr>
          <p:cNvPr id="23556" name="図 4">
            <a:extLst>
              <a:ext uri="{FF2B5EF4-FFF2-40B4-BE49-F238E27FC236}">
                <a16:creationId xmlns:a16="http://schemas.microsoft.com/office/drawing/2014/main" id="{760FDEE9-2129-40FB-8575-849522B65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1" y="3559176"/>
            <a:ext cx="30591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円/楕円 18">
            <a:extLst>
              <a:ext uri="{FF2B5EF4-FFF2-40B4-BE49-F238E27FC236}">
                <a16:creationId xmlns:a16="http://schemas.microsoft.com/office/drawing/2014/main" id="{9979434E-AFA8-4E45-B377-DF1334751E83}"/>
              </a:ext>
            </a:extLst>
          </p:cNvPr>
          <p:cNvSpPr/>
          <p:nvPr/>
        </p:nvSpPr>
        <p:spPr>
          <a:xfrm>
            <a:off x="7799389" y="4710112"/>
            <a:ext cx="319086" cy="2159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D23439D6-6FC8-4FE6-A6E3-D4F84A8AC843}"/>
              </a:ext>
            </a:extLst>
          </p:cNvPr>
          <p:cNvSpPr/>
          <p:nvPr/>
        </p:nvSpPr>
        <p:spPr>
          <a:xfrm>
            <a:off x="7650164" y="4270378"/>
            <a:ext cx="306388" cy="3111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D9CD0A2A-8212-4066-9319-7BA7978BA3F5}"/>
              </a:ext>
            </a:extLst>
          </p:cNvPr>
          <p:cNvSpPr/>
          <p:nvPr/>
        </p:nvSpPr>
        <p:spPr>
          <a:xfrm>
            <a:off x="7534276" y="5006972"/>
            <a:ext cx="225422" cy="2032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F3D73841-7C8B-4E6E-B467-B5E0915BF1DA}"/>
              </a:ext>
            </a:extLst>
          </p:cNvPr>
          <p:cNvSpPr/>
          <p:nvPr/>
        </p:nvSpPr>
        <p:spPr>
          <a:xfrm>
            <a:off x="7170739" y="4824414"/>
            <a:ext cx="287338" cy="282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D9F75544-69AB-4987-8C30-EE81D905A9D0}"/>
              </a:ext>
            </a:extLst>
          </p:cNvPr>
          <p:cNvSpPr/>
          <p:nvPr/>
        </p:nvSpPr>
        <p:spPr>
          <a:xfrm flipH="1">
            <a:off x="7231063" y="4365625"/>
            <a:ext cx="222250" cy="198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82D7BF38-BEFA-4494-A1A4-190504371A0D}"/>
              </a:ext>
            </a:extLst>
          </p:cNvPr>
          <p:cNvSpPr/>
          <p:nvPr/>
        </p:nvSpPr>
        <p:spPr>
          <a:xfrm>
            <a:off x="6527801" y="2882899"/>
            <a:ext cx="292100" cy="373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B1CC29ED-7B9D-4677-81D5-655E28ECE48A}"/>
              </a:ext>
            </a:extLst>
          </p:cNvPr>
          <p:cNvSpPr/>
          <p:nvPr/>
        </p:nvSpPr>
        <p:spPr>
          <a:xfrm>
            <a:off x="6465645" y="3601951"/>
            <a:ext cx="323850" cy="288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4BD4886B-FD86-4DC5-B9A6-781291653111}"/>
              </a:ext>
            </a:extLst>
          </p:cNvPr>
          <p:cNvSpPr/>
          <p:nvPr/>
        </p:nvSpPr>
        <p:spPr>
          <a:xfrm>
            <a:off x="8367714" y="2205038"/>
            <a:ext cx="217487" cy="1952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2A717207-DC48-4329-A398-9D4FF44F96B1}"/>
              </a:ext>
            </a:extLst>
          </p:cNvPr>
          <p:cNvSpPr/>
          <p:nvPr/>
        </p:nvSpPr>
        <p:spPr>
          <a:xfrm>
            <a:off x="7929562" y="2517775"/>
            <a:ext cx="408779" cy="4365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5273BA80-B26A-4D13-A8B6-195780701C5C}"/>
              </a:ext>
            </a:extLst>
          </p:cNvPr>
          <p:cNvSpPr/>
          <p:nvPr/>
        </p:nvSpPr>
        <p:spPr>
          <a:xfrm>
            <a:off x="7418388" y="4470403"/>
            <a:ext cx="265112" cy="3111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656AE7FF-5349-4398-AD44-8B42D8DA0076}"/>
              </a:ext>
            </a:extLst>
          </p:cNvPr>
          <p:cNvSpPr/>
          <p:nvPr/>
        </p:nvSpPr>
        <p:spPr>
          <a:xfrm>
            <a:off x="7534277" y="4695825"/>
            <a:ext cx="285750" cy="319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A33B8DC8-2771-4190-BB66-9CF0BE0E387B}"/>
              </a:ext>
            </a:extLst>
          </p:cNvPr>
          <p:cNvSpPr/>
          <p:nvPr/>
        </p:nvSpPr>
        <p:spPr>
          <a:xfrm>
            <a:off x="839790" y="258764"/>
            <a:ext cx="9393234" cy="6492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23577" name="図 7179">
            <a:extLst>
              <a:ext uri="{FF2B5EF4-FFF2-40B4-BE49-F238E27FC236}">
                <a16:creationId xmlns:a16="http://schemas.microsoft.com/office/drawing/2014/main" id="{E2FD5B8E-97D8-4980-8D3F-A7F5E2C34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9" y="2781300"/>
            <a:ext cx="3908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円/楕円 7181">
            <a:extLst>
              <a:ext uri="{FF2B5EF4-FFF2-40B4-BE49-F238E27FC236}">
                <a16:creationId xmlns:a16="http://schemas.microsoft.com/office/drawing/2014/main" id="{932D66B0-916E-47FE-AEE0-6B2370653037}"/>
              </a:ext>
            </a:extLst>
          </p:cNvPr>
          <p:cNvSpPr/>
          <p:nvPr/>
        </p:nvSpPr>
        <p:spPr>
          <a:xfrm>
            <a:off x="1930399" y="2468562"/>
            <a:ext cx="327027" cy="3381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83" name="円/楕円 7182">
            <a:extLst>
              <a:ext uri="{FF2B5EF4-FFF2-40B4-BE49-F238E27FC236}">
                <a16:creationId xmlns:a16="http://schemas.microsoft.com/office/drawing/2014/main" id="{E5B1067B-D0F7-4490-B397-032E31690259}"/>
              </a:ext>
            </a:extLst>
          </p:cNvPr>
          <p:cNvSpPr/>
          <p:nvPr/>
        </p:nvSpPr>
        <p:spPr>
          <a:xfrm>
            <a:off x="2859087" y="2452687"/>
            <a:ext cx="327027" cy="3190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86" name="円/楕円 7185">
            <a:extLst>
              <a:ext uri="{FF2B5EF4-FFF2-40B4-BE49-F238E27FC236}">
                <a16:creationId xmlns:a16="http://schemas.microsoft.com/office/drawing/2014/main" id="{199ABF1E-5AE9-49C2-AE29-158E6C49EC15}"/>
              </a:ext>
            </a:extLst>
          </p:cNvPr>
          <p:cNvSpPr/>
          <p:nvPr/>
        </p:nvSpPr>
        <p:spPr>
          <a:xfrm>
            <a:off x="3259138" y="4141787"/>
            <a:ext cx="309562" cy="3365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87" name="円/楕円 7186">
            <a:extLst>
              <a:ext uri="{FF2B5EF4-FFF2-40B4-BE49-F238E27FC236}">
                <a16:creationId xmlns:a16="http://schemas.microsoft.com/office/drawing/2014/main" id="{4CF45535-F9D7-40E6-9C40-B025D647D636}"/>
              </a:ext>
            </a:extLst>
          </p:cNvPr>
          <p:cNvSpPr/>
          <p:nvPr/>
        </p:nvSpPr>
        <p:spPr>
          <a:xfrm>
            <a:off x="3216673" y="4898232"/>
            <a:ext cx="258365" cy="2087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88" name="円/楕円 7187">
            <a:extLst>
              <a:ext uri="{FF2B5EF4-FFF2-40B4-BE49-F238E27FC236}">
                <a16:creationId xmlns:a16="http://schemas.microsoft.com/office/drawing/2014/main" id="{06FE3766-2944-47A2-B74D-01D41F9878BB}"/>
              </a:ext>
            </a:extLst>
          </p:cNvPr>
          <p:cNvSpPr/>
          <p:nvPr/>
        </p:nvSpPr>
        <p:spPr>
          <a:xfrm>
            <a:off x="3579814" y="5106988"/>
            <a:ext cx="257174" cy="3111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89" name="円/楕円 7188">
            <a:extLst>
              <a:ext uri="{FF2B5EF4-FFF2-40B4-BE49-F238E27FC236}">
                <a16:creationId xmlns:a16="http://schemas.microsoft.com/office/drawing/2014/main" id="{15D1E59F-63C0-4CA7-9021-3A5C04B7EE6E}"/>
              </a:ext>
            </a:extLst>
          </p:cNvPr>
          <p:cNvSpPr/>
          <p:nvPr/>
        </p:nvSpPr>
        <p:spPr>
          <a:xfrm>
            <a:off x="3695701" y="4908551"/>
            <a:ext cx="290512" cy="2841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0" name="円/楕円 7189">
            <a:extLst>
              <a:ext uri="{FF2B5EF4-FFF2-40B4-BE49-F238E27FC236}">
                <a16:creationId xmlns:a16="http://schemas.microsoft.com/office/drawing/2014/main" id="{FBC5E360-54F4-46B2-A522-658686C43623}"/>
              </a:ext>
            </a:extLst>
          </p:cNvPr>
          <p:cNvSpPr/>
          <p:nvPr/>
        </p:nvSpPr>
        <p:spPr>
          <a:xfrm>
            <a:off x="3186114" y="5202240"/>
            <a:ext cx="230187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1" name="円/楕円 7190">
            <a:extLst>
              <a:ext uri="{FF2B5EF4-FFF2-40B4-BE49-F238E27FC236}">
                <a16:creationId xmlns:a16="http://schemas.microsoft.com/office/drawing/2014/main" id="{66C58FE0-6C58-4BBB-89C9-06895E124476}"/>
              </a:ext>
            </a:extLst>
          </p:cNvPr>
          <p:cNvSpPr/>
          <p:nvPr/>
        </p:nvSpPr>
        <p:spPr>
          <a:xfrm>
            <a:off x="3148013" y="4687888"/>
            <a:ext cx="255586" cy="2206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3" name="円/楕円 7192">
            <a:extLst>
              <a:ext uri="{FF2B5EF4-FFF2-40B4-BE49-F238E27FC236}">
                <a16:creationId xmlns:a16="http://schemas.microsoft.com/office/drawing/2014/main" id="{234702B3-7BB1-42E9-9227-7586DB523227}"/>
              </a:ext>
            </a:extLst>
          </p:cNvPr>
          <p:cNvSpPr/>
          <p:nvPr/>
        </p:nvSpPr>
        <p:spPr>
          <a:xfrm flipH="1">
            <a:off x="3827464" y="4687888"/>
            <a:ext cx="174625" cy="2587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4" name="円/楕円 7193">
            <a:extLst>
              <a:ext uri="{FF2B5EF4-FFF2-40B4-BE49-F238E27FC236}">
                <a16:creationId xmlns:a16="http://schemas.microsoft.com/office/drawing/2014/main" id="{CD0ED90B-B4DB-4559-B43E-DCC9140DF452}"/>
              </a:ext>
            </a:extLst>
          </p:cNvPr>
          <p:cNvSpPr/>
          <p:nvPr/>
        </p:nvSpPr>
        <p:spPr>
          <a:xfrm>
            <a:off x="2303462" y="1814512"/>
            <a:ext cx="371475" cy="3778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5" name="円/楕円 7194">
            <a:extLst>
              <a:ext uri="{FF2B5EF4-FFF2-40B4-BE49-F238E27FC236}">
                <a16:creationId xmlns:a16="http://schemas.microsoft.com/office/drawing/2014/main" id="{23B57CE1-E19D-441E-8EAC-706C2BD27D7C}"/>
              </a:ext>
            </a:extLst>
          </p:cNvPr>
          <p:cNvSpPr/>
          <p:nvPr/>
        </p:nvSpPr>
        <p:spPr>
          <a:xfrm>
            <a:off x="3460750" y="4567238"/>
            <a:ext cx="215900" cy="220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6" name="円/楕円 7195">
            <a:extLst>
              <a:ext uri="{FF2B5EF4-FFF2-40B4-BE49-F238E27FC236}">
                <a16:creationId xmlns:a16="http://schemas.microsoft.com/office/drawing/2014/main" id="{728A8D63-ABE6-4E32-BF8C-7414FD828694}"/>
              </a:ext>
            </a:extLst>
          </p:cNvPr>
          <p:cNvSpPr/>
          <p:nvPr/>
        </p:nvSpPr>
        <p:spPr>
          <a:xfrm>
            <a:off x="3827464" y="2343151"/>
            <a:ext cx="358773" cy="3190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7" name="円/楕円 7196">
            <a:extLst>
              <a:ext uri="{FF2B5EF4-FFF2-40B4-BE49-F238E27FC236}">
                <a16:creationId xmlns:a16="http://schemas.microsoft.com/office/drawing/2014/main" id="{8C774E65-E374-440C-9002-8B40DF4435AF}"/>
              </a:ext>
            </a:extLst>
          </p:cNvPr>
          <p:cNvSpPr/>
          <p:nvPr/>
        </p:nvSpPr>
        <p:spPr>
          <a:xfrm>
            <a:off x="2913063" y="1863725"/>
            <a:ext cx="215900" cy="1714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3601" name="タイトル 1">
            <a:extLst>
              <a:ext uri="{FF2B5EF4-FFF2-40B4-BE49-F238E27FC236}">
                <a16:creationId xmlns:a16="http://schemas.microsoft.com/office/drawing/2014/main" id="{ECA60AB4-FEE7-46C4-BEEF-5AD8E53BE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9790" y="358777"/>
            <a:ext cx="9648824" cy="49053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「おぼえられない」「わすれてしまう」</a:t>
            </a:r>
            <a:r>
              <a:rPr lang="ja-JP" altLang="en-US" sz="2800" dirty="0">
                <a:latin typeface="+mn-ea"/>
                <a:ea typeface="+mn-ea"/>
              </a:rPr>
              <a:t>ってどんなこと</a:t>
            </a:r>
          </a:p>
        </p:txBody>
      </p:sp>
      <p:sp>
        <p:nvSpPr>
          <p:cNvPr id="51" name="テキスト ボックス 7">
            <a:extLst>
              <a:ext uri="{FF2B5EF4-FFF2-40B4-BE49-F238E27FC236}">
                <a16:creationId xmlns:a16="http://schemas.microsoft.com/office/drawing/2014/main" id="{A94CF8BB-7A81-4A41-8BE9-2318641E0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863" y="6437313"/>
            <a:ext cx="5292725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200" dirty="0"/>
              <a:t>出典：認知症サポーターキャラバン　認知症サポーター小学生養成講座副読本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3291FE7-A324-4535-82A9-7C30B3915075}"/>
              </a:ext>
            </a:extLst>
          </p:cNvPr>
          <p:cNvSpPr/>
          <p:nvPr/>
        </p:nvSpPr>
        <p:spPr>
          <a:xfrm>
            <a:off x="10680700" y="347662"/>
            <a:ext cx="1134269" cy="5794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ﾍﾟｰｼﾞ</a:t>
            </a:r>
          </a:p>
        </p:txBody>
      </p:sp>
      <p:sp>
        <p:nvSpPr>
          <p:cNvPr id="54" name="円/楕円 7194">
            <a:extLst>
              <a:ext uri="{FF2B5EF4-FFF2-40B4-BE49-F238E27FC236}">
                <a16:creationId xmlns:a16="http://schemas.microsoft.com/office/drawing/2014/main" id="{F9799029-B755-4CCA-9CFB-D52FFF3AA937}"/>
              </a:ext>
            </a:extLst>
          </p:cNvPr>
          <p:cNvSpPr/>
          <p:nvPr/>
        </p:nvSpPr>
        <p:spPr>
          <a:xfrm>
            <a:off x="3357960" y="5091908"/>
            <a:ext cx="215900" cy="220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5" name="円/楕円 7194">
            <a:extLst>
              <a:ext uri="{FF2B5EF4-FFF2-40B4-BE49-F238E27FC236}">
                <a16:creationId xmlns:a16="http://schemas.microsoft.com/office/drawing/2014/main" id="{47FE1994-F9C8-4D03-8BEA-2D55E560111E}"/>
              </a:ext>
            </a:extLst>
          </p:cNvPr>
          <p:cNvSpPr/>
          <p:nvPr/>
        </p:nvSpPr>
        <p:spPr>
          <a:xfrm>
            <a:off x="3869759" y="5159084"/>
            <a:ext cx="215900" cy="220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8" name="角丸四角形 51">
            <a:extLst>
              <a:ext uri="{FF2B5EF4-FFF2-40B4-BE49-F238E27FC236}">
                <a16:creationId xmlns:a16="http://schemas.microsoft.com/office/drawing/2014/main" id="{714E7839-6F2E-416A-B637-CC86F9DD5D65}"/>
              </a:ext>
            </a:extLst>
          </p:cNvPr>
          <p:cNvSpPr/>
          <p:nvPr/>
        </p:nvSpPr>
        <p:spPr>
          <a:xfrm rot="16200000">
            <a:off x="9614299" y="3910571"/>
            <a:ext cx="1081088" cy="363299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anchor="ctr"/>
          <a:lstStyle/>
          <a:p>
            <a:pPr eaLnBrk="1" hangingPunct="1">
              <a:defRPr/>
            </a:pPr>
            <a:r>
              <a:rPr lang="ja-JP" altLang="en-US" sz="1900" dirty="0">
                <a:solidFill>
                  <a:srgbClr val="FF0000"/>
                </a:solidFill>
              </a:rPr>
              <a:t>●</a:t>
            </a:r>
            <a:r>
              <a:rPr lang="ja-JP" altLang="en-US" sz="1900" dirty="0"/>
              <a:t>  </a:t>
            </a:r>
            <a:r>
              <a:rPr lang="ja-JP" altLang="en-US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たいせつな じょうほう</a:t>
            </a:r>
            <a:endParaRPr lang="en-US" altLang="ja-JP" sz="19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defRPr/>
            </a:pPr>
            <a:r>
              <a:rPr lang="ja-JP" altLang="en-US" sz="1900" dirty="0">
                <a:solidFill>
                  <a:srgbClr val="00B050"/>
                </a:solidFill>
              </a:rPr>
              <a:t>● </a:t>
            </a:r>
            <a:r>
              <a:rPr lang="ja-JP" altLang="en-US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かんしんのある じょうほう</a:t>
            </a:r>
            <a:r>
              <a:rPr lang="en-US" altLang="ja-JP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      </a:t>
            </a:r>
          </a:p>
          <a:p>
            <a:pPr eaLnBrk="1" hangingPunct="1">
              <a:defRPr/>
            </a:pPr>
            <a:r>
              <a:rPr lang="ja-JP" altLang="en-US" sz="19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〇</a:t>
            </a:r>
            <a:r>
              <a:rPr lang="ja-JP" altLang="en-US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 むだな じょうほう</a:t>
            </a: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B5E108EC-D2BF-4356-B691-D400045753F0}"/>
              </a:ext>
            </a:extLst>
          </p:cNvPr>
          <p:cNvSpPr/>
          <p:nvPr/>
        </p:nvSpPr>
        <p:spPr>
          <a:xfrm>
            <a:off x="2002119" y="3611851"/>
            <a:ext cx="271217" cy="2711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0A1DB865-61DF-42D3-86B7-DD08D72A5794}"/>
              </a:ext>
            </a:extLst>
          </p:cNvPr>
          <p:cNvSpPr/>
          <p:nvPr/>
        </p:nvSpPr>
        <p:spPr>
          <a:xfrm>
            <a:off x="2221238" y="4208039"/>
            <a:ext cx="190284" cy="1757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C260BF18-3A56-4CFB-8EFC-A0B9B019753C}"/>
              </a:ext>
            </a:extLst>
          </p:cNvPr>
          <p:cNvSpPr/>
          <p:nvPr/>
        </p:nvSpPr>
        <p:spPr>
          <a:xfrm>
            <a:off x="4820126" y="3576943"/>
            <a:ext cx="271217" cy="2711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D75D5BB0-9D89-4206-84D8-7A4E89618135}"/>
              </a:ext>
            </a:extLst>
          </p:cNvPr>
          <p:cNvSpPr/>
          <p:nvPr/>
        </p:nvSpPr>
        <p:spPr>
          <a:xfrm>
            <a:off x="3301326" y="1982275"/>
            <a:ext cx="375324" cy="32039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2D2B2430-4D01-4F1A-A322-6DDD37349E0A}"/>
              </a:ext>
            </a:extLst>
          </p:cNvPr>
          <p:cNvSpPr/>
          <p:nvPr/>
        </p:nvSpPr>
        <p:spPr>
          <a:xfrm>
            <a:off x="4133056" y="1970774"/>
            <a:ext cx="271217" cy="2711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DA7E8C9C-71E8-46A1-97BE-139A6F5A580D}"/>
              </a:ext>
            </a:extLst>
          </p:cNvPr>
          <p:cNvSpPr/>
          <p:nvPr/>
        </p:nvSpPr>
        <p:spPr>
          <a:xfrm flipH="1">
            <a:off x="4845844" y="2660793"/>
            <a:ext cx="358773" cy="3381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7182">
            <a:extLst>
              <a:ext uri="{FF2B5EF4-FFF2-40B4-BE49-F238E27FC236}">
                <a16:creationId xmlns:a16="http://schemas.microsoft.com/office/drawing/2014/main" id="{2761FE3B-08D7-444E-8024-49D87A317252}"/>
              </a:ext>
            </a:extLst>
          </p:cNvPr>
          <p:cNvSpPr/>
          <p:nvPr/>
        </p:nvSpPr>
        <p:spPr>
          <a:xfrm>
            <a:off x="5032970" y="4213225"/>
            <a:ext cx="205186" cy="1857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329DF5D7-1C72-4962-83A9-76425A3A93E4}"/>
              </a:ext>
            </a:extLst>
          </p:cNvPr>
          <p:cNvSpPr/>
          <p:nvPr/>
        </p:nvSpPr>
        <p:spPr>
          <a:xfrm>
            <a:off x="7206578" y="3755378"/>
            <a:ext cx="271217" cy="2711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8D6A9D8A-5F16-4C97-8328-C0B9871062EE}"/>
              </a:ext>
            </a:extLst>
          </p:cNvPr>
          <p:cNvSpPr/>
          <p:nvPr/>
        </p:nvSpPr>
        <p:spPr>
          <a:xfrm>
            <a:off x="6947968" y="2485929"/>
            <a:ext cx="271217" cy="2711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531ED668-3C18-466C-B2CE-084E6C4FDA73}"/>
              </a:ext>
            </a:extLst>
          </p:cNvPr>
          <p:cNvSpPr/>
          <p:nvPr/>
        </p:nvSpPr>
        <p:spPr>
          <a:xfrm>
            <a:off x="8585201" y="3137892"/>
            <a:ext cx="271217" cy="2711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7194">
            <a:extLst>
              <a:ext uri="{FF2B5EF4-FFF2-40B4-BE49-F238E27FC236}">
                <a16:creationId xmlns:a16="http://schemas.microsoft.com/office/drawing/2014/main" id="{DDF8975D-C7EE-4F32-8F28-4016441C4928}"/>
              </a:ext>
            </a:extLst>
          </p:cNvPr>
          <p:cNvSpPr/>
          <p:nvPr/>
        </p:nvSpPr>
        <p:spPr>
          <a:xfrm>
            <a:off x="7119940" y="4585494"/>
            <a:ext cx="207962" cy="196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" name="円/楕円 7194">
            <a:extLst>
              <a:ext uri="{FF2B5EF4-FFF2-40B4-BE49-F238E27FC236}">
                <a16:creationId xmlns:a16="http://schemas.microsoft.com/office/drawing/2014/main" id="{E6F2124E-CA06-4410-9CD1-30EF1569C0AB}"/>
              </a:ext>
            </a:extLst>
          </p:cNvPr>
          <p:cNvSpPr/>
          <p:nvPr/>
        </p:nvSpPr>
        <p:spPr>
          <a:xfrm>
            <a:off x="7939673" y="4414395"/>
            <a:ext cx="215900" cy="220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7" name="円/楕円 35">
            <a:extLst>
              <a:ext uri="{FF2B5EF4-FFF2-40B4-BE49-F238E27FC236}">
                <a16:creationId xmlns:a16="http://schemas.microsoft.com/office/drawing/2014/main" id="{C9867B9D-71EF-434A-8111-2C0BBD5B0D45}"/>
              </a:ext>
            </a:extLst>
          </p:cNvPr>
          <p:cNvSpPr/>
          <p:nvPr/>
        </p:nvSpPr>
        <p:spPr>
          <a:xfrm>
            <a:off x="3789364" y="4859338"/>
            <a:ext cx="257175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9" name="円/楕円 7194">
            <a:extLst>
              <a:ext uri="{FF2B5EF4-FFF2-40B4-BE49-F238E27FC236}">
                <a16:creationId xmlns:a16="http://schemas.microsoft.com/office/drawing/2014/main" id="{886C6798-295F-4715-8FDE-3EB2C2213BF3}"/>
              </a:ext>
            </a:extLst>
          </p:cNvPr>
          <p:cNvSpPr/>
          <p:nvPr/>
        </p:nvSpPr>
        <p:spPr>
          <a:xfrm>
            <a:off x="3577431" y="4768958"/>
            <a:ext cx="215900" cy="220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3" name="円/楕円 7194">
            <a:extLst>
              <a:ext uri="{FF2B5EF4-FFF2-40B4-BE49-F238E27FC236}">
                <a16:creationId xmlns:a16="http://schemas.microsoft.com/office/drawing/2014/main" id="{D31EA06E-C0D0-42C1-82A7-9AC1B4942037}"/>
              </a:ext>
            </a:extLst>
          </p:cNvPr>
          <p:cNvSpPr/>
          <p:nvPr/>
        </p:nvSpPr>
        <p:spPr>
          <a:xfrm>
            <a:off x="5614193" y="2664486"/>
            <a:ext cx="215900" cy="220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4" name="円/楕円 7194">
            <a:extLst>
              <a:ext uri="{FF2B5EF4-FFF2-40B4-BE49-F238E27FC236}">
                <a16:creationId xmlns:a16="http://schemas.microsoft.com/office/drawing/2014/main" id="{89DDABEB-4B07-4596-B2CE-86994FBFF989}"/>
              </a:ext>
            </a:extLst>
          </p:cNvPr>
          <p:cNvSpPr/>
          <p:nvPr/>
        </p:nvSpPr>
        <p:spPr>
          <a:xfrm>
            <a:off x="1348992" y="3604922"/>
            <a:ext cx="215900" cy="220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5" name="円/楕円 7195">
            <a:extLst>
              <a:ext uri="{FF2B5EF4-FFF2-40B4-BE49-F238E27FC236}">
                <a16:creationId xmlns:a16="http://schemas.microsoft.com/office/drawing/2014/main" id="{D8468C88-2A8A-4E47-BF31-C918560D50FA}"/>
              </a:ext>
            </a:extLst>
          </p:cNvPr>
          <p:cNvSpPr/>
          <p:nvPr/>
        </p:nvSpPr>
        <p:spPr>
          <a:xfrm>
            <a:off x="6169028" y="2118146"/>
            <a:ext cx="358773" cy="3190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6" name="円/楕円 7195">
            <a:extLst>
              <a:ext uri="{FF2B5EF4-FFF2-40B4-BE49-F238E27FC236}">
                <a16:creationId xmlns:a16="http://schemas.microsoft.com/office/drawing/2014/main" id="{492EFFB0-2472-4A18-9839-B973DA72A455}"/>
              </a:ext>
            </a:extLst>
          </p:cNvPr>
          <p:cNvSpPr/>
          <p:nvPr/>
        </p:nvSpPr>
        <p:spPr>
          <a:xfrm>
            <a:off x="9066363" y="2118146"/>
            <a:ext cx="206373" cy="2094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E7237F0-E850-4B17-B66A-10C03438237D}"/>
              </a:ext>
            </a:extLst>
          </p:cNvPr>
          <p:cNvSpPr/>
          <p:nvPr/>
        </p:nvSpPr>
        <p:spPr>
          <a:xfrm>
            <a:off x="1677828" y="1029307"/>
            <a:ext cx="3859358" cy="652632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ja-JP" altLang="en-US" sz="18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子ども（やわらかい人）</a:t>
            </a:r>
          </a:p>
        </p:txBody>
      </p: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6DEE8EF5-512B-443F-9568-6C8A05FB5ADA}"/>
              </a:ext>
            </a:extLst>
          </p:cNvPr>
          <p:cNvSpPr/>
          <p:nvPr/>
        </p:nvSpPr>
        <p:spPr>
          <a:xfrm>
            <a:off x="6469906" y="1031072"/>
            <a:ext cx="2760418" cy="64526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年をとると</a:t>
            </a:r>
            <a:r>
              <a:rPr lang="en-US" altLang="ja-JP" sz="24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…</a:t>
            </a:r>
            <a:endParaRPr lang="ja-JP" altLang="en-US" sz="2400" b="1" dirty="0">
              <a:solidFill>
                <a:schemeClr val="tx1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29 -0.03935 C 0.03489 -0.03449 0.0414 -0.02986 0.04765 -0.02708 C 0.05429 -0.01389 0.06211 0.00023 0.06471 0.01597 C 0.06523 0.01875 0.06562 0.02153 0.06614 0.02407 C 0.06692 0.02824 0.06927 0.03634 0.06927 0.03657 C 0.07031 0.04931 0.072 0.0588 0.07396 0.0713 C 0.07474 0.08542 0.07474 0.10046 0.07838 0.11412 C 0.07981 0.12685 0.07929 0.14028 0.08463 0.15116 C 0.08515 0.16065 0.08437 0.1706 0.08619 0.17986 C 0.08672 0.18218 0.08867 0.17593 0.08919 0.17361 C 0.09023 0.16829 0.0901 0.1625 0.09075 0.15718 C 0.09284 0.14213 0.09648 0.12083 0.10312 0.1081 C 0.10859 0.08588 0.125 0.08426 0.1401 0.08125 C 0.14804 0.0831 0.15521 0.08565 0.16315 0.0875 C 0.16836 0.09236 0.172 0.09676 0.17552 0.10393 C 0.17604 0.10602 0.17617 0.10833 0.17682 0.11018 C 0.17773 0.11227 0.17942 0.11389 0.17994 0.1162 C 0.18151 0.12222 0.18203 0.12847 0.18307 0.13472 C 0.18255 0.15556 0.18854 0.19444 0.17682 0.21667 C 0.17513 0.22431 0.17409 0.23056 0.17083 0.23727 C 0.16979 0.24375 0.16666 0.24931 0.16614 0.25579 C 0.16471 0.27477 0.16614 0.29421 0.16471 0.31319 C 0.16458 0.31551 0.1625 0.31713 0.16159 0.31921 C 0.16146 0.31991 0.16159 0.3206 0.16159 0.3213 L 0.17239 0.31736 " pathEditMode="relative" rAng="0" ptsTypes="AAAAAAAAAAAAAAAAAAAAAAAAA">
                                      <p:cBhvr>
                                        <p:cTn id="13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-7.40741E-7 C -0.00638 -0.0088 -0.0095 -0.02245 -0.00156 -0.02454 C 0.00456 -0.02616 0.01081 -0.02593 0.0168 -0.02662 C 0.02761 -0.03148 0.03764 -0.0331 0.04909 -0.03472 C 0.09467 -0.03333 0.10105 -0.0338 0.13529 -0.02454 C 0.15066 -0.01412 0.1293 -0.02731 0.15378 -0.01852 C 0.1556 -0.01782 0.15665 -0.01528 0.15834 -0.01435 C 0.16081 -0.01319 0.16355 -0.01319 0.16615 -0.01227 C 0.16928 -0.01111 0.17514 -0.0081 0.17514 -0.00787 C 0.1879 0.00857 0.17123 -0.01157 0.18607 -7.40741E-7 C 0.18803 0.00139 0.18868 0.0044 0.19063 0.00625 C 0.19362 0.00926 0.19987 0.01435 0.19987 0.01458 C 0.20717 0.02917 0.20326 0.02315 0.21055 0.03287 C 0.2142 0.04861 0.22019 0.06296 0.22761 0.07593 C 0.22904 0.08125 0.2293 0.08704 0.23073 0.09236 C 0.23321 0.10139 0.23907 0.11505 0.2431 0.12292 C 0.24362 0.1257 0.24389 0.12847 0.24441 0.13102 C 0.24532 0.13519 0.2474 0.14352 0.2474 0.14375 C 0.25092 0.13032 0.24961 0.10046 0.24154 0.0882 C 0.2375 0.08195 0.23334 0.07593 0.22904 0.06991 C 0.22605 0.06551 0.2198 0.05741 0.2198 0.05764 C 0.2168 0.0581 0.21368 0.05787 0.21055 0.05949 C 0.20717 0.06134 0.20144 0.06782 0.20144 0.06806 C 0.19597 0.07824 0.19362 0.08333 0.18607 0.09028 C 0.18243 0.10486 0.18477 0.09884 0.17982 0.1088 C 0.178 0.11852 0.17761 0.12199 0.17227 0.12894 C 0.17175 0.13102 0.17175 0.13357 0.17071 0.13519 C 0.16784 0.13982 0.16146 0.14745 0.16146 0.14769 C 0.15951 0.15232 0.15625 0.15648 0.15534 0.16181 C 0.15417 0.16852 0.15469 0.1757 0.15378 0.18241 C 0.15313 0.18796 0.1517 0.19329 0.15066 0.19884 C 0.15053 0.20093 0.15053 0.22685 0.14753 0.23565 C 0.14571 0.24144 0.13842 0.25 0.13842 0.25023 " pathEditMode="relative" rAng="0" ptsTypes="AAAAAAAAAAAAAAAAAAAAAAAAAAAAAAAAA">
                                      <p:cBhvr>
                                        <p:cTn id="17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0833 L -0.01354 0.00833 C -0.02773 -0.01366 -0.02552 -0.01898 -0.04896 -0.00741 C -0.05404 -0.00486 -0.06211 0.00833 -0.06211 0.00833 C -0.06315 0.01088 -0.06432 0.01343 -0.0651 0.0162 C -0.06966 0.03426 -0.06667 0.02708 -0.06953 0.04236 C -0.07031 0.04676 -0.07148 0.05116 -0.0724 0.05532 C -0.07539 0.0537 -0.07865 0.05301 -0.08125 0.05023 C -0.09023 0.04074 -0.08451 0.03796 -0.0931 0.02662 C -0.09466 0.02454 -0.09701 0.025 -0.09896 0.02407 C -0.10091 0.02662 -0.10352 0.02824 -0.10482 0.03194 C -0.10612 0.03565 -0.10586 0.04051 -0.10625 0.04491 C -0.10729 0.05625 -0.1082 0.06759 -0.10925 0.07894 C -0.12253 0.06713 -0.10859 0.08218 -0.1181 0.06319 C -0.12057 0.0581 -0.12422 0.05509 -0.12682 0.05023 C -0.13906 0.02847 -0.12721 0.04375 -0.13711 0.03194 C -0.1474 0.03403 -0.17357 0.01968 -0.17539 0.04745 C -0.17617 0.05972 -0.17552 0.07222 -0.17682 0.08426 C -0.17747 0.08912 -0.17982 0.09282 -0.18125 0.09722 C -0.18229 0.10324 -0.18346 0.10926 -0.18425 0.11551 C -0.1849 0.1206 -0.18516 0.12593 -0.18568 0.13125 C -0.1862 0.13565 -0.18672 0.14005 -0.18711 0.14421 C -0.18294 0.15949 -0.18646 0.15486 -0.17539 0.15486 L -0.17539 0.15486 " pathEditMode="relative" ptsTypes="AAAAAAAAAAAAAAAAAAAAAAAA">
                                      <p:cBhvr>
                                        <p:cTn id="2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7965E-6 C 0.00052 -0.00209 0.00017 -0.00532 0.00156 -0.00625 C 0.00295 -0.00717 0.00712 -0.00602 0.00625 -0.00417 C 0.00434 1.97965E-6 -0.00295 0.00416 -0.00295 0.00416 C -0.00608 0.01017 -0.00764 0.01642 -0.01077 0.02243 C -0.01268 0.03099 -0.01441 0.03885 -0.01684 0.04717 C -0.01875 0.06198 -0.02344 0.07516 -0.02604 0.09019 C -0.02865 0.10522 -0.02865 0.12049 -0.03229 0.13529 C -0.03281 0.14338 -0.03177 0.15194 -0.03368 0.1598 C -0.03455 0.16373 -0.03455 0.15148 -0.03524 0.14754 C -0.03715 0.1376 -0.04028 0.12326 -0.04462 0.1147 C -0.04688 0.10476 -0.0507 0.09759 -0.05833 0.09435 C -0.07118 0.09505 -0.08403 0.09505 -0.09688 0.0962 C -0.10226 0.09667 -0.11215 0.10245 -0.11215 0.10245 C -0.11424 0.10661 -0.11632 0.11054 -0.1184 0.1147 C -0.11945 0.11679 -0.12153 0.12095 -0.12153 0.12095 C -0.12344 0.12927 -0.12674 0.13436 -0.13073 0.1413 C -0.13368 0.15309 -0.13715 0.16512 -0.14149 0.17622 C -0.14983 0.15494 -0.14028 0.11702 -0.16458 0.11054 C -0.1691 0.10939 -0.17379 0.10939 -0.1783 0.10869 C -0.18403 0.10939 -0.18993 0.10823 -0.19531 0.11054 C -0.19688 0.11124 -0.19688 0.1147 -0.19688 0.11679 C -0.19688 0.13529 -0.19618 0.15356 -0.19531 0.17206 C -0.19514 0.17715 -0.19393 0.21022 -0.18924 0.1968 " pathEditMode="relative" ptsTypes="fffffffffffffffffffffff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4.16667E-6 0.00023 C -0.00716 -0.01111 -0.01263 -0.0287 -0.0302 -0.02754 C -0.03919 -0.02708 -0.05507 -0.01759 -0.05507 -0.01736 C -0.05664 -0.0125 -0.05807 -0.00717 -0.06028 -0.00231 C -0.06132 0.00023 -0.06224 0.00463 -0.0651 0.00509 C -0.07083 0.00625 -0.07682 0.00347 -0.08255 0.00255 C -0.08502 -0.00092 -0.08789 -0.00393 -0.0901 -0.00741 C -0.09322 -0.0125 -0.10182 -0.03241 -0.10273 -0.03518 C -0.10468 -0.0419 -0.10442 -0.04907 -0.10755 -0.05509 C -0.11067 -0.06134 -0.11953 -0.06667 -0.125 -0.07037 C -0.13346 -0.06944 -0.14205 -0.0706 -0.15 -0.06782 C -0.15286 -0.0669 -0.15208 -0.06018 -0.15507 -0.06042 C -0.16484 -0.06088 -0.18658 -0.06829 -0.2 -0.07268 C -0.20338 -0.07129 -0.20885 -0.07153 -0.21002 -0.06782 C -0.21419 -0.05486 -0.20377 -0.03518 -0.2151 -0.02754 C -0.22252 -0.02245 -0.22369 -0.02129 -0.23255 -0.01759 C -0.23502 -0.01643 -0.23737 -0.01574 -0.2401 -0.01504 C -0.23919 -0.00324 -0.2358 0.00857 -0.23737 0.02014 C -0.23789 0.02269 -0.24296 0.0213 -0.24492 0.02269 C -0.24895 0.02546 -0.25156 0.0294 -0.25481 0.03287 C -0.25052 0.06227 -0.25885 0.06111 -0.24244 0.07037 C -0.23919 0.07246 -0.2358 0.07384 -0.23255 0.0757 C -0.22994 0.08658 -0.23007 0.08241 -0.23007 0.08843 L -0.23007 0.08565 " pathEditMode="relative" rAng="0" ptsTypes="AAAAAAAAAAAAAAAAAAAAAAAAA">
                                      <p:cBhvr>
                                        <p:cTn id="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7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9 -0.01598 C -0.01289 -0.02037 -0.0207 -0.01574 -0.02591 -0.02014 C -0.02904 -0.02292 -0.02786 -0.02963 -0.02891 -0.03449 C -0.02969 -0.03866 -0.03203 -0.04676 -0.03203 -0.04653 C -0.03073 -0.06459 -0.03099 -0.08125 -0.01654 -0.08774 C -0.00443 -0.09885 2.08333E-7 -0.09329 0.01875 -0.0919 C 0.02656 -0.08658 0.03255 -0.0838 0.0388 -0.07547 C 0.03932 -0.07338 0.03984 -0.07153 0.04023 -0.06945 C 0.04089 -0.06459 0.03815 -0.0551 0.0418 -0.0551 C 0.04635 -0.0551 0.04714 -0.06459 0.04961 -0.06945 C 0.05651 -0.08357 0.05221 -0.0801 0.06042 -0.0838 C 0.06901 -0.08149 0.07083 -0.07894 0.07565 -0.06945 C 0.07734 -0.05301 0.07865 -0.05579 0.0819 -0.0426 C 0.09167 -0.04931 0.08594 -0.05 0.09427 -0.05695 C 0.09792 -0.07315 0.11211 -0.06343 0.12187 -0.05903 C 0.12865 -0.02408 0.12812 0.00301 0.11419 0.02916 C 0.10911 0.03842 0.10534 0.04838 0.09714 0.0537 " pathEditMode="relative" rAng="0" ptsTypes="AAAAAAAAAAAAAAA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182" grpId="0" animBg="1"/>
      <p:bldP spid="7194" grpId="0" animBg="1"/>
      <p:bldP spid="65" grpId="0" animBg="1"/>
      <p:bldP spid="72" grpId="0" animBg="1"/>
      <p:bldP spid="4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9063A6AE-7769-4AA9-95AF-C781273BE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3" name="コンテンツ プレースホルダー 2">
            <a:extLst>
              <a:ext uri="{FF2B5EF4-FFF2-40B4-BE49-F238E27FC236}">
                <a16:creationId xmlns:a16="http://schemas.microsoft.com/office/drawing/2014/main" id="{8AA19EE5-E25A-4801-AF36-48DF6B9A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7" y="1250798"/>
            <a:ext cx="9517224" cy="483980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en-US" b="1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　　　　　</a:t>
            </a:r>
            <a:endParaRPr lang="en-US" altLang="ja-JP" b="1" dirty="0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B5FDB417-7C44-44E0-899B-6A95C37F9611}"/>
              </a:ext>
            </a:extLst>
          </p:cNvPr>
          <p:cNvSpPr/>
          <p:nvPr/>
        </p:nvSpPr>
        <p:spPr>
          <a:xfrm>
            <a:off x="3028951" y="2298700"/>
            <a:ext cx="328612" cy="3206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295713B6-44F0-4F83-9249-D2F9F62BAB8A}"/>
              </a:ext>
            </a:extLst>
          </p:cNvPr>
          <p:cNvSpPr/>
          <p:nvPr/>
        </p:nvSpPr>
        <p:spPr>
          <a:xfrm>
            <a:off x="7594600" y="3143251"/>
            <a:ext cx="319086" cy="3496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6B09EC71-1144-4CF1-A423-8623FE8460CA}"/>
              </a:ext>
            </a:extLst>
          </p:cNvPr>
          <p:cNvSpPr/>
          <p:nvPr/>
        </p:nvSpPr>
        <p:spPr>
          <a:xfrm>
            <a:off x="8167687" y="2911476"/>
            <a:ext cx="334565" cy="3496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6" name="円/楕円 7195">
            <a:extLst>
              <a:ext uri="{FF2B5EF4-FFF2-40B4-BE49-F238E27FC236}">
                <a16:creationId xmlns:a16="http://schemas.microsoft.com/office/drawing/2014/main" id="{AF1729E9-0688-4566-9B53-2D354B5E5C27}"/>
              </a:ext>
            </a:extLst>
          </p:cNvPr>
          <p:cNvSpPr/>
          <p:nvPr/>
        </p:nvSpPr>
        <p:spPr>
          <a:xfrm>
            <a:off x="4910140" y="2514601"/>
            <a:ext cx="328612" cy="2921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1" name="テキスト ボックス 7">
            <a:extLst>
              <a:ext uri="{FF2B5EF4-FFF2-40B4-BE49-F238E27FC236}">
                <a16:creationId xmlns:a16="http://schemas.microsoft.com/office/drawing/2014/main" id="{E96EE78A-351B-47E9-82DA-A6E57635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275" y="6446838"/>
            <a:ext cx="5292725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200" dirty="0"/>
              <a:t>出典：認知症サポーターキャラバン　認知症サポーター小学生養成講座副読本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AC5961FD-E4D3-4501-9C02-F25C21F74B3C}"/>
              </a:ext>
            </a:extLst>
          </p:cNvPr>
          <p:cNvSpPr/>
          <p:nvPr/>
        </p:nvSpPr>
        <p:spPr>
          <a:xfrm>
            <a:off x="10680700" y="347662"/>
            <a:ext cx="1134269" cy="5794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ﾍﾟｰｼﾞ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3C67234-4757-49BD-AD38-C390154E5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050" y="3168591"/>
            <a:ext cx="2261812" cy="2438611"/>
          </a:xfrm>
          <a:prstGeom prst="rect">
            <a:avLst/>
          </a:prstGeom>
        </p:spPr>
      </p:pic>
      <p:sp>
        <p:nvSpPr>
          <p:cNvPr id="39" name="円/楕円 38">
            <a:extLst>
              <a:ext uri="{FF2B5EF4-FFF2-40B4-BE49-F238E27FC236}">
                <a16:creationId xmlns:a16="http://schemas.microsoft.com/office/drawing/2014/main" id="{42F91956-8E13-4715-BDCD-9D82210ED656}"/>
              </a:ext>
            </a:extLst>
          </p:cNvPr>
          <p:cNvSpPr/>
          <p:nvPr/>
        </p:nvSpPr>
        <p:spPr>
          <a:xfrm>
            <a:off x="3870325" y="3830487"/>
            <a:ext cx="293688" cy="308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8D772869-7974-4D20-B943-24F56FCF0DBA}"/>
              </a:ext>
            </a:extLst>
          </p:cNvPr>
          <p:cNvSpPr/>
          <p:nvPr/>
        </p:nvSpPr>
        <p:spPr>
          <a:xfrm>
            <a:off x="3213100" y="4113213"/>
            <a:ext cx="292100" cy="336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8E2B93DA-860D-415F-8EC5-B0E03432D3B6}"/>
              </a:ext>
            </a:extLst>
          </p:cNvPr>
          <p:cNvSpPr/>
          <p:nvPr/>
        </p:nvSpPr>
        <p:spPr>
          <a:xfrm>
            <a:off x="3789363" y="4349751"/>
            <a:ext cx="292100" cy="2270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8DB21AE7-72AA-4945-A2DC-38D5B96C5D99}"/>
              </a:ext>
            </a:extLst>
          </p:cNvPr>
          <p:cNvSpPr/>
          <p:nvPr/>
        </p:nvSpPr>
        <p:spPr>
          <a:xfrm>
            <a:off x="3454400" y="4437064"/>
            <a:ext cx="188913" cy="336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50B06616-EEB8-4816-989D-6D87D61C8362}"/>
              </a:ext>
            </a:extLst>
          </p:cNvPr>
          <p:cNvSpPr/>
          <p:nvPr/>
        </p:nvSpPr>
        <p:spPr>
          <a:xfrm>
            <a:off x="3503614" y="4773614"/>
            <a:ext cx="244475" cy="3143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655FB959-AFB5-4037-A00E-0C1A4BD0C38A}"/>
              </a:ext>
            </a:extLst>
          </p:cNvPr>
          <p:cNvSpPr/>
          <p:nvPr/>
        </p:nvSpPr>
        <p:spPr>
          <a:xfrm>
            <a:off x="3789364" y="4859338"/>
            <a:ext cx="257175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0EAFFE6D-9950-48DF-867A-B081A5640DFA}"/>
              </a:ext>
            </a:extLst>
          </p:cNvPr>
          <p:cNvSpPr/>
          <p:nvPr/>
        </p:nvSpPr>
        <p:spPr>
          <a:xfrm flipV="1">
            <a:off x="4081463" y="4500504"/>
            <a:ext cx="278208" cy="3588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393C4E-1DD1-4A02-86E6-8454AEFF7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792" y="3529322"/>
            <a:ext cx="2176461" cy="2499577"/>
          </a:xfrm>
          <a:prstGeom prst="rect">
            <a:avLst/>
          </a:prstGeom>
        </p:spPr>
      </p:pic>
      <p:sp>
        <p:nvSpPr>
          <p:cNvPr id="45" name="円/楕円 44">
            <a:extLst>
              <a:ext uri="{FF2B5EF4-FFF2-40B4-BE49-F238E27FC236}">
                <a16:creationId xmlns:a16="http://schemas.microsoft.com/office/drawing/2014/main" id="{6A29CE41-C452-418D-898D-A82F3CEADB62}"/>
              </a:ext>
            </a:extLst>
          </p:cNvPr>
          <p:cNvSpPr/>
          <p:nvPr/>
        </p:nvSpPr>
        <p:spPr>
          <a:xfrm>
            <a:off x="7431914" y="4095914"/>
            <a:ext cx="231775" cy="206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97C3BA1A-1E36-4B26-BA9E-7F1633DD12E6}"/>
              </a:ext>
            </a:extLst>
          </p:cNvPr>
          <p:cNvSpPr/>
          <p:nvPr/>
        </p:nvSpPr>
        <p:spPr>
          <a:xfrm>
            <a:off x="7536136" y="4254664"/>
            <a:ext cx="316431" cy="3221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226A6E7E-61B6-43B1-9B6E-AFA01D54DFCF}"/>
              </a:ext>
            </a:extLst>
          </p:cNvPr>
          <p:cNvSpPr/>
          <p:nvPr/>
        </p:nvSpPr>
        <p:spPr>
          <a:xfrm>
            <a:off x="6818313" y="4089400"/>
            <a:ext cx="296862" cy="260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14F225E3-0DA5-433E-B776-A4AD11E77D98}"/>
              </a:ext>
            </a:extLst>
          </p:cNvPr>
          <p:cNvSpPr/>
          <p:nvPr/>
        </p:nvSpPr>
        <p:spPr>
          <a:xfrm>
            <a:off x="7129466" y="4213227"/>
            <a:ext cx="350836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39BEA201-6C08-44EA-99BA-EF5ECDAC6F44}"/>
              </a:ext>
            </a:extLst>
          </p:cNvPr>
          <p:cNvSpPr/>
          <p:nvPr/>
        </p:nvSpPr>
        <p:spPr>
          <a:xfrm>
            <a:off x="6970713" y="4521202"/>
            <a:ext cx="350837" cy="323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3E7FB0EA-B9C3-4DBC-8707-69AAC6A1DB22}"/>
              </a:ext>
            </a:extLst>
          </p:cNvPr>
          <p:cNvSpPr/>
          <p:nvPr/>
        </p:nvSpPr>
        <p:spPr>
          <a:xfrm>
            <a:off x="7407276" y="4614863"/>
            <a:ext cx="350836" cy="2905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4189FDE9-6BF4-4259-A355-00621247875C}"/>
              </a:ext>
            </a:extLst>
          </p:cNvPr>
          <p:cNvSpPr/>
          <p:nvPr/>
        </p:nvSpPr>
        <p:spPr>
          <a:xfrm>
            <a:off x="2290764" y="3144839"/>
            <a:ext cx="319087" cy="2921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9" name="円/楕円 37">
            <a:extLst>
              <a:ext uri="{FF2B5EF4-FFF2-40B4-BE49-F238E27FC236}">
                <a16:creationId xmlns:a16="http://schemas.microsoft.com/office/drawing/2014/main" id="{67BA13AC-496D-4384-9B34-53FAB867E861}"/>
              </a:ext>
            </a:extLst>
          </p:cNvPr>
          <p:cNvSpPr/>
          <p:nvPr/>
        </p:nvSpPr>
        <p:spPr>
          <a:xfrm>
            <a:off x="3840164" y="2719050"/>
            <a:ext cx="328612" cy="3498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D8965354-4285-492A-84FC-34FAA18C29DB}"/>
              </a:ext>
            </a:extLst>
          </p:cNvPr>
          <p:cNvSpPr/>
          <p:nvPr/>
        </p:nvSpPr>
        <p:spPr>
          <a:xfrm>
            <a:off x="2314576" y="2438399"/>
            <a:ext cx="295275" cy="2921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7100DBCA-3B05-44DE-8C52-A99CE1A3436C}"/>
              </a:ext>
            </a:extLst>
          </p:cNvPr>
          <p:cNvSpPr/>
          <p:nvPr/>
        </p:nvSpPr>
        <p:spPr>
          <a:xfrm>
            <a:off x="6299200" y="2954338"/>
            <a:ext cx="371270" cy="3496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4C4AB09C-DCB8-4A31-95ED-C9B865B695AC}"/>
              </a:ext>
            </a:extLst>
          </p:cNvPr>
          <p:cNvSpPr/>
          <p:nvPr/>
        </p:nvSpPr>
        <p:spPr>
          <a:xfrm>
            <a:off x="4460084" y="2130425"/>
            <a:ext cx="271217" cy="2711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45">
            <a:extLst>
              <a:ext uri="{FF2B5EF4-FFF2-40B4-BE49-F238E27FC236}">
                <a16:creationId xmlns:a16="http://schemas.microsoft.com/office/drawing/2014/main" id="{5AD8B07E-3FE3-4496-B94F-137274226415}"/>
              </a:ext>
            </a:extLst>
          </p:cNvPr>
          <p:cNvSpPr/>
          <p:nvPr/>
        </p:nvSpPr>
        <p:spPr>
          <a:xfrm>
            <a:off x="6853055" y="4439614"/>
            <a:ext cx="166686" cy="2560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4" name="角丸四角形 3">
            <a:extLst>
              <a:ext uri="{FF2B5EF4-FFF2-40B4-BE49-F238E27FC236}">
                <a16:creationId xmlns:a16="http://schemas.microsoft.com/office/drawing/2014/main" id="{9D15C459-33E5-4029-AD16-AA170A4BE93E}"/>
              </a:ext>
            </a:extLst>
          </p:cNvPr>
          <p:cNvSpPr/>
          <p:nvPr/>
        </p:nvSpPr>
        <p:spPr>
          <a:xfrm>
            <a:off x="1755794" y="207168"/>
            <a:ext cx="6138675" cy="696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4" name="タイトル 1">
            <a:extLst>
              <a:ext uri="{FF2B5EF4-FFF2-40B4-BE49-F238E27FC236}">
                <a16:creationId xmlns:a16="http://schemas.microsoft.com/office/drawing/2014/main" id="{0FB6BF38-30AC-4BD5-8B19-6AFA36ECC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75012" y="358777"/>
            <a:ext cx="6138674" cy="49053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●おぼえられない、わすれてしまう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53" name="円/楕円 40">
            <a:extLst>
              <a:ext uri="{FF2B5EF4-FFF2-40B4-BE49-F238E27FC236}">
                <a16:creationId xmlns:a16="http://schemas.microsoft.com/office/drawing/2014/main" id="{ABD2D08B-A3D6-4C75-9A94-D82BB4DD4BBC}"/>
              </a:ext>
            </a:extLst>
          </p:cNvPr>
          <p:cNvSpPr/>
          <p:nvPr/>
        </p:nvSpPr>
        <p:spPr>
          <a:xfrm>
            <a:off x="7550943" y="2438399"/>
            <a:ext cx="157162" cy="197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6" name="円/楕円 40">
            <a:extLst>
              <a:ext uri="{FF2B5EF4-FFF2-40B4-BE49-F238E27FC236}">
                <a16:creationId xmlns:a16="http://schemas.microsoft.com/office/drawing/2014/main" id="{9EFBCCE6-B194-4051-98EB-DDCFCB13FE92}"/>
              </a:ext>
            </a:extLst>
          </p:cNvPr>
          <p:cNvSpPr/>
          <p:nvPr/>
        </p:nvSpPr>
        <p:spPr>
          <a:xfrm>
            <a:off x="8742466" y="2695296"/>
            <a:ext cx="284303" cy="2161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0" name="円/楕円 35">
            <a:extLst>
              <a:ext uri="{FF2B5EF4-FFF2-40B4-BE49-F238E27FC236}">
                <a16:creationId xmlns:a16="http://schemas.microsoft.com/office/drawing/2014/main" id="{251F8AB7-63DC-4372-96A6-3A7B773F1D7F}"/>
              </a:ext>
            </a:extLst>
          </p:cNvPr>
          <p:cNvSpPr/>
          <p:nvPr/>
        </p:nvSpPr>
        <p:spPr>
          <a:xfrm>
            <a:off x="3842837" y="4590033"/>
            <a:ext cx="257175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6" name="円/楕円 35">
            <a:extLst>
              <a:ext uri="{FF2B5EF4-FFF2-40B4-BE49-F238E27FC236}">
                <a16:creationId xmlns:a16="http://schemas.microsoft.com/office/drawing/2014/main" id="{79C41608-20C8-4E47-8C5F-21CC7A22B06A}"/>
              </a:ext>
            </a:extLst>
          </p:cNvPr>
          <p:cNvSpPr/>
          <p:nvPr/>
        </p:nvSpPr>
        <p:spPr>
          <a:xfrm>
            <a:off x="3225801" y="4567620"/>
            <a:ext cx="257175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8" name="円/楕円 35">
            <a:extLst>
              <a:ext uri="{FF2B5EF4-FFF2-40B4-BE49-F238E27FC236}">
                <a16:creationId xmlns:a16="http://schemas.microsoft.com/office/drawing/2014/main" id="{1427CC06-EE30-4376-BAFF-AAC209FC1E86}"/>
              </a:ext>
            </a:extLst>
          </p:cNvPr>
          <p:cNvSpPr/>
          <p:nvPr/>
        </p:nvSpPr>
        <p:spPr>
          <a:xfrm>
            <a:off x="3570559" y="4220769"/>
            <a:ext cx="257175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0" name="円/楕円 35">
            <a:extLst>
              <a:ext uri="{FF2B5EF4-FFF2-40B4-BE49-F238E27FC236}">
                <a16:creationId xmlns:a16="http://schemas.microsoft.com/office/drawing/2014/main" id="{7B46F585-9A90-458A-BBC8-E44A5E6C6D47}"/>
              </a:ext>
            </a:extLst>
          </p:cNvPr>
          <p:cNvSpPr/>
          <p:nvPr/>
        </p:nvSpPr>
        <p:spPr>
          <a:xfrm>
            <a:off x="3990269" y="4169645"/>
            <a:ext cx="257175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E44BAACB-4052-4436-80B8-16F3DDECC8AB}"/>
              </a:ext>
            </a:extLst>
          </p:cNvPr>
          <p:cNvSpPr/>
          <p:nvPr/>
        </p:nvSpPr>
        <p:spPr>
          <a:xfrm>
            <a:off x="1634754" y="1027694"/>
            <a:ext cx="4298853" cy="61587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認知症</a:t>
            </a:r>
            <a:r>
              <a:rPr lang="en-US" altLang="ja-JP" sz="18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(</a:t>
            </a:r>
            <a:r>
              <a:rPr lang="ja-JP" altLang="en-US" sz="18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にんちしょう）</a:t>
            </a:r>
            <a:r>
              <a:rPr lang="ja-JP" altLang="en-US" sz="24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になると</a:t>
            </a:r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B3324A28-A3D9-4072-806C-D802F118BA4E}"/>
              </a:ext>
            </a:extLst>
          </p:cNvPr>
          <p:cNvSpPr/>
          <p:nvPr/>
        </p:nvSpPr>
        <p:spPr>
          <a:xfrm>
            <a:off x="6469906" y="1031072"/>
            <a:ext cx="2760418" cy="64526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もっとすすむと</a:t>
            </a:r>
            <a:r>
              <a:rPr lang="en-US" altLang="ja-JP" sz="24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…</a:t>
            </a:r>
            <a:endParaRPr lang="ja-JP" altLang="en-US" sz="2400" b="1" dirty="0">
              <a:solidFill>
                <a:schemeClr val="tx1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68" name="角丸四角形 51">
            <a:extLst>
              <a:ext uri="{FF2B5EF4-FFF2-40B4-BE49-F238E27FC236}">
                <a16:creationId xmlns:a16="http://schemas.microsoft.com/office/drawing/2014/main" id="{4070C48E-EFE7-4CE2-8BCA-EDDB8D94156D}"/>
              </a:ext>
            </a:extLst>
          </p:cNvPr>
          <p:cNvSpPr/>
          <p:nvPr/>
        </p:nvSpPr>
        <p:spPr>
          <a:xfrm rot="16200000">
            <a:off x="9614299" y="3910571"/>
            <a:ext cx="1081088" cy="363299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anchor="ctr"/>
          <a:lstStyle/>
          <a:p>
            <a:pPr eaLnBrk="1" hangingPunct="1">
              <a:defRPr/>
            </a:pPr>
            <a:r>
              <a:rPr lang="ja-JP" altLang="en-US" sz="1900" dirty="0">
                <a:solidFill>
                  <a:srgbClr val="FF0000"/>
                </a:solidFill>
              </a:rPr>
              <a:t>●</a:t>
            </a:r>
            <a:r>
              <a:rPr lang="ja-JP" altLang="en-US" sz="1900" dirty="0"/>
              <a:t>  </a:t>
            </a:r>
            <a:r>
              <a:rPr lang="ja-JP" altLang="en-US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たいせつな じょうほう</a:t>
            </a:r>
            <a:endParaRPr lang="en-US" altLang="ja-JP" sz="19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defRPr/>
            </a:pPr>
            <a:r>
              <a:rPr lang="ja-JP" altLang="en-US" sz="1900" dirty="0">
                <a:solidFill>
                  <a:srgbClr val="00B050"/>
                </a:solidFill>
              </a:rPr>
              <a:t>● </a:t>
            </a:r>
            <a:r>
              <a:rPr lang="ja-JP" altLang="en-US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かんしんのある じょうほう</a:t>
            </a:r>
            <a:r>
              <a:rPr lang="en-US" altLang="ja-JP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      </a:t>
            </a:r>
          </a:p>
          <a:p>
            <a:pPr eaLnBrk="1" hangingPunct="1">
              <a:defRPr/>
            </a:pPr>
            <a:r>
              <a:rPr lang="ja-JP" altLang="en-US" sz="19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〇</a:t>
            </a:r>
            <a:r>
              <a:rPr lang="ja-JP" altLang="en-US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 むだな じょうほう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4 0.10046 C -0.05195 0.06945 -0.04635 0.06597 -0.03633 0.05718 C -0.01575 0.01505 -0.04609 0.08079 -0.03047 0.03495 C -0.02995 0.0338 -0.02174 0.02708 -0.02135 0.02639 C -0.00495 0.01065 0.0155 0.01111 0.03216 0.0088 C 0.03659 -0.03611 0.04909 -0.07569 0.06472 -0.0875 C 0.08972 -0.08588 0.11979 -0.12407 0.13919 -0.07847 C 0.1487 -0.05579 0.13516 -0.07268 0.14688 -0.06134 C 0.15013 -0.03079 0.1487 -0.04398 0.15104 -0.02176 C 0.15143 -0.00463 0.15013 0.01458 0.15248 0.03056 C 0.15339 0.03588 0.15586 0.02245 0.1569 0.01759 C 0.16315 -0.00903 0.15287 0.0162 0.16302 -0.00463 C 0.16927 -0.03125 0.16458 -0.01991 0.18373 -0.01296 C 0.18972 -0.01088 0.20182 -0.00463 0.20182 -0.00417 C 0.20742 0.0037 0.21198 0.0088 0.2181 0.0132 C 0.22136 0.0206 0.22552 0.02546 0.22839 0.03495 C 0.23125 0.04421 0.2362 0.06551 0.2362 0.06597 C 0.23841 0.08866 0.24505 0.11042 0.24505 0.13565 " pathEditMode="relative" rAng="0" ptsTypes="AAAAAAAAAAAAAAAAAA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C 0.00365 0.00092 0.00768 -0.0007 0.01081 0.00278 C 0.0125 0.00463 0.01146 0.00995 0.01237 0.01342 C 0.01354 0.01736 0.01524 0.02083 0.0168 0.02454 C 0.01927 0.04097 0.02344 0.05555 0.02761 0.07037 C 0.03138 0.08426 0.02565 0.07778 0.03542 0.09514 C 0.04622 0.11412 0.04167 0.10579 0.04909 0.11967 C 0.05169 0.12407 0.05846 0.13032 0.05846 0.13055 C 0.06055 0.1294 0.06367 0.13102 0.06458 0.12755 C 0.06524 0.12477 0.0599 0.12755 0.0599 0.12477 C 0.05899 0.09005 0.06198 0.06736 0.06771 0.03796 C 0.06836 0.03426 0.07083 0.03264 0.07227 0.02963 C 0.07448 0.02454 0.07643 0.01898 0.07852 0.01342 C 0.08281 0.00208 0.09024 -0.00995 0.09375 -0.01921 C 0.09479 -0.02176 0.09531 -0.02546 0.09688 -0.02732 C 0.10625 -0.03773 0.12487 -0.04375 0.13542 -0.0463 C 0.15091 -0.04306 0.14388 -0.04607 0.1569 -0.0382 C 0.15846 -0.03727 0.16146 -0.03542 0.16146 -0.03495 C 0.16576 -0.02801 0.17201 -0.02546 0.17539 -0.01644 C 0.18346 0.00625 0.18854 0.03727 0.20456 0.04583 C 0.20938 0.05463 0.21263 0.06342 0.2168 0.07315 C 0.21719 0.07546 0.2194 0.08958 0.22149 0.08958 C 0.22344 0.08958 0.22344 0.08403 0.22461 0.08148 C 0.22604 0.07847 0.22761 0.07592 0.22917 0.07315 C 0.2319 0.05856 0.23607 0.05949 0.24466 0.05694 C 0.25221 0.05787 0.26029 0.05671 0.26771 0.05972 C 0.27539 0.06273 0.27461 0.09375 0.27539 0.10046 C 0.27774 0.12361 0.2832 0.15023 0.28919 0.17083 C 0.29076 0.24606 0.29076 0.26875 0.29076 0.23889 " pathEditMode="relative" rAng="0" ptsTypes="AAAAAAAAAAAAAAAAAAAAAAAAAAA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1343 L -0.01003 0.01343 C -0.01524 0.0169 -0.02123 0.01782 -0.0254 0.02431 C -0.04493 0.05417 -0.02461 0.03588 -0.03308 0.05695 C -0.03581 0.06389 -0.04154 0.0662 -0.04532 0.07037 C -0.0474 0.07292 -0.04935 0.07593 -0.05144 0.0787 C -0.05196 0.06505 -0.0517 0.05116 -0.053 0.03773 C -0.05326 0.03495 -0.05404 0.04329 -0.05443 0.04607 C -0.05508 0.04954 -0.05547 0.05324 -0.05599 0.05695 C -0.05847 0.10532 -0.05508 0.08773 -0.06211 0.06505 C -0.06342 0.06065 -0.07344 0.04722 -0.07435 0.04607 C -0.07487 0.04329 -0.07474 0.03982 -0.07592 0.03773 C -0.07852 0.0331 -0.08477 0.03125 -0.08816 0.02963 C -0.0948 0.03588 -0.10235 0.03982 -0.10808 0.04861 C -0.11355 0.05741 -0.11693 0.09097 -0.11875 0.10046 C -0.11993 0.10695 -0.12188 0.11296 -0.12331 0.11945 C -0.12526 0.12801 -0.12696 0.14259 -0.12787 0.14931 C -0.1306 0.21296 -0.12227 0.1706 -0.16459 0.19028 C -0.16784 0.19167 -0.16901 0.19884 -0.17071 0.2037 C -0.17383 0.2125 -0.17618 0.22407 -0.17839 0.2338 C -0.17943 0.24375 -0.18021 0.2537 -0.18151 0.26366 C -0.1823 0.27014 -0.18425 0.27616 -0.18451 0.28264 C -0.18529 0.29722 -0.18451 0.31181 -0.18451 0.32639 L -0.17995 0.31806 " pathEditMode="relative" ptsTypes="AAAAAAAAAAAAAAAAAAAAAAAA">
                                      <p:cBhvr>
                                        <p:cTn id="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42" grpId="0" animBg="1"/>
      <p:bldP spid="35" grpId="0" animBg="1"/>
      <p:bldP spid="49" grpId="0" animBg="1"/>
      <p:bldP spid="20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141A255B-F044-4FC4-B0DF-EE3745008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6A60B8-0E3A-4834-BB4F-2B6974C857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03388" y="2708276"/>
            <a:ext cx="8856662" cy="2586039"/>
          </a:xfrm>
        </p:spPr>
        <p:txBody>
          <a:bodyPr rtlCol="0">
            <a:normAutofit/>
          </a:bodyPr>
          <a:lstStyle/>
          <a:p>
            <a:pPr marL="82550" indent="0">
              <a:buNone/>
              <a:defRPr/>
            </a:pPr>
            <a:r>
              <a:rPr lang="ja-JP" altLang="en-US" sz="4800" dirty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　　　　</a:t>
            </a:r>
            <a:endParaRPr lang="en-US" altLang="ja-JP" sz="4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marL="82550" indent="0">
              <a:buNone/>
              <a:defRPr/>
            </a:pPr>
            <a:r>
              <a:rPr lang="ja-JP" altLang="en-US" sz="4800" dirty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　　　　　</a:t>
            </a:r>
            <a:r>
              <a:rPr lang="ja-JP" altLang="en-US" sz="96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1DAAA7A-91D0-492F-A029-98177CD61E8E}"/>
              </a:ext>
            </a:extLst>
          </p:cNvPr>
          <p:cNvSpPr/>
          <p:nvPr/>
        </p:nvSpPr>
        <p:spPr>
          <a:xfrm>
            <a:off x="1489472" y="2294595"/>
            <a:ext cx="9213056" cy="239950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A1C2D9-2D69-4E8B-952A-285084E9EE38}"/>
              </a:ext>
            </a:extLst>
          </p:cNvPr>
          <p:cNvSpPr txBox="1"/>
          <p:nvPr/>
        </p:nvSpPr>
        <p:spPr>
          <a:xfrm>
            <a:off x="4923875" y="553924"/>
            <a:ext cx="25204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0">
              <a:buNone/>
              <a:defRPr/>
            </a:pPr>
            <a:r>
              <a:rPr lang="en-US" altLang="ja-JP" sz="8800" dirty="0">
                <a:solidFill>
                  <a:srgbClr val="7030A0"/>
                </a:solidFill>
                <a:latin typeface="HGS創英角ﾎﾟｯﾌﾟ体" pitchFamily="50" charset="-128"/>
                <a:ea typeface="HGS創英角ﾎﾟｯﾌﾟ体" pitchFamily="50" charset="-128"/>
              </a:rPr>
              <a:t>DVD</a:t>
            </a:r>
            <a:endParaRPr lang="en-US" altLang="ja-JP" sz="8800" dirty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F58480-E139-4117-BA44-C6ECF903B3BF}"/>
              </a:ext>
            </a:extLst>
          </p:cNvPr>
          <p:cNvSpPr txBox="1"/>
          <p:nvPr/>
        </p:nvSpPr>
        <p:spPr>
          <a:xfrm>
            <a:off x="1820864" y="2661196"/>
            <a:ext cx="8739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0">
              <a:buNone/>
              <a:defRPr/>
            </a:pPr>
            <a:r>
              <a:rPr lang="ja-JP" altLang="en-US" sz="2400" dirty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　にんちしょう</a:t>
            </a:r>
            <a:endParaRPr lang="en-US" altLang="ja-JP" sz="2400" dirty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marL="82550" indent="0">
              <a:buNone/>
              <a:defRPr/>
            </a:pPr>
            <a:r>
              <a:rPr lang="ja-JP" altLang="en-US" sz="6000" dirty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</a:rPr>
              <a:t>「認知症ってなあに？」</a:t>
            </a:r>
            <a:endParaRPr lang="en-US" altLang="ja-JP" sz="6000" dirty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716DB836-5FAE-4AE9-9082-2D2536BCF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131" name="タイトル 1">
            <a:extLst>
              <a:ext uri="{FF2B5EF4-FFF2-40B4-BE49-F238E27FC236}">
                <a16:creationId xmlns:a16="http://schemas.microsoft.com/office/drawing/2014/main" id="{AE34117A-E9B1-4BFC-9306-8ACF0A857F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3694" y="290515"/>
            <a:ext cx="8964611" cy="836196"/>
          </a:xfr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　今日から</a:t>
            </a:r>
            <a:r>
              <a:rPr lang="ja-JP" altLang="en-US" sz="3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認知症</a:t>
            </a:r>
            <a:r>
              <a:rPr lang="ja-JP" altLang="en-US" sz="20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（にんちしょう）</a:t>
            </a:r>
            <a:r>
              <a:rPr lang="ja-JP" altLang="en-US" sz="36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サポーター！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A1DA4E-0686-4469-9AD8-2B258364D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738" y="1172369"/>
            <a:ext cx="8823325" cy="13985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1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　　にん ち しょう</a:t>
            </a:r>
            <a:r>
              <a:rPr lang="ja-JP" altLang="en-US" sz="1800" b="1" dirty="0">
                <a:latin typeface="AR丸ゴシック体M" pitchFamily="49" charset="-128"/>
                <a:ea typeface="AR丸ゴシック体M" pitchFamily="49" charset="-128"/>
              </a:rPr>
              <a:t>                   </a:t>
            </a:r>
            <a:r>
              <a:rPr lang="ja-JP" altLang="en-US" sz="1800" dirty="0">
                <a:latin typeface="AR丸ゴシック体M" pitchFamily="49" charset="-128"/>
                <a:ea typeface="AR丸ゴシック体M" pitchFamily="49" charset="-128"/>
              </a:rPr>
              <a:t>　　　            </a:t>
            </a:r>
            <a:r>
              <a:rPr lang="ja-JP" altLang="en-US" sz="1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にん ち しょう</a:t>
            </a:r>
            <a:r>
              <a:rPr lang="ja-JP" altLang="en-US" sz="1800" dirty="0">
                <a:latin typeface="AR丸ゴシック体M" pitchFamily="49" charset="-128"/>
                <a:ea typeface="AR丸ゴシック体M" pitchFamily="49" charset="-128"/>
              </a:rPr>
              <a:t>　  かた</a:t>
            </a:r>
            <a:endParaRPr lang="en-US" altLang="ja-JP" sz="1800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　認 知 症 サポーターとは、認 知 症 </a:t>
            </a: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の方やその家族を</a:t>
            </a:r>
            <a:endParaRPr lang="en-US" altLang="ja-JP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　おうえん（サポーター）する人たちです。</a:t>
            </a:r>
            <a:endParaRPr lang="ja-JP" altLang="en-US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F70355-81AE-4DC6-8736-7B208F050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295" y="2655939"/>
            <a:ext cx="85693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◎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どこかへ行くとき、さいふやカバンに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　「認知症</a:t>
            </a:r>
            <a:r>
              <a:rPr lang="ja-JP" altLang="en-US" sz="20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（にんちしょう）</a:t>
            </a:r>
            <a:r>
              <a:rPr lang="ja-JP" altLang="en-US" sz="28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サポーターカード」</a:t>
            </a:r>
            <a:endParaRPr lang="en-US" altLang="ja-JP" sz="2800" b="1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　 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を入れておこう</a:t>
            </a:r>
            <a:endParaRPr lang="ja-JP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B0FB1A-B942-43E1-A82D-15D438C4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295" y="3921501"/>
            <a:ext cx="93035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　 </a:t>
            </a:r>
            <a:r>
              <a:rPr lang="ja-JP" altLang="en-US" sz="1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にん ち しょう　　　　　　　　　　　　　 　 </a:t>
            </a:r>
            <a:endParaRPr lang="en-US" altLang="ja-JP" sz="1600" b="1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◎</a:t>
            </a:r>
            <a:r>
              <a:rPr lang="ja-JP" altLang="en-US" sz="28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「</a:t>
            </a:r>
            <a:r>
              <a:rPr lang="ja-JP" altLang="en-US" sz="28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認知症の方には、やさしい気持ちでせっすることが</a:t>
            </a:r>
            <a:endParaRPr lang="en-US" altLang="ja-JP" sz="2800" b="1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　 大切なんだよ」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とおしえてあげよう</a:t>
            </a:r>
            <a:endParaRPr lang="ja-JP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844F774-7893-4A2D-8264-FFE6D9776C6E}"/>
              </a:ext>
            </a:extLst>
          </p:cNvPr>
          <p:cNvSpPr/>
          <p:nvPr/>
        </p:nvSpPr>
        <p:spPr>
          <a:xfrm>
            <a:off x="1955800" y="5461000"/>
            <a:ext cx="8280400" cy="973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000" b="1" dirty="0">
                <a:ea typeface="AR丸ゴシック体M" panose="020B0609010101010101"/>
              </a:rPr>
              <a:t>みんなが、できることからはじめてみよう</a:t>
            </a:r>
          </a:p>
        </p:txBody>
      </p:sp>
      <p:pic>
        <p:nvPicPr>
          <p:cNvPr id="48136" name="図 5">
            <a:extLst>
              <a:ext uri="{FF2B5EF4-FFF2-40B4-BE49-F238E27FC236}">
                <a16:creationId xmlns:a16="http://schemas.microsoft.com/office/drawing/2014/main" id="{92F3DCC4-889E-4C7E-BAE4-80E29552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24" y="2854377"/>
            <a:ext cx="2441752" cy="145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8B0AFA80-F3B8-4F8F-838D-4543B6737BAE}"/>
              </a:ext>
            </a:extLst>
          </p:cNvPr>
          <p:cNvSpPr/>
          <p:nvPr/>
        </p:nvSpPr>
        <p:spPr>
          <a:xfrm>
            <a:off x="8997347" y="2126717"/>
            <a:ext cx="2214549" cy="531111"/>
          </a:xfrm>
          <a:prstGeom prst="wedgeRoundRectCallout">
            <a:avLst>
              <a:gd name="adj1" fmla="val -10994"/>
              <a:gd name="adj2" fmla="val 830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u="sng" dirty="0"/>
              <a:t>サポーターの証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C2A9FE5F-0E10-4A17-BAD9-FE5F4480C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C9F19D4-C7AA-450B-8FC4-58AA5261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944" y="500855"/>
            <a:ext cx="8038307" cy="773112"/>
          </a:xfr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6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　桐生市</a:t>
            </a:r>
            <a:r>
              <a:rPr lang="ja-JP" altLang="en-US" sz="20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（きりゅうし）</a:t>
            </a:r>
            <a:r>
              <a:rPr lang="ja-JP" altLang="en-US" sz="36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でやっていること</a:t>
            </a:r>
            <a:endParaRPr lang="ja-JP" altLang="en-US" sz="3600" b="1" dirty="0">
              <a:solidFill>
                <a:srgbClr val="6600CC"/>
              </a:solidFill>
            </a:endParaRPr>
          </a:p>
        </p:txBody>
      </p:sp>
      <p:pic>
        <p:nvPicPr>
          <p:cNvPr id="50181" name="コンテンツ プレースホルダー 4" descr="テキスト&#10;&#10;自動的に生成された説明">
            <a:extLst>
              <a:ext uri="{FF2B5EF4-FFF2-40B4-BE49-F238E27FC236}">
                <a16:creationId xmlns:a16="http://schemas.microsoft.com/office/drawing/2014/main" id="{A18A2C10-BB94-4A3F-A040-B829FD87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3815" r="7574" b="3908"/>
          <a:stretch>
            <a:fillRect/>
          </a:stretch>
        </p:blipFill>
        <p:spPr bwMode="auto">
          <a:xfrm>
            <a:off x="9230127" y="1439988"/>
            <a:ext cx="1824038" cy="258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564F0AF-3FBA-4A95-B60E-C905328B950E}"/>
              </a:ext>
            </a:extLst>
          </p:cNvPr>
          <p:cNvSpPr/>
          <p:nvPr/>
        </p:nvSpPr>
        <p:spPr>
          <a:xfrm>
            <a:off x="8559800" y="4195276"/>
            <a:ext cx="3188892" cy="1729512"/>
          </a:xfrm>
          <a:prstGeom prst="roundRect">
            <a:avLst/>
          </a:prstGeom>
          <a:solidFill>
            <a:srgbClr val="FF9966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50183" name="図 5" descr="QR コード&#10;&#10;自動的に生成された説明">
            <a:extLst>
              <a:ext uri="{FF2B5EF4-FFF2-40B4-BE49-F238E27FC236}">
                <a16:creationId xmlns:a16="http://schemas.microsoft.com/office/drawing/2014/main" id="{8895678E-FCC6-441E-A3C1-0C439A3E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4810115"/>
            <a:ext cx="2997006" cy="90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テキスト ボックス 3">
            <a:extLst>
              <a:ext uri="{FF2B5EF4-FFF2-40B4-BE49-F238E27FC236}">
                <a16:creationId xmlns:a16="http://schemas.microsoft.com/office/drawing/2014/main" id="{0ECC2DF4-BB9D-4F18-A64A-9138A1DB6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605" y="4316893"/>
            <a:ext cx="2771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見守りシール</a:t>
            </a:r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（</a:t>
            </a:r>
            <a:r>
              <a:rPr lang="en-US" altLang="ja-JP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QR</a:t>
            </a:r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コード）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2EE7A5-3D1B-4C97-89EA-4FB861A58B82}"/>
              </a:ext>
            </a:extLst>
          </p:cNvPr>
          <p:cNvSpPr txBox="1"/>
          <p:nvPr/>
        </p:nvSpPr>
        <p:spPr>
          <a:xfrm>
            <a:off x="10957730" y="5134309"/>
            <a:ext cx="497670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050" b="1" dirty="0">
                <a:solidFill>
                  <a:schemeClr val="accent1"/>
                </a:solidFill>
              </a:rPr>
              <a:t>見本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830B2F-D060-4B65-A2A1-60209930526B}"/>
              </a:ext>
            </a:extLst>
          </p:cNvPr>
          <p:cNvSpPr txBox="1"/>
          <p:nvPr/>
        </p:nvSpPr>
        <p:spPr>
          <a:xfrm>
            <a:off x="625930" y="1471715"/>
            <a:ext cx="8429170" cy="172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「桐生（きりゅう）ふれあいメール」</a:t>
            </a:r>
            <a:endParaRPr lang="en-US" altLang="ja-JP" sz="3200" b="1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登録</a:t>
            </a:r>
            <a:r>
              <a:rPr lang="ja-JP" altLang="en-US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（とうろく）</a:t>
            </a:r>
            <a:r>
              <a:rPr lang="ja-JP" altLang="en-US" sz="24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すると</a:t>
            </a:r>
            <a:r>
              <a:rPr lang="ja-JP" altLang="en-US" sz="24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、高れいしゃが自分の家からいなくなってしまった時に、高れいしゃの命を守るためのお知らせが、パソコンやけいたい電話に入ります。</a:t>
            </a:r>
            <a:endParaRPr lang="en-US" altLang="ja-JP" sz="24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CB1076-F328-4254-85AE-0A78903801B3}"/>
              </a:ext>
            </a:extLst>
          </p:cNvPr>
          <p:cNvSpPr txBox="1"/>
          <p:nvPr/>
        </p:nvSpPr>
        <p:spPr>
          <a:xfrm>
            <a:off x="625930" y="3352689"/>
            <a:ext cx="7827657" cy="326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32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「どこシル</a:t>
            </a:r>
            <a:r>
              <a:rPr lang="ja-JP" altLang="en-US" sz="3200" b="1" dirty="0">
                <a:solidFill>
                  <a:srgbClr val="FF6600"/>
                </a:solidFill>
                <a:latin typeface="AR丸ゴシック体M" pitchFamily="49" charset="-128"/>
                <a:ea typeface="AR丸ゴシック体M" pitchFamily="49" charset="-128"/>
              </a:rPr>
              <a:t>伝言板（でんごんばん）」</a:t>
            </a:r>
            <a:endParaRPr lang="en-US" altLang="ja-JP" sz="3200" b="1" dirty="0">
              <a:solidFill>
                <a:srgbClr val="FF66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ja-JP" altLang="en-US" sz="2400" dirty="0">
                <a:latin typeface="AR丸ゴシック体M" pitchFamily="49" charset="-128"/>
                <a:ea typeface="AR丸ゴシック体M" pitchFamily="49" charset="-128"/>
              </a:rPr>
              <a:t>高れいしゃ</a:t>
            </a:r>
            <a:r>
              <a:rPr lang="ja-JP" altLang="en-US" sz="24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が自分の家からいなくなってしまったときに、高れいしゃの服やぼうし、つえやバッグなどにはってある</a:t>
            </a:r>
            <a:r>
              <a:rPr lang="ja-JP" altLang="en-US" sz="2400" b="1" dirty="0">
                <a:solidFill>
                  <a:srgbClr val="FF6600"/>
                </a:solidFill>
                <a:latin typeface="AR丸ゴシック体M" pitchFamily="49" charset="-128"/>
                <a:ea typeface="AR丸ゴシック体M" pitchFamily="49" charset="-128"/>
              </a:rPr>
              <a:t>見守りシール（</a:t>
            </a:r>
            <a:r>
              <a:rPr lang="en-US" altLang="ja-JP" sz="2400" b="1" dirty="0">
                <a:solidFill>
                  <a:srgbClr val="FF6600"/>
                </a:solidFill>
                <a:latin typeface="AR丸ゴシック体M" pitchFamily="49" charset="-128"/>
                <a:ea typeface="AR丸ゴシック体M" pitchFamily="49" charset="-128"/>
              </a:rPr>
              <a:t>QR</a:t>
            </a:r>
            <a:r>
              <a:rPr lang="ja-JP" altLang="en-US" sz="2400" b="1" dirty="0">
                <a:solidFill>
                  <a:srgbClr val="FF6600"/>
                </a:solidFill>
                <a:latin typeface="AR丸ゴシック体M" pitchFamily="49" charset="-128"/>
                <a:ea typeface="AR丸ゴシック体M" pitchFamily="49" charset="-128"/>
              </a:rPr>
              <a:t>コード）</a:t>
            </a:r>
            <a:r>
              <a:rPr lang="ja-JP" altLang="en-US" sz="24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をスマートフォンなどのカメラでよみ取ると、家族</a:t>
            </a:r>
            <a:r>
              <a:rPr lang="ja-JP" altLang="en-US" sz="2400" dirty="0">
                <a:latin typeface="AR丸ゴシック体M" pitchFamily="49" charset="-128"/>
                <a:ea typeface="AR丸ゴシック体M" pitchFamily="49" charset="-128"/>
              </a:rPr>
              <a:t>（かぞく）</a:t>
            </a:r>
            <a:r>
              <a:rPr lang="ja-JP" altLang="en-US" sz="24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に</a:t>
            </a:r>
            <a:r>
              <a:rPr lang="en-US" altLang="ja-JP" sz="24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“おじいちゃんがいましたよ”とお知らせが入ります。</a:t>
            </a:r>
            <a:endParaRPr lang="en-US" altLang="ja-JP" sz="24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家族のおむかえまでが早く、おじいちゃんも安心できます。</a:t>
            </a:r>
            <a:endParaRPr lang="en-US" altLang="ja-JP" sz="24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E89FFC-F8BE-4FAB-8563-D7FEF9B1B17B}"/>
              </a:ext>
            </a:extLst>
          </p:cNvPr>
          <p:cNvSpPr txBox="1"/>
          <p:nvPr/>
        </p:nvSpPr>
        <p:spPr>
          <a:xfrm>
            <a:off x="9516280" y="5134309"/>
            <a:ext cx="497670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050" b="1" dirty="0">
                <a:solidFill>
                  <a:schemeClr val="accent1"/>
                </a:solidFill>
              </a:rPr>
              <a:t>見本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811</Words>
  <Application>Microsoft Office PowerPoint</Application>
  <PresentationFormat>ワイド画面</PresentationFormat>
  <Paragraphs>142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AR P丸ゴシック体M</vt:lpstr>
      <vt:lpstr>AR丸ゴシック体M</vt:lpstr>
      <vt:lpstr>HGS創英角ﾎﾟｯﾌﾟ体</vt:lpstr>
      <vt:lpstr>ＭＳ Ｐゴシック</vt:lpstr>
      <vt:lpstr>游ゴシック</vt:lpstr>
      <vt:lpstr>游ゴシック Light</vt:lpstr>
      <vt:lpstr>Arial</vt:lpstr>
      <vt:lpstr>Century Gothic</vt:lpstr>
      <vt:lpstr>Gill Sans MT</vt:lpstr>
      <vt:lpstr>Office テーマ</vt:lpstr>
      <vt:lpstr>PowerPoint プレゼンテーション</vt:lpstr>
      <vt:lpstr>PowerPoint プレゼンテーション</vt:lpstr>
      <vt:lpstr>PowerPoint プレゼンテーション</vt:lpstr>
      <vt:lpstr>  こう                      　 からだ   高れいになると身体はどうかわる？</vt:lpstr>
      <vt:lpstr>「おぼえられない」「わすれてしまう」ってどんなこと</vt:lpstr>
      <vt:lpstr>●おぼえられない、わすれてしまう</vt:lpstr>
      <vt:lpstr>PowerPoint プレゼンテーション</vt:lpstr>
      <vt:lpstr>　今日から認知症（にんちしょう）サポーター！</vt:lpstr>
      <vt:lpstr>　桐生市（きりゅうし）でやっていること</vt:lpstr>
      <vt:lpstr>　　   きりゅうし　   　  そうだんまどぐち 　桐生市の相談窓口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User01</dc:creator>
  <cp:lastModifiedBy>User01</cp:lastModifiedBy>
  <cp:revision>194</cp:revision>
  <cp:lastPrinted>2022-01-04T03:58:54Z</cp:lastPrinted>
  <dcterms:created xsi:type="dcterms:W3CDTF">2021-06-24T04:31:59Z</dcterms:created>
  <dcterms:modified xsi:type="dcterms:W3CDTF">2023-03-01T08:36:54Z</dcterms:modified>
</cp:coreProperties>
</file>