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461" r:id="rId3"/>
    <p:sldId id="460" r:id="rId4"/>
    <p:sldId id="392" r:id="rId5"/>
    <p:sldId id="682" r:id="rId6"/>
    <p:sldId id="415" r:id="rId7"/>
    <p:sldId id="683" r:id="rId8"/>
    <p:sldId id="459" r:id="rId9"/>
    <p:sldId id="414" r:id="rId10"/>
    <p:sldId id="684" r:id="rId11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6600"/>
    <a:srgbClr val="CCECFF"/>
    <a:srgbClr val="66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84" autoAdjust="0"/>
    <p:restoredTop sz="44273" autoAdjust="0"/>
  </p:normalViewPr>
  <p:slideViewPr>
    <p:cSldViewPr snapToGrid="0" showGuides="1">
      <p:cViewPr varScale="1">
        <p:scale>
          <a:sx n="46" d="100"/>
          <a:sy n="46" d="100"/>
        </p:scale>
        <p:origin x="1218" y="42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7" d="100"/>
          <a:sy n="107" d="100"/>
        </p:scale>
        <p:origin x="4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5.9918598461905545E-2"/>
          <c:y val="0.1848918833159427"/>
          <c:w val="0.92726088871758161"/>
          <c:h val="0.62148167255821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人口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山育会</c:v>
                </c:pt>
                <c:pt idx="1">
                  <c:v>社協</c:v>
                </c:pt>
                <c:pt idx="2">
                  <c:v>菱風園</c:v>
                </c:pt>
                <c:pt idx="3">
                  <c:v>ユートピア広沢</c:v>
                </c:pt>
                <c:pt idx="4">
                  <c:v>思いやり</c:v>
                </c:pt>
                <c:pt idx="5">
                  <c:v>思いやり黒保根</c:v>
                </c:pt>
                <c:pt idx="6">
                  <c:v>にいさと</c:v>
                </c:pt>
                <c:pt idx="7">
                  <c:v>のぞみの苑</c:v>
                </c:pt>
                <c:pt idx="8">
                  <c:v>神明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9943</c:v>
                </c:pt>
                <c:pt idx="1">
                  <c:v>11648</c:v>
                </c:pt>
                <c:pt idx="2">
                  <c:v>13266</c:v>
                </c:pt>
                <c:pt idx="3">
                  <c:v>17290</c:v>
                </c:pt>
                <c:pt idx="4">
                  <c:v>8065</c:v>
                </c:pt>
                <c:pt idx="5">
                  <c:v>1715</c:v>
                </c:pt>
                <c:pt idx="6">
                  <c:v>16261</c:v>
                </c:pt>
                <c:pt idx="7">
                  <c:v>17152</c:v>
                </c:pt>
                <c:pt idx="8">
                  <c:v>12261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94-4F95-BFD0-AE28455FAA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65歳以上人口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山育会</c:v>
                </c:pt>
                <c:pt idx="1">
                  <c:v>社協</c:v>
                </c:pt>
                <c:pt idx="2">
                  <c:v>菱風園</c:v>
                </c:pt>
                <c:pt idx="3">
                  <c:v>ユートピア広沢</c:v>
                </c:pt>
                <c:pt idx="4">
                  <c:v>思いやり</c:v>
                </c:pt>
                <c:pt idx="5">
                  <c:v>思いやり黒保根</c:v>
                </c:pt>
                <c:pt idx="6">
                  <c:v>にいさと</c:v>
                </c:pt>
                <c:pt idx="7">
                  <c:v>のぞみの苑</c:v>
                </c:pt>
                <c:pt idx="8">
                  <c:v>神明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4223</c:v>
                </c:pt>
                <c:pt idx="1">
                  <c:v>4931</c:v>
                </c:pt>
                <c:pt idx="2">
                  <c:v>5364</c:v>
                </c:pt>
                <c:pt idx="3">
                  <c:v>5725</c:v>
                </c:pt>
                <c:pt idx="4">
                  <c:v>3270</c:v>
                </c:pt>
                <c:pt idx="5">
                  <c:v>831</c:v>
                </c:pt>
                <c:pt idx="6">
                  <c:v>4704</c:v>
                </c:pt>
                <c:pt idx="7">
                  <c:v>5698</c:v>
                </c:pt>
                <c:pt idx="8">
                  <c:v>4208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94-4F95-BFD0-AE28455FA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6969023"/>
        <c:axId val="1016970271"/>
      </c:barChart>
      <c:catAx>
        <c:axId val="1016969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16970271"/>
        <c:crosses val="autoZero"/>
        <c:auto val="1"/>
        <c:lblAlgn val="ctr"/>
        <c:lblOffset val="100"/>
        <c:noMultiLvlLbl val="0"/>
      </c:catAx>
      <c:valAx>
        <c:axId val="1016970271"/>
        <c:scaling>
          <c:orientation val="minMax"/>
          <c:max val="1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16969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8575">
      <a:solidFill>
        <a:schemeClr val="tx1"/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0.06643</cdr:x>
      <cdr:y>0.27708</cdr:y>
    </cdr:from>
    <cdr:to>
      <cdr:x>0.14918</cdr:x>
      <cdr:y>0.42593</cdr:y>
    </cdr:to>
    <cdr:sp macro="" textlink="">
      <cdr:nvSpPr>
        <cdr:cNvPr id="2" name="吹き出し: 角を丸めた四角形 1">
          <a:extLst xmlns:a="http://schemas.openxmlformats.org/drawingml/2006/main">
            <a:ext uri="{FF2B5EF4-FFF2-40B4-BE49-F238E27FC236}">
              <a16:creationId xmlns:a16="http://schemas.microsoft.com/office/drawing/2014/main" id="{BF6ACBD7-56A8-4D27-B5E3-669A35F29FB6}"/>
            </a:ext>
          </a:extLst>
        </cdr:cNvPr>
        <cdr:cNvSpPr/>
      </cdr:nvSpPr>
      <cdr:spPr>
        <a:xfrm xmlns:a="http://schemas.openxmlformats.org/drawingml/2006/main">
          <a:off x="723900" y="1120346"/>
          <a:ext cx="901700" cy="601858"/>
        </a:xfrm>
        <a:prstGeom xmlns:a="http://schemas.openxmlformats.org/drawingml/2006/main" prst="wedgeRoundRectCallout">
          <a:avLst>
            <a:gd name="adj1" fmla="val 14952"/>
            <a:gd name="adj2" fmla="val 89951"/>
            <a:gd name="adj3" fmla="val 16667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ja-JP" altLang="en-US" sz="1200" b="1" dirty="0"/>
            <a:t>高齢化率</a:t>
          </a:r>
          <a:endParaRPr lang="en-US" altLang="ja-JP" sz="1200" b="1" dirty="0"/>
        </a:p>
        <a:p xmlns:a="http://schemas.openxmlformats.org/drawingml/2006/main">
          <a:r>
            <a:rPr lang="en-US" altLang="ja-JP" sz="1400" b="1" dirty="0"/>
            <a:t>42.95</a:t>
          </a:r>
          <a:r>
            <a:rPr lang="ja-JP" altLang="en-US" sz="1400" b="1" dirty="0"/>
            <a:t>％</a:t>
          </a:r>
          <a:endParaRPr lang="ja-JP" sz="1400" b="1" dirty="0"/>
        </a:p>
      </cdr:txBody>
    </cdr:sp>
  </cdr:relSizeAnchor>
  <cdr:relSizeAnchor xmlns:cdr="http://schemas.openxmlformats.org/drawingml/2006/chartDrawing">
    <cdr:from>
      <cdr:x>0.10216</cdr:x>
      <cdr:y>0.70234</cdr:y>
    </cdr:from>
    <cdr:to>
      <cdr:x>0.15415</cdr:x>
      <cdr:y>0.79575</cdr:y>
    </cdr:to>
    <cdr:sp macro="" textlink="">
      <cdr:nvSpPr>
        <cdr:cNvPr id="3" name="テキスト ボックス 2">
          <a:extLst xmlns:a="http://schemas.openxmlformats.org/drawingml/2006/main">
            <a:ext uri="{FF2B5EF4-FFF2-40B4-BE49-F238E27FC236}">
              <a16:creationId xmlns:a16="http://schemas.microsoft.com/office/drawing/2014/main" id="{EF9BC4AD-F70E-4691-80B6-4AE57E8FE21B}"/>
            </a:ext>
          </a:extLst>
        </cdr:cNvPr>
        <cdr:cNvSpPr txBox="1"/>
      </cdr:nvSpPr>
      <cdr:spPr>
        <a:xfrm xmlns:a="http://schemas.openxmlformats.org/drawingml/2006/main">
          <a:off x="1113184" y="2839832"/>
          <a:ext cx="566530" cy="377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ja-JP" sz="1100" b="1" u="sng" dirty="0"/>
            <a:t>4,184</a:t>
          </a:r>
          <a:endParaRPr lang="ja-JP" altLang="en-US" sz="1100" b="1" u="sng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62A65E12-CE90-42A2-BC34-00F035F77F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8DA9C5B-D576-46C6-A9B8-E7B7C9FA68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945" y="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58D7-6665-4DB0-A22C-D079A5873925}" type="datetime1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13E37F8-5574-4C5B-829B-0A5A1915AE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2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D1346C5-0A73-45D7-8A46-EED3400E34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945" y="937102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D9B3D-2E1F-4058-9B9A-A43D1C4B01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3466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64A28-FD7C-4E0F-85C6-710C224E3D9B}" type="datetime1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4AEE6-3A6D-4E72-95A8-DC3A52423C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198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>
                <a:latin typeface="+mn-ea"/>
                <a:ea typeface="+mn-ea"/>
              </a:rPr>
              <a:t>（自己紹介）</a:t>
            </a:r>
            <a:endParaRPr lang="en-US" altLang="ja-JP" sz="1100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4AEE6-3A6D-4E72-95A8-DC3A52423C5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505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ー 1">
            <a:extLst>
              <a:ext uri="{FF2B5EF4-FFF2-40B4-BE49-F238E27FC236}">
                <a16:creationId xmlns:a16="http://schemas.microsoft.com/office/drawing/2014/main" id="{C73FB610-8741-4ABD-86CA-C08D4C3D53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ー 2">
            <a:extLst>
              <a:ext uri="{FF2B5EF4-FFF2-40B4-BE49-F238E27FC236}">
                <a16:creationId xmlns:a16="http://schemas.microsoft.com/office/drawing/2014/main" id="{636F327D-F847-4F26-8430-8D9E2F5F8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1100" dirty="0">
                <a:latin typeface="+mn-ea"/>
                <a:ea typeface="+mn-ea"/>
              </a:rPr>
              <a:t>独自のスライド活用</a:t>
            </a:r>
            <a:endParaRPr lang="en-US" altLang="ja-JP" sz="1100" dirty="0">
              <a:latin typeface="+mn-ea"/>
              <a:ea typeface="+mn-ea"/>
            </a:endParaRPr>
          </a:p>
          <a:p>
            <a:r>
              <a:rPr lang="ja-JP" altLang="en-US" sz="1100" dirty="0">
                <a:latin typeface="+mn-ea"/>
                <a:ea typeface="+mn-ea"/>
              </a:rPr>
              <a:t>○私たちにできることとは</a:t>
            </a:r>
            <a:endParaRPr lang="en-US" altLang="ja-JP" sz="1100" dirty="0">
              <a:latin typeface="+mn-ea"/>
              <a:ea typeface="+mn-ea"/>
            </a:endParaRPr>
          </a:p>
        </p:txBody>
      </p:sp>
      <p:sp>
        <p:nvSpPr>
          <p:cNvPr id="16388" name="スライド番号プレースホルダー 3">
            <a:extLst>
              <a:ext uri="{FF2B5EF4-FFF2-40B4-BE49-F238E27FC236}">
                <a16:creationId xmlns:a16="http://schemas.microsoft.com/office/drawing/2014/main" id="{ABCA715D-B21F-451A-BF9E-3BCD382AD7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C587564-26C0-4C34-8ADC-DF47D74D510E}" type="slidenum">
              <a:rPr lang="ja-JP" altLang="en-US" sz="1300" smtClean="0"/>
              <a:pPr/>
              <a:t>10</a:t>
            </a:fld>
            <a:endParaRPr lang="ja-JP" altLang="en-US" sz="1300"/>
          </a:p>
        </p:txBody>
      </p:sp>
    </p:spTree>
    <p:extLst>
      <p:ext uri="{BB962C8B-B14F-4D97-AF65-F5344CB8AC3E}">
        <p14:creationId xmlns:p14="http://schemas.microsoft.com/office/powerpoint/2010/main" val="362173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100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4AEE6-3A6D-4E72-95A8-DC3A52423C5C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FCBA73D-1D70-35FA-66A7-77EF6C94662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kumimoji="1" lang="en-US" altLang="ja-JP"/>
              <a:t>2022/12/5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105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dirty="0">
              <a:latin typeface="+mn-ea"/>
              <a:ea typeface="+mn-ea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5C270D-E68F-4D13-94F5-8A57D8C51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4AEE6-3A6D-4E72-95A8-DC3A52423C5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194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ー 1">
            <a:extLst>
              <a:ext uri="{FF2B5EF4-FFF2-40B4-BE49-F238E27FC236}">
                <a16:creationId xmlns:a16="http://schemas.microsoft.com/office/drawing/2014/main" id="{C73FB610-8741-4ABD-86CA-C08D4C3D53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ー 2">
            <a:extLst>
              <a:ext uri="{FF2B5EF4-FFF2-40B4-BE49-F238E27FC236}">
                <a16:creationId xmlns:a16="http://schemas.microsoft.com/office/drawing/2014/main" id="{636F327D-F847-4F26-8430-8D9E2F5F8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1100" dirty="0">
                <a:latin typeface="+mn-ea"/>
                <a:ea typeface="+mn-ea"/>
              </a:rPr>
              <a:t>独自のスライド活用</a:t>
            </a:r>
            <a:endParaRPr lang="en-US" altLang="ja-JP" sz="1100" dirty="0">
              <a:latin typeface="+mn-ea"/>
              <a:ea typeface="+mn-ea"/>
            </a:endParaRPr>
          </a:p>
          <a:p>
            <a:r>
              <a:rPr lang="ja-JP" altLang="en-US" sz="1100" dirty="0">
                <a:latin typeface="+mn-ea"/>
                <a:ea typeface="+mn-ea"/>
              </a:rPr>
              <a:t>○加齢に伴う身体の変化</a:t>
            </a:r>
            <a:endParaRPr lang="en-US" altLang="ja-JP" sz="1100" dirty="0">
              <a:latin typeface="+mn-ea"/>
              <a:ea typeface="+mn-ea"/>
            </a:endParaRPr>
          </a:p>
          <a:p>
            <a:r>
              <a:rPr lang="ja-JP" altLang="en-US" sz="1100" dirty="0">
                <a:latin typeface="+mn-ea"/>
                <a:ea typeface="+mn-ea"/>
              </a:rPr>
              <a:t>○認知症の種類</a:t>
            </a:r>
            <a:r>
              <a:rPr lang="en-US" altLang="ja-JP" sz="1100" dirty="0">
                <a:latin typeface="+mn-ea"/>
                <a:ea typeface="+mn-ea"/>
              </a:rPr>
              <a:t>/</a:t>
            </a:r>
            <a:r>
              <a:rPr lang="ja-JP" altLang="en-US" sz="1100" dirty="0">
                <a:latin typeface="+mn-ea"/>
                <a:ea typeface="+mn-ea"/>
              </a:rPr>
              <a:t>早期発見と受診の大切さ</a:t>
            </a:r>
            <a:endParaRPr lang="en-US" altLang="ja-JP" sz="1100" dirty="0">
              <a:latin typeface="+mn-ea"/>
              <a:ea typeface="+mn-ea"/>
            </a:endParaRPr>
          </a:p>
        </p:txBody>
      </p:sp>
      <p:sp>
        <p:nvSpPr>
          <p:cNvPr id="16388" name="スライド番号プレースホルダー 3">
            <a:extLst>
              <a:ext uri="{FF2B5EF4-FFF2-40B4-BE49-F238E27FC236}">
                <a16:creationId xmlns:a16="http://schemas.microsoft.com/office/drawing/2014/main" id="{ABCA715D-B21F-451A-BF9E-3BCD382AD7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C587564-26C0-4C34-8ADC-DF47D74D510E}" type="slidenum">
              <a:rPr lang="ja-JP" altLang="en-US" sz="1300" smtClean="0"/>
              <a:pPr/>
              <a:t>4</a:t>
            </a:fld>
            <a:endParaRPr lang="ja-JP" alt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>
                <a:latin typeface="+mn-ea"/>
                <a:ea typeface="+mn-ea"/>
              </a:rPr>
              <a:t>（講座時間によって調整）</a:t>
            </a:r>
            <a:endParaRPr kumimoji="1" lang="en-US" altLang="ja-JP" sz="1200" dirty="0">
              <a:latin typeface="+mn-ea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>
                <a:latin typeface="+mn-ea"/>
                <a:ea typeface="+mn-ea"/>
              </a:rPr>
              <a:t>1</a:t>
            </a:r>
            <a:r>
              <a:rPr kumimoji="1" lang="ja-JP" altLang="en-US" sz="1200" dirty="0">
                <a:latin typeface="+mn-ea"/>
                <a:ea typeface="+mn-ea"/>
              </a:rPr>
              <a:t>つの動画約</a:t>
            </a:r>
            <a:r>
              <a:rPr kumimoji="1" lang="en-US" altLang="ja-JP" sz="1200" dirty="0">
                <a:latin typeface="+mn-ea"/>
                <a:ea typeface="+mn-ea"/>
              </a:rPr>
              <a:t>3</a:t>
            </a:r>
            <a:r>
              <a:rPr kumimoji="1" lang="ja-JP" altLang="en-US" sz="1200" dirty="0">
                <a:latin typeface="+mn-ea"/>
                <a:ea typeface="+mn-ea"/>
              </a:rPr>
              <a:t>～</a:t>
            </a:r>
            <a:r>
              <a:rPr kumimoji="1" lang="en-US" altLang="ja-JP" sz="1200" dirty="0">
                <a:latin typeface="+mn-ea"/>
                <a:ea typeface="+mn-ea"/>
              </a:rPr>
              <a:t>5</a:t>
            </a:r>
            <a:r>
              <a:rPr kumimoji="1" lang="ja-JP" altLang="en-US" sz="1200" dirty="0">
                <a:latin typeface="+mn-ea"/>
                <a:ea typeface="+mn-ea"/>
              </a:rPr>
              <a:t>分</a:t>
            </a:r>
            <a:endParaRPr kumimoji="1" lang="en-US" altLang="ja-JP" sz="1200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2EB6C-96D9-4164-A6D1-12C68165637B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8C94BCB-D555-DEAD-AD44-85DDA8F1ABE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kumimoji="1" lang="en-US" altLang="ja-JP"/>
              <a:t>2022/12/5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002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スライド イメージ プレースホルダー 1">
            <a:extLst>
              <a:ext uri="{FF2B5EF4-FFF2-40B4-BE49-F238E27FC236}">
                <a16:creationId xmlns:a16="http://schemas.microsoft.com/office/drawing/2014/main" id="{7E320745-88E5-4B8A-AAA1-3F5B44BA75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ノート プレースホルダー 2">
            <a:extLst>
              <a:ext uri="{FF2B5EF4-FFF2-40B4-BE49-F238E27FC236}">
                <a16:creationId xmlns:a16="http://schemas.microsoft.com/office/drawing/2014/main" id="{D9E06D2A-A2C4-49FB-A76E-EE68EAD18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100" b="1" dirty="0">
              <a:latin typeface="+mn-ea"/>
              <a:ea typeface="+mn-ea"/>
            </a:endParaRPr>
          </a:p>
        </p:txBody>
      </p:sp>
      <p:sp>
        <p:nvSpPr>
          <p:cNvPr id="61444" name="スライド番号プレースホルダー 3">
            <a:extLst>
              <a:ext uri="{FF2B5EF4-FFF2-40B4-BE49-F238E27FC236}">
                <a16:creationId xmlns:a16="http://schemas.microsoft.com/office/drawing/2014/main" id="{179EF48F-D50C-4E6E-A486-2D077BD553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28663" indent="-2794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20775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70038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19300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765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337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909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481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02B22478-80B4-4A80-8207-792D6F8AA717}" type="slidenum">
              <a:rPr lang="ja-JP" altLang="en-US" sz="1300" smtClean="0"/>
              <a:pPr/>
              <a:t>6</a:t>
            </a:fld>
            <a:endParaRPr lang="ja-JP" altLang="en-US" sz="1300"/>
          </a:p>
        </p:txBody>
      </p:sp>
    </p:spTree>
    <p:extLst>
      <p:ext uri="{BB962C8B-B14F-4D97-AF65-F5344CB8AC3E}">
        <p14:creationId xmlns:p14="http://schemas.microsoft.com/office/powerpoint/2010/main" val="2221117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スライド イメージ プレースホルダー 1">
            <a:extLst>
              <a:ext uri="{FF2B5EF4-FFF2-40B4-BE49-F238E27FC236}">
                <a16:creationId xmlns:a16="http://schemas.microsoft.com/office/drawing/2014/main" id="{C73FB610-8741-4ABD-86CA-C08D4C3D53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ノート プレースホルダー 2">
            <a:extLst>
              <a:ext uri="{FF2B5EF4-FFF2-40B4-BE49-F238E27FC236}">
                <a16:creationId xmlns:a16="http://schemas.microsoft.com/office/drawing/2014/main" id="{636F327D-F847-4F26-8430-8D9E2F5F8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1100" dirty="0">
                <a:latin typeface="+mn-ea"/>
                <a:ea typeface="+mn-ea"/>
              </a:rPr>
              <a:t>独自のスライド活用</a:t>
            </a:r>
            <a:endParaRPr lang="en-US" altLang="ja-JP" sz="1100" dirty="0">
              <a:latin typeface="+mn-ea"/>
              <a:ea typeface="+mn-ea"/>
            </a:endParaRPr>
          </a:p>
          <a:p>
            <a:r>
              <a:rPr lang="ja-JP" altLang="en-US" sz="1100" dirty="0">
                <a:latin typeface="+mn-ea"/>
                <a:ea typeface="+mn-ea"/>
              </a:rPr>
              <a:t>○認知症の予防（頭と体を刺激）</a:t>
            </a:r>
            <a:endParaRPr lang="en-US" altLang="ja-JP" sz="1100" dirty="0">
              <a:latin typeface="+mn-ea"/>
              <a:ea typeface="+mn-ea"/>
            </a:endParaRPr>
          </a:p>
        </p:txBody>
      </p:sp>
      <p:sp>
        <p:nvSpPr>
          <p:cNvPr id="16388" name="スライド番号プレースホルダー 3">
            <a:extLst>
              <a:ext uri="{FF2B5EF4-FFF2-40B4-BE49-F238E27FC236}">
                <a16:creationId xmlns:a16="http://schemas.microsoft.com/office/drawing/2014/main" id="{ABCA715D-B21F-451A-BF9E-3BCD382AD7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C587564-26C0-4C34-8ADC-DF47D74D510E}" type="slidenum">
              <a:rPr lang="ja-JP" altLang="en-US" sz="1300" smtClean="0"/>
              <a:pPr/>
              <a:t>7</a:t>
            </a:fld>
            <a:endParaRPr lang="ja-JP" altLang="en-US" sz="1300"/>
          </a:p>
        </p:txBody>
      </p:sp>
    </p:spTree>
    <p:extLst>
      <p:ext uri="{BB962C8B-B14F-4D97-AF65-F5344CB8AC3E}">
        <p14:creationId xmlns:p14="http://schemas.microsoft.com/office/powerpoint/2010/main" val="452485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 イメージ プレースホルダー 1">
            <a:extLst>
              <a:ext uri="{FF2B5EF4-FFF2-40B4-BE49-F238E27FC236}">
                <a16:creationId xmlns:a16="http://schemas.microsoft.com/office/drawing/2014/main" id="{5B391C3D-B627-4EE7-9167-5912B84339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ノート プレースホルダー 2">
            <a:extLst>
              <a:ext uri="{FF2B5EF4-FFF2-40B4-BE49-F238E27FC236}">
                <a16:creationId xmlns:a16="http://schemas.microsoft.com/office/drawing/2014/main" id="{9C99FCB4-05C7-48D4-A589-E1AD91C8F3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5CA17FC-6AAE-49C4-80D1-A545098FF0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4AEE6-3A6D-4E72-95A8-DC3A52423C5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742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ー 1">
            <a:extLst>
              <a:ext uri="{FF2B5EF4-FFF2-40B4-BE49-F238E27FC236}">
                <a16:creationId xmlns:a16="http://schemas.microsoft.com/office/drawing/2014/main" id="{46B57A6C-4CD8-40D0-916D-48C36EDC69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ノート プレースホルダー 2">
            <a:extLst>
              <a:ext uri="{FF2B5EF4-FFF2-40B4-BE49-F238E27FC236}">
                <a16:creationId xmlns:a16="http://schemas.microsoft.com/office/drawing/2014/main" id="{88FE0D1C-CF1A-4921-A94D-5AF39E618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sz="1100" b="1" dirty="0">
              <a:latin typeface="+mn-ea"/>
              <a:ea typeface="+mn-ea"/>
            </a:endParaRPr>
          </a:p>
        </p:txBody>
      </p:sp>
      <p:sp>
        <p:nvSpPr>
          <p:cNvPr id="59396" name="スライド番号プレースホルダー 3">
            <a:extLst>
              <a:ext uri="{FF2B5EF4-FFF2-40B4-BE49-F238E27FC236}">
                <a16:creationId xmlns:a16="http://schemas.microsoft.com/office/drawing/2014/main" id="{CFBCC58F-8BD1-457D-B609-615AC7179A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28663" indent="-2794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20775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70038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19300" indent="-223838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765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337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909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48100" indent="-22383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4837F0A-3BBC-47AD-9E1C-32F8488E5A93}" type="slidenum">
              <a:rPr lang="ja-JP" altLang="en-US" sz="1300" smtClean="0"/>
              <a:pPr/>
              <a:t>9</a:t>
            </a:fld>
            <a:endParaRPr lang="ja-JP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25ACD4-5857-40C2-9342-4AD4C405E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CFB3A9C-45EE-4632-B918-B6D077DE4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F0CA3E-3DD8-4032-A981-5E62EFCB8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E5FF-7301-41DD-BE18-30CA8FA9BED4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3ED6C8-6D18-4CE0-B10C-B031D000C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DDD1BC-581A-4AA3-A9D1-AFF96CF8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28CE-47AD-4EDE-83B9-710EC9B4AE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68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41F5BB-2B5F-41B5-9C76-54CB72D7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E79EC5-683F-4A42-BEC0-3B39A50CA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23282F-0FF3-4602-A202-7061C304E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E5FF-7301-41DD-BE18-30CA8FA9BED4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8ECB83-B2DB-46CB-9A0E-81D0D242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3C2107-4173-41AD-968A-2F74C8C46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28CE-47AD-4EDE-83B9-710EC9B4AE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41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72C28C7-4135-4C30-9FA7-B764F4248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2431A3E-9436-426F-AABE-DF84C8973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257A68-0A39-46FF-9A61-08BDFCBD6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E5FF-7301-41DD-BE18-30CA8FA9BED4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540BFC-8D83-4683-9124-CCC7A0975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7AF86E-03A0-478C-A641-6638EAE09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28CE-47AD-4EDE-83B9-710EC9B4AE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47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D4BED1-E771-4C1E-8B63-A79B155AB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FFA82D-DE9A-4D32-AA02-16405F843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76F81D-50E4-41DF-85AB-B2D96D0C9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E5FF-7301-41DD-BE18-30CA8FA9BED4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BD5E96-43C6-42F0-BB61-244B25899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A3509D-31DB-4C6F-8EC2-91BD95E92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28CE-47AD-4EDE-83B9-710EC9B4AE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81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747DB5-9AA1-49F2-98D4-DE0CB4D63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2563B8-1D9A-4854-80C7-15DD6A213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8F6FBA-53B8-4438-81DA-D6FB8424B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E5FF-7301-41DD-BE18-30CA8FA9BED4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85795B-716E-42E6-BBF8-D48A308AA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4F0DE1-7A63-47D7-BAB0-46D25205B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28CE-47AD-4EDE-83B9-710EC9B4AE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374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6EA00B-2CB3-4F73-8BF9-8170D2B68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F1ECFF-1DDA-4FD6-904D-11B9293D4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842083F-FA34-4CE8-B194-86671D8F4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F0147CB-33AE-44C3-8AA9-6667B9D1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E5FF-7301-41DD-BE18-30CA8FA9BED4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C5EE0AB-65EE-469D-8B42-A4A9A0C84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32F1D91-9CA5-42A6-B609-9F0AD14D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28CE-47AD-4EDE-83B9-710EC9B4AE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54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E5C6AB-3692-400F-A5EB-FA8222E28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CB80ADB-D74A-4741-89AB-CB8C3713C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2CE2853-966B-4F64-8D06-7E721C7BC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920EBBE-BD89-468E-B443-75F311ACD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6F0FA59-2422-4638-8870-D0AE2AC994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1011C55-E678-4EDC-8905-F809B223E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E5FF-7301-41DD-BE18-30CA8FA9BED4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E88D8A5-BFF9-478C-96C3-2D87036DE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316686D-1377-4434-8753-F6AB8BDB1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28CE-47AD-4EDE-83B9-710EC9B4AE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127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5A21D9-734F-45C7-915F-26A96921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C9D17BD-310C-479D-8123-185B9A0D2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E5FF-7301-41DD-BE18-30CA8FA9BED4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4231C34-160D-4E97-8137-1D5ADA357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D6B31A0-4349-4D28-A0E9-D5FFAA02F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28CE-47AD-4EDE-83B9-710EC9B4AE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54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A29877E-3D83-4516-B105-2C657D72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E5FF-7301-41DD-BE18-30CA8FA9BED4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8E0A702-59B8-4918-BA14-BA646A7C9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226CB9-7B44-4B13-87A7-436C7D6F2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28CE-47AD-4EDE-83B9-710EC9B4AE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79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BBD87A-7E3F-4B90-B85D-BEAAB3FA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DF6780-4C89-40AE-9477-755A08D11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167D911-573E-443C-958E-25925EC86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38DBFB-AB31-42D1-9B1E-6698F429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E5FF-7301-41DD-BE18-30CA8FA9BED4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79FE85B-64CA-4254-939D-A279295CE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A5A871-B3F7-46D7-A40E-04604F0B0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28CE-47AD-4EDE-83B9-710EC9B4AE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71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634C4E-87F1-4803-A4DC-884485E9D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E68C90C-41D1-46D5-8ED9-89E6FCF6E9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8511C53-AE63-41EA-B7FB-5A80A3840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F3A939F-0C30-4F0F-B939-397A78F2F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3E5FF-7301-41DD-BE18-30CA8FA9BED4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5280A23-68EA-490F-8450-04A8B5E81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83265E1-2A32-43B4-B12F-6B57190F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28CE-47AD-4EDE-83B9-710EC9B4AE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518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F3F7FC"/>
            </a:gs>
            <a:gs pos="15000">
              <a:srgbClr val="E4F3FC"/>
            </a:gs>
            <a:gs pos="98000">
              <a:schemeClr val="accent1">
                <a:lumMod val="5000"/>
                <a:lumOff val="95000"/>
              </a:schemeClr>
            </a:gs>
            <a:gs pos="10000">
              <a:srgbClr val="CFECFD"/>
            </a:gs>
            <a:gs pos="0">
              <a:srgbClr val="66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5DB7481-1F45-4E91-B3A9-DC2FA4015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64048E2-1C9C-4CF2-B30F-7E32173D7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A869B0-02BF-4604-9797-4CF9A09C4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3E5FF-7301-41DD-BE18-30CA8FA9BED4}" type="datetimeFigureOut">
              <a:rPr kumimoji="1" lang="ja-JP" altLang="en-US" smtClean="0"/>
              <a:t>2023/3/1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CEB02A-C5C0-4F73-8D9C-745798C84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AD1F25-EFF1-461B-AF80-7BC9F85CF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C28CE-47AD-4EDE-83B9-710EC9B4AE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54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DFD6D56-9564-48B5-9077-8B63A8EC2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998" y="2075727"/>
            <a:ext cx="6078239" cy="4651651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1CDF9EC3-2693-4808-AB34-8A3B67321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8900" y="6145680"/>
            <a:ext cx="4140200" cy="396877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桐生市キャラバン・メイト連絡会</a:t>
            </a:r>
            <a:endParaRPr kumimoji="1" lang="ja-JP" altLang="en-US" sz="20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F075F49-52B9-4812-9771-8EDE56A7C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568" y="192013"/>
            <a:ext cx="10014864" cy="1908329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algn="l"/>
            <a:r>
              <a:rPr kumimoji="1" lang="ja-JP" altLang="en-US" b="1" dirty="0">
                <a:solidFill>
                  <a:schemeClr val="accent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認知症を学び</a:t>
            </a:r>
            <a:br>
              <a: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</a:t>
            </a:r>
            <a:r>
              <a:rPr kumimoji="1" lang="ja-JP" altLang="en-US" b="1" dirty="0">
                <a:solidFill>
                  <a:srgbClr val="00CC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地域で支えよう</a:t>
            </a:r>
          </a:p>
        </p:txBody>
      </p:sp>
      <p:pic>
        <p:nvPicPr>
          <p:cNvPr id="5" name="図 5">
            <a:extLst>
              <a:ext uri="{FF2B5EF4-FFF2-40B4-BE49-F238E27FC236}">
                <a16:creationId xmlns:a16="http://schemas.microsoft.com/office/drawing/2014/main" id="{244718CB-F1CA-4A36-8B42-AC9554ACF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583" y="813360"/>
            <a:ext cx="1995033" cy="118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9C48962C-3DFF-446F-BED8-E7900AEF5339}"/>
              </a:ext>
            </a:extLst>
          </p:cNvPr>
          <p:cNvSpPr/>
          <p:nvPr/>
        </p:nvSpPr>
        <p:spPr>
          <a:xfrm>
            <a:off x="10290068" y="118942"/>
            <a:ext cx="1604964" cy="556169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/>
              <a:t>大人</a:t>
            </a:r>
            <a:r>
              <a:rPr kumimoji="1" lang="ja-JP" altLang="en-US" b="1"/>
              <a:t>版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797189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623BCA-84FD-B905-AE4C-80C33730B448}"/>
              </a:ext>
            </a:extLst>
          </p:cNvPr>
          <p:cNvSpPr txBox="1"/>
          <p:nvPr/>
        </p:nvSpPr>
        <p:spPr>
          <a:xfrm>
            <a:off x="2136369" y="2588122"/>
            <a:ext cx="8973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/>
              <a:t>○私たちにできることとは</a:t>
            </a:r>
          </a:p>
        </p:txBody>
      </p:sp>
    </p:spTree>
    <p:extLst>
      <p:ext uri="{BB962C8B-B14F-4D97-AF65-F5344CB8AC3E}">
        <p14:creationId xmlns:p14="http://schemas.microsoft.com/office/powerpoint/2010/main" val="59021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2F187641-8511-439F-A7E6-BBEFBAB87647}"/>
              </a:ext>
            </a:extLst>
          </p:cNvPr>
          <p:cNvSpPr/>
          <p:nvPr/>
        </p:nvSpPr>
        <p:spPr>
          <a:xfrm>
            <a:off x="1213128" y="1350349"/>
            <a:ext cx="9794848" cy="507401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EF73C8-1319-4953-A298-422A8BEAEC1B}"/>
              </a:ext>
            </a:extLst>
          </p:cNvPr>
          <p:cNvSpPr txBox="1"/>
          <p:nvPr/>
        </p:nvSpPr>
        <p:spPr>
          <a:xfrm>
            <a:off x="4400550" y="499205"/>
            <a:ext cx="3390900" cy="787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66F3D26-EA8F-4B7D-87A7-6E011F862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510" y="452922"/>
            <a:ext cx="3073400" cy="955675"/>
          </a:xfrm>
        </p:spPr>
        <p:txBody>
          <a:bodyPr/>
          <a:lstStyle/>
          <a:p>
            <a:r>
              <a:rPr lang="ja-JP" altLang="en-US" b="1" dirty="0">
                <a:latin typeface="+mn-ea"/>
                <a:ea typeface="+mn-ea"/>
              </a:rPr>
              <a:t>本日の内容</a:t>
            </a:r>
            <a:endParaRPr kumimoji="1" lang="ja-JP" altLang="en-US" b="1" dirty="0">
              <a:latin typeface="+mn-ea"/>
              <a:ea typeface="+mn-ea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67EB3B-F4AB-470D-9B01-577EE428B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275" y="1454881"/>
            <a:ext cx="8980602" cy="5074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/>
              <a:t>①桐生市の高齢化率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②加齢に伴う身体の変化</a:t>
            </a: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③認知症の種類</a:t>
            </a:r>
            <a:r>
              <a:rPr kumimoji="1" lang="en-US" altLang="ja-JP" sz="3600" dirty="0"/>
              <a:t>/</a:t>
            </a:r>
            <a:r>
              <a:rPr kumimoji="1" lang="ja-JP" altLang="en-US" sz="3600" dirty="0"/>
              <a:t>早期受診と治療の大切さ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④認知症の本人からのメッセージ（動画）</a:t>
            </a: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3600" dirty="0"/>
              <a:t>⑤相談窓口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⑥認知症の予防（頭と体を刺激）</a:t>
            </a: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⑦家族の気持ち</a:t>
            </a:r>
            <a:endParaRPr lang="en-US" altLang="ja-JP" sz="3600" dirty="0"/>
          </a:p>
          <a:p>
            <a:pPr marL="0" indent="0">
              <a:buNone/>
            </a:pPr>
            <a:r>
              <a:rPr lang="ja-JP" altLang="en-US" sz="3600" dirty="0"/>
              <a:t>⑧私たちにできることとは</a:t>
            </a:r>
            <a:endParaRPr lang="en-US" altLang="ja-JP" sz="3600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379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ED4484-F2BE-44C4-98EB-3289C235B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063" y="320395"/>
            <a:ext cx="8411946" cy="79741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dirty="0">
                <a:latin typeface="+mn-ea"/>
                <a:ea typeface="+mn-ea"/>
              </a:rPr>
              <a:t>　</a:t>
            </a:r>
            <a:r>
              <a:rPr kumimoji="1" lang="ja-JP" altLang="en-US" sz="4000" b="1" dirty="0">
                <a:latin typeface="+mn-ea"/>
                <a:ea typeface="+mn-ea"/>
              </a:rPr>
              <a:t>桐生市圏域別人口と高齢者人口</a:t>
            </a:r>
          </a:p>
        </p:txBody>
      </p:sp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D6CA69BE-4EDB-4D28-9C42-683949B38B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62708"/>
              </p:ext>
            </p:extLst>
          </p:nvPr>
        </p:nvGraphicFramePr>
        <p:xfrm>
          <a:off x="436419" y="2172047"/>
          <a:ext cx="11326090" cy="4237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3D26472F-3CC0-48A5-901B-648670D055B3}"/>
              </a:ext>
            </a:extLst>
          </p:cNvPr>
          <p:cNvSpPr/>
          <p:nvPr/>
        </p:nvSpPr>
        <p:spPr>
          <a:xfrm>
            <a:off x="2533650" y="3130550"/>
            <a:ext cx="901700" cy="647700"/>
          </a:xfrm>
          <a:prstGeom prst="wedgeRoundRectCallout">
            <a:avLst>
              <a:gd name="adj1" fmla="val 14952"/>
              <a:gd name="adj2" fmla="val 89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/>
              <a:t>高齢化率</a:t>
            </a:r>
            <a:endParaRPr lang="en-US" altLang="ja-JP" sz="1200" b="1" dirty="0"/>
          </a:p>
          <a:p>
            <a:r>
              <a:rPr lang="en-US" altLang="ja-JP" sz="1400" b="1" dirty="0"/>
              <a:t>42.65</a:t>
            </a:r>
            <a:r>
              <a:rPr lang="ja-JP" altLang="en-US" sz="1400" b="1" dirty="0"/>
              <a:t>％</a:t>
            </a:r>
            <a:endParaRPr lang="ja-JP" sz="1400" b="1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9E34F5A5-54B8-4CE9-8010-96C4667DFAE2}"/>
              </a:ext>
            </a:extLst>
          </p:cNvPr>
          <p:cNvSpPr/>
          <p:nvPr/>
        </p:nvSpPr>
        <p:spPr>
          <a:xfrm>
            <a:off x="5937250" y="3632200"/>
            <a:ext cx="901700" cy="647700"/>
          </a:xfrm>
          <a:prstGeom prst="wedgeRoundRectCallout">
            <a:avLst>
              <a:gd name="adj1" fmla="val 14952"/>
              <a:gd name="adj2" fmla="val 89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/>
              <a:t>高齢化率</a:t>
            </a:r>
            <a:endParaRPr lang="en-US" altLang="ja-JP" sz="1200" b="1" dirty="0"/>
          </a:p>
          <a:p>
            <a:r>
              <a:rPr lang="en-US" altLang="ja-JP" sz="1400" b="1" dirty="0"/>
              <a:t>41.30</a:t>
            </a:r>
            <a:r>
              <a:rPr lang="ja-JP" altLang="en-US" sz="1400" b="1" dirty="0"/>
              <a:t>％</a:t>
            </a:r>
            <a:endParaRPr lang="ja-JP" sz="1400" b="1" dirty="0"/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9E34F5A5-54B8-4CE9-8010-96C4667DFAE2}"/>
              </a:ext>
            </a:extLst>
          </p:cNvPr>
          <p:cNvSpPr/>
          <p:nvPr/>
        </p:nvSpPr>
        <p:spPr>
          <a:xfrm>
            <a:off x="7080250" y="4369594"/>
            <a:ext cx="901700" cy="647700"/>
          </a:xfrm>
          <a:prstGeom prst="wedgeRoundRectCallout">
            <a:avLst>
              <a:gd name="adj1" fmla="val 14952"/>
              <a:gd name="adj2" fmla="val 89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/>
              <a:t>高齢化率</a:t>
            </a:r>
            <a:endParaRPr lang="en-US" altLang="ja-JP" sz="1200" b="1" dirty="0"/>
          </a:p>
          <a:p>
            <a:r>
              <a:rPr lang="en-US" altLang="ja-JP" sz="1400" b="1" dirty="0"/>
              <a:t>49.15</a:t>
            </a:r>
            <a:r>
              <a:rPr lang="ja-JP" altLang="en-US" sz="1400" b="1" dirty="0"/>
              <a:t>％</a:t>
            </a:r>
            <a:endParaRPr lang="ja-JP" sz="1400" b="1" dirty="0"/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9E34F5A5-54B8-4CE9-8010-96C4667DFAE2}"/>
              </a:ext>
            </a:extLst>
          </p:cNvPr>
          <p:cNvSpPr/>
          <p:nvPr/>
        </p:nvSpPr>
        <p:spPr>
          <a:xfrm>
            <a:off x="8135937" y="2457450"/>
            <a:ext cx="901700" cy="647700"/>
          </a:xfrm>
          <a:prstGeom prst="wedgeRoundRectCallout">
            <a:avLst>
              <a:gd name="adj1" fmla="val 14952"/>
              <a:gd name="adj2" fmla="val 89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/>
              <a:t>高齢化率</a:t>
            </a:r>
            <a:endParaRPr lang="en-US" altLang="ja-JP" sz="1200" b="1" dirty="0"/>
          </a:p>
          <a:p>
            <a:r>
              <a:rPr lang="en-US" altLang="ja-JP" sz="1400" b="1" dirty="0"/>
              <a:t>29.56</a:t>
            </a:r>
            <a:r>
              <a:rPr lang="ja-JP" altLang="en-US" sz="1400" b="1" dirty="0"/>
              <a:t>％</a:t>
            </a:r>
            <a:endParaRPr lang="ja-JP" sz="1400" b="1" dirty="0"/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9E34F5A5-54B8-4CE9-8010-96C4667DFAE2}"/>
              </a:ext>
            </a:extLst>
          </p:cNvPr>
          <p:cNvSpPr/>
          <p:nvPr/>
        </p:nvSpPr>
        <p:spPr>
          <a:xfrm>
            <a:off x="9302750" y="2362200"/>
            <a:ext cx="901700" cy="647700"/>
          </a:xfrm>
          <a:prstGeom prst="wedgeRoundRectCallout">
            <a:avLst>
              <a:gd name="adj1" fmla="val 14952"/>
              <a:gd name="adj2" fmla="val 89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/>
              <a:t>高齢化率</a:t>
            </a:r>
            <a:endParaRPr lang="en-US" altLang="ja-JP" sz="1200" b="1" dirty="0"/>
          </a:p>
          <a:p>
            <a:r>
              <a:rPr lang="en-US" altLang="ja-JP" sz="1400" b="1" dirty="0"/>
              <a:t>33.67</a:t>
            </a:r>
            <a:r>
              <a:rPr lang="ja-JP" altLang="en-US" sz="1400" b="1" dirty="0"/>
              <a:t>％</a:t>
            </a:r>
            <a:endParaRPr lang="ja-JP" sz="1400" b="1" dirty="0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9E34F5A5-54B8-4CE9-8010-96C4667DFAE2}"/>
              </a:ext>
            </a:extLst>
          </p:cNvPr>
          <p:cNvSpPr/>
          <p:nvPr/>
        </p:nvSpPr>
        <p:spPr>
          <a:xfrm>
            <a:off x="10414000" y="3060700"/>
            <a:ext cx="901700" cy="647700"/>
          </a:xfrm>
          <a:prstGeom prst="wedgeRoundRectCallout">
            <a:avLst>
              <a:gd name="adj1" fmla="val 14952"/>
              <a:gd name="adj2" fmla="val 89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/>
              <a:t>高齢化率</a:t>
            </a:r>
            <a:endParaRPr lang="en-US" altLang="ja-JP" sz="1200" b="1" dirty="0"/>
          </a:p>
          <a:p>
            <a:r>
              <a:rPr lang="en-US" altLang="ja-JP" sz="1400" b="1" dirty="0"/>
              <a:t>34.44</a:t>
            </a:r>
            <a:r>
              <a:rPr lang="ja-JP" altLang="en-US" sz="1400" b="1" dirty="0"/>
              <a:t>％</a:t>
            </a:r>
            <a:endParaRPr lang="ja-JP" sz="1400" b="1" dirty="0"/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9E34F5A5-54B8-4CE9-8010-96C4667DFAE2}"/>
              </a:ext>
            </a:extLst>
          </p:cNvPr>
          <p:cNvSpPr/>
          <p:nvPr/>
        </p:nvSpPr>
        <p:spPr>
          <a:xfrm>
            <a:off x="3657600" y="2876550"/>
            <a:ext cx="901700" cy="647700"/>
          </a:xfrm>
          <a:prstGeom prst="wedgeRoundRectCallout">
            <a:avLst>
              <a:gd name="adj1" fmla="val 14952"/>
              <a:gd name="adj2" fmla="val 89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/>
              <a:t>高齢化率</a:t>
            </a:r>
            <a:endParaRPr lang="en-US" altLang="ja-JP" sz="1200" b="1" dirty="0"/>
          </a:p>
          <a:p>
            <a:r>
              <a:rPr lang="en-US" altLang="ja-JP" sz="1400" b="1" dirty="0"/>
              <a:t>41.42</a:t>
            </a:r>
            <a:r>
              <a:rPr lang="ja-JP" altLang="en-US" sz="1400" b="1" dirty="0"/>
              <a:t>％</a:t>
            </a:r>
            <a:endParaRPr lang="ja-JP" sz="1400" b="1" dirty="0"/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D1F3BE2A-14EE-4777-BF9C-1650F412B5D7}"/>
              </a:ext>
            </a:extLst>
          </p:cNvPr>
          <p:cNvSpPr/>
          <p:nvPr/>
        </p:nvSpPr>
        <p:spPr>
          <a:xfrm>
            <a:off x="4803775" y="2349500"/>
            <a:ext cx="901700" cy="647700"/>
          </a:xfrm>
          <a:prstGeom prst="wedgeRoundRectCallout">
            <a:avLst>
              <a:gd name="adj1" fmla="val 14952"/>
              <a:gd name="adj2" fmla="val 89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b="1" dirty="0"/>
              <a:t>高齢化率</a:t>
            </a:r>
            <a:endParaRPr lang="en-US" altLang="ja-JP" sz="1200" b="1" dirty="0"/>
          </a:p>
          <a:p>
            <a:r>
              <a:rPr lang="en-US" altLang="ja-JP" sz="1400" b="1" dirty="0"/>
              <a:t>33.47</a:t>
            </a:r>
            <a:r>
              <a:rPr lang="ja-JP" altLang="en-US" sz="1400" b="1" dirty="0"/>
              <a:t>％</a:t>
            </a:r>
            <a:endParaRPr lang="ja-JP" sz="1400" b="1" dirty="0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6C1ECE7A-A5EE-4F31-A588-78EAE5B2E2BA}"/>
              </a:ext>
            </a:extLst>
          </p:cNvPr>
          <p:cNvSpPr txBox="1">
            <a:spLocks/>
          </p:cNvSpPr>
          <p:nvPr/>
        </p:nvSpPr>
        <p:spPr>
          <a:xfrm>
            <a:off x="166255" y="1143348"/>
            <a:ext cx="11860645" cy="1028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ja-JP" altLang="en-US" sz="2500" b="1" dirty="0">
                <a:latin typeface="+mn-ea"/>
                <a:ea typeface="+mn-ea"/>
              </a:rPr>
              <a:t>・</a:t>
            </a:r>
            <a:r>
              <a:rPr lang="ja-JP" altLang="en-US" sz="2500" dirty="0">
                <a:latin typeface="+mn-ea"/>
                <a:ea typeface="+mn-ea"/>
              </a:rPr>
              <a:t>桐生市の高齢者人口は</a:t>
            </a:r>
            <a:r>
              <a:rPr lang="en-US" altLang="ja-JP" sz="2500" b="1" dirty="0">
                <a:solidFill>
                  <a:srgbClr val="FF0000"/>
                </a:solidFill>
                <a:latin typeface="+mn-ea"/>
                <a:ea typeface="+mn-ea"/>
              </a:rPr>
              <a:t>38,747</a:t>
            </a:r>
            <a:r>
              <a:rPr lang="ja-JP" altLang="en-US" sz="2500" b="1" dirty="0">
                <a:latin typeface="+mn-ea"/>
                <a:ea typeface="+mn-ea"/>
              </a:rPr>
              <a:t>／</a:t>
            </a:r>
            <a:r>
              <a:rPr lang="en-US" altLang="ja-JP" sz="2500" dirty="0">
                <a:latin typeface="+mn-ea"/>
                <a:ea typeface="+mn-ea"/>
              </a:rPr>
              <a:t>105,656</a:t>
            </a:r>
            <a:r>
              <a:rPr lang="ja-JP" altLang="en-US" sz="2500" dirty="0">
                <a:latin typeface="+mn-ea"/>
                <a:ea typeface="+mn-ea"/>
              </a:rPr>
              <a:t>人</a:t>
            </a:r>
            <a:endParaRPr lang="en-US" altLang="ja-JP" sz="2500" dirty="0">
              <a:latin typeface="+mn-ea"/>
              <a:ea typeface="+mn-ea"/>
            </a:endParaRPr>
          </a:p>
          <a:p>
            <a:pPr>
              <a:lnSpc>
                <a:spcPct val="110000"/>
              </a:lnSpc>
            </a:pPr>
            <a:r>
              <a:rPr lang="ja-JP" altLang="en-US" sz="2700" b="1" dirty="0">
                <a:latin typeface="+mn-ea"/>
                <a:ea typeface="+mn-ea"/>
              </a:rPr>
              <a:t>・</a:t>
            </a:r>
            <a:r>
              <a:rPr lang="ja-JP" altLang="en-US" sz="2700" dirty="0">
                <a:latin typeface="+mn-ea"/>
                <a:ea typeface="+mn-ea"/>
              </a:rPr>
              <a:t>桐生市の高齢化率は、</a:t>
            </a:r>
            <a:r>
              <a:rPr lang="en-US" altLang="ja-JP" sz="2700" b="1" u="sng" dirty="0">
                <a:solidFill>
                  <a:srgbClr val="FF0000"/>
                </a:solidFill>
                <a:latin typeface="+mn-ea"/>
                <a:ea typeface="+mn-ea"/>
              </a:rPr>
              <a:t>36.67</a:t>
            </a:r>
            <a:r>
              <a:rPr lang="ja-JP" altLang="en-US" sz="2700" b="1" u="sng" dirty="0">
                <a:solidFill>
                  <a:srgbClr val="FF0000"/>
                </a:solidFill>
                <a:latin typeface="+mn-ea"/>
                <a:ea typeface="+mn-ea"/>
              </a:rPr>
              <a:t>％</a:t>
            </a:r>
            <a:r>
              <a:rPr lang="ja-JP" altLang="en-US" sz="2700" dirty="0">
                <a:latin typeface="+mn-ea"/>
                <a:ea typeface="+mn-ea"/>
              </a:rPr>
              <a:t>と県内</a:t>
            </a:r>
            <a:r>
              <a:rPr lang="en-US" altLang="ja-JP" sz="2700" dirty="0">
                <a:latin typeface="+mn-ea"/>
                <a:ea typeface="+mn-ea"/>
              </a:rPr>
              <a:t>12</a:t>
            </a:r>
            <a:r>
              <a:rPr lang="ja-JP" altLang="en-US" sz="2700" dirty="0">
                <a:latin typeface="+mn-ea"/>
                <a:ea typeface="+mn-ea"/>
              </a:rPr>
              <a:t>市で最も高い</a:t>
            </a:r>
            <a:r>
              <a:rPr lang="ja-JP" altLang="en-US" sz="2700" b="1" u="sng" dirty="0">
                <a:solidFill>
                  <a:srgbClr val="FF0000"/>
                </a:solidFill>
                <a:ea typeface="AR P丸ゴシック体M" panose="020B0600010101010101"/>
              </a:rPr>
              <a:t>（約</a:t>
            </a:r>
            <a:r>
              <a:rPr lang="en-US" altLang="ja-JP" sz="2700" b="1" u="sng" dirty="0">
                <a:solidFill>
                  <a:srgbClr val="FF0000"/>
                </a:solidFill>
                <a:ea typeface="AR P丸ゴシック体M" panose="020B0600010101010101"/>
              </a:rPr>
              <a:t>2.7</a:t>
            </a:r>
            <a:r>
              <a:rPr lang="ja-JP" altLang="en-US" sz="2700" b="1" u="sng" dirty="0">
                <a:solidFill>
                  <a:srgbClr val="FF0000"/>
                </a:solidFill>
                <a:ea typeface="AR P丸ゴシック体M" panose="020B0600010101010101"/>
              </a:rPr>
              <a:t>人に</a:t>
            </a:r>
            <a:r>
              <a:rPr lang="en-US" altLang="ja-JP" sz="2700" b="1" u="sng" dirty="0">
                <a:solidFill>
                  <a:srgbClr val="FF0000"/>
                </a:solidFill>
                <a:ea typeface="AR P丸ゴシック体M" panose="020B0600010101010101"/>
              </a:rPr>
              <a:t>1</a:t>
            </a:r>
            <a:r>
              <a:rPr lang="ja-JP" altLang="en-US" sz="2700" b="1" u="sng" dirty="0">
                <a:solidFill>
                  <a:srgbClr val="FF0000"/>
                </a:solidFill>
                <a:ea typeface="AR P丸ゴシック体M" panose="020B0600010101010101"/>
              </a:rPr>
              <a:t>人が高齢者）</a:t>
            </a:r>
            <a:endParaRPr lang="ja-JP" altLang="en-US" sz="2700" dirty="0">
              <a:latin typeface="+mn-ea"/>
              <a:ea typeface="+mn-ea"/>
            </a:endParaRPr>
          </a:p>
        </p:txBody>
      </p:sp>
      <p:sp>
        <p:nvSpPr>
          <p:cNvPr id="16" name="テキスト ボックス 1">
            <a:extLst>
              <a:ext uri="{FF2B5EF4-FFF2-40B4-BE49-F238E27FC236}">
                <a16:creationId xmlns:a16="http://schemas.microsoft.com/office/drawing/2014/main" id="{DF80B7DB-D9B0-4A93-A1FA-DEB7ACB5AFE0}"/>
              </a:ext>
            </a:extLst>
          </p:cNvPr>
          <p:cNvSpPr txBox="1"/>
          <p:nvPr/>
        </p:nvSpPr>
        <p:spPr>
          <a:xfrm>
            <a:off x="2918515" y="5027509"/>
            <a:ext cx="566530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100" b="1" u="sng" dirty="0"/>
              <a:t>4,826</a:t>
            </a:r>
            <a:endParaRPr lang="ja-JP" altLang="en-US" sz="1100" b="1" u="sng" dirty="0"/>
          </a:p>
        </p:txBody>
      </p:sp>
      <p:sp>
        <p:nvSpPr>
          <p:cNvPr id="19" name="テキスト ボックス 1">
            <a:extLst>
              <a:ext uri="{FF2B5EF4-FFF2-40B4-BE49-F238E27FC236}">
                <a16:creationId xmlns:a16="http://schemas.microsoft.com/office/drawing/2014/main" id="{481D68EC-2BC0-4648-BFB2-446CA0171F7F}"/>
              </a:ext>
            </a:extLst>
          </p:cNvPr>
          <p:cNvSpPr txBox="1"/>
          <p:nvPr/>
        </p:nvSpPr>
        <p:spPr>
          <a:xfrm>
            <a:off x="5180770" y="4954622"/>
            <a:ext cx="566530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100" b="1" u="sng" dirty="0"/>
              <a:t>5,717</a:t>
            </a:r>
            <a:endParaRPr lang="ja-JP" altLang="en-US" sz="1100" b="1" u="sng" dirty="0"/>
          </a:p>
        </p:txBody>
      </p:sp>
      <p:sp>
        <p:nvSpPr>
          <p:cNvPr id="20" name="テキスト ボックス 1">
            <a:extLst>
              <a:ext uri="{FF2B5EF4-FFF2-40B4-BE49-F238E27FC236}">
                <a16:creationId xmlns:a16="http://schemas.microsoft.com/office/drawing/2014/main" id="{5AD982F0-F566-4D66-A6AE-646F1A9FB03A}"/>
              </a:ext>
            </a:extLst>
          </p:cNvPr>
          <p:cNvSpPr txBox="1"/>
          <p:nvPr/>
        </p:nvSpPr>
        <p:spPr>
          <a:xfrm>
            <a:off x="8529704" y="5101501"/>
            <a:ext cx="566530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100" b="1" u="sng" dirty="0"/>
              <a:t>4,751</a:t>
            </a:r>
            <a:endParaRPr lang="ja-JP" altLang="en-US" sz="1100" b="1" u="sng" dirty="0"/>
          </a:p>
        </p:txBody>
      </p:sp>
      <p:sp>
        <p:nvSpPr>
          <p:cNvPr id="21" name="テキスト ボックス 1">
            <a:extLst>
              <a:ext uri="{FF2B5EF4-FFF2-40B4-BE49-F238E27FC236}">
                <a16:creationId xmlns:a16="http://schemas.microsoft.com/office/drawing/2014/main" id="{4F097BAA-BD3F-4E06-81B1-D09E5F6733E9}"/>
              </a:ext>
            </a:extLst>
          </p:cNvPr>
          <p:cNvSpPr txBox="1"/>
          <p:nvPr/>
        </p:nvSpPr>
        <p:spPr>
          <a:xfrm>
            <a:off x="6296989" y="5235714"/>
            <a:ext cx="566530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3</a:t>
            </a:r>
            <a:r>
              <a:rPr lang="en-US" altLang="ja-JP" sz="1100" b="1" u="sng" dirty="0"/>
              <a:t>,271</a:t>
            </a:r>
            <a:endParaRPr lang="ja-JP" altLang="en-US" sz="1100" b="1" u="sng" dirty="0"/>
          </a:p>
        </p:txBody>
      </p:sp>
      <p:sp>
        <p:nvSpPr>
          <p:cNvPr id="22" name="テキスト ボックス 1">
            <a:extLst>
              <a:ext uri="{FF2B5EF4-FFF2-40B4-BE49-F238E27FC236}">
                <a16:creationId xmlns:a16="http://schemas.microsoft.com/office/drawing/2014/main" id="{E365447B-D54B-46F1-B257-8A0C708CF99F}"/>
              </a:ext>
            </a:extLst>
          </p:cNvPr>
          <p:cNvSpPr txBox="1"/>
          <p:nvPr/>
        </p:nvSpPr>
        <p:spPr>
          <a:xfrm>
            <a:off x="9665801" y="4972292"/>
            <a:ext cx="566530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5</a:t>
            </a:r>
            <a:r>
              <a:rPr lang="en-US" altLang="ja-JP" sz="1100" b="1" u="sng" dirty="0"/>
              <a:t>,688</a:t>
            </a:r>
            <a:endParaRPr lang="ja-JP" altLang="en-US" sz="1100" b="1" u="sng" dirty="0"/>
          </a:p>
        </p:txBody>
      </p:sp>
      <p:sp>
        <p:nvSpPr>
          <p:cNvPr id="23" name="テキスト ボックス 1">
            <a:extLst>
              <a:ext uri="{FF2B5EF4-FFF2-40B4-BE49-F238E27FC236}">
                <a16:creationId xmlns:a16="http://schemas.microsoft.com/office/drawing/2014/main" id="{36B96F9E-FF68-4F81-B2FD-D419FF948E37}"/>
              </a:ext>
            </a:extLst>
          </p:cNvPr>
          <p:cNvSpPr txBox="1"/>
          <p:nvPr/>
        </p:nvSpPr>
        <p:spPr>
          <a:xfrm>
            <a:off x="4054612" y="4984439"/>
            <a:ext cx="566530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5</a:t>
            </a:r>
            <a:r>
              <a:rPr lang="en-US" altLang="ja-JP" sz="1100" b="1" u="sng" dirty="0"/>
              <a:t>,323</a:t>
            </a:r>
            <a:endParaRPr lang="ja-JP" altLang="en-US" sz="1100" b="1" u="sng" dirty="0"/>
          </a:p>
        </p:txBody>
      </p:sp>
      <p:sp>
        <p:nvSpPr>
          <p:cNvPr id="24" name="テキスト ボックス 1">
            <a:extLst>
              <a:ext uri="{FF2B5EF4-FFF2-40B4-BE49-F238E27FC236}">
                <a16:creationId xmlns:a16="http://schemas.microsoft.com/office/drawing/2014/main" id="{FD9697CC-195E-482A-8711-5AF94ECE4251}"/>
              </a:ext>
            </a:extLst>
          </p:cNvPr>
          <p:cNvSpPr txBox="1"/>
          <p:nvPr/>
        </p:nvSpPr>
        <p:spPr>
          <a:xfrm>
            <a:off x="10787270" y="5131318"/>
            <a:ext cx="566530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100" b="1" u="sng" dirty="0"/>
              <a:t>4,175</a:t>
            </a:r>
            <a:endParaRPr lang="ja-JP" altLang="en-US" sz="1100" b="1" u="sng" dirty="0"/>
          </a:p>
        </p:txBody>
      </p:sp>
      <p:sp>
        <p:nvSpPr>
          <p:cNvPr id="25" name="テキスト ボックス 1">
            <a:extLst>
              <a:ext uri="{FF2B5EF4-FFF2-40B4-BE49-F238E27FC236}">
                <a16:creationId xmlns:a16="http://schemas.microsoft.com/office/drawing/2014/main" id="{E6289252-295F-4F10-96FA-8E916ADEFFC6}"/>
              </a:ext>
            </a:extLst>
          </p:cNvPr>
          <p:cNvSpPr txBox="1"/>
          <p:nvPr/>
        </p:nvSpPr>
        <p:spPr>
          <a:xfrm>
            <a:off x="7463180" y="5320125"/>
            <a:ext cx="536713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812</a:t>
            </a:r>
            <a:endParaRPr lang="ja-JP" altLang="en-US" sz="1100" b="1" u="sng" dirty="0"/>
          </a:p>
        </p:txBody>
      </p:sp>
      <p:sp>
        <p:nvSpPr>
          <p:cNvPr id="26" name="テキスト ボックス 1">
            <a:extLst>
              <a:ext uri="{FF2B5EF4-FFF2-40B4-BE49-F238E27FC236}">
                <a16:creationId xmlns:a16="http://schemas.microsoft.com/office/drawing/2014/main" id="{212F9A34-276B-4078-85FF-09194F45CEFB}"/>
              </a:ext>
            </a:extLst>
          </p:cNvPr>
          <p:cNvSpPr txBox="1"/>
          <p:nvPr/>
        </p:nvSpPr>
        <p:spPr>
          <a:xfrm>
            <a:off x="2548487" y="4106656"/>
            <a:ext cx="740055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11</a:t>
            </a:r>
            <a:r>
              <a:rPr lang="en-US" altLang="ja-JP" sz="1100" b="1" u="sng" dirty="0"/>
              <a:t>,316</a:t>
            </a:r>
            <a:endParaRPr lang="ja-JP" altLang="en-US" sz="1100" b="1" u="sng" dirty="0"/>
          </a:p>
        </p:txBody>
      </p:sp>
      <p:sp>
        <p:nvSpPr>
          <p:cNvPr id="27" name="テキスト ボックス 1">
            <a:extLst>
              <a:ext uri="{FF2B5EF4-FFF2-40B4-BE49-F238E27FC236}">
                <a16:creationId xmlns:a16="http://schemas.microsoft.com/office/drawing/2014/main" id="{212F9A34-276B-4078-85FF-09194F45CEFB}"/>
              </a:ext>
            </a:extLst>
          </p:cNvPr>
          <p:cNvSpPr txBox="1"/>
          <p:nvPr/>
        </p:nvSpPr>
        <p:spPr>
          <a:xfrm>
            <a:off x="1452770" y="4369594"/>
            <a:ext cx="566530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9</a:t>
            </a:r>
            <a:r>
              <a:rPr lang="en-US" altLang="ja-JP" sz="1100" b="1" u="sng" dirty="0"/>
              <a:t>,742</a:t>
            </a:r>
            <a:endParaRPr lang="ja-JP" altLang="en-US" sz="1100" b="1" u="sng" dirty="0"/>
          </a:p>
        </p:txBody>
      </p:sp>
      <p:sp>
        <p:nvSpPr>
          <p:cNvPr id="28" name="テキスト ボックス 1">
            <a:extLst>
              <a:ext uri="{FF2B5EF4-FFF2-40B4-BE49-F238E27FC236}">
                <a16:creationId xmlns:a16="http://schemas.microsoft.com/office/drawing/2014/main" id="{2AED0942-7C3F-40B7-A8B3-19D01B515F1C}"/>
              </a:ext>
            </a:extLst>
          </p:cNvPr>
          <p:cNvSpPr txBox="1"/>
          <p:nvPr/>
        </p:nvSpPr>
        <p:spPr>
          <a:xfrm>
            <a:off x="9278143" y="3454400"/>
            <a:ext cx="740055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16</a:t>
            </a:r>
            <a:r>
              <a:rPr lang="en-US" altLang="ja-JP" sz="1100" b="1" u="sng" dirty="0"/>
              <a:t>,895</a:t>
            </a:r>
            <a:endParaRPr lang="ja-JP" altLang="en-US" sz="1100" b="1" u="sng" dirty="0"/>
          </a:p>
        </p:txBody>
      </p:sp>
      <p:sp>
        <p:nvSpPr>
          <p:cNvPr id="29" name="テキスト ボックス 1">
            <a:extLst>
              <a:ext uri="{FF2B5EF4-FFF2-40B4-BE49-F238E27FC236}">
                <a16:creationId xmlns:a16="http://schemas.microsoft.com/office/drawing/2014/main" id="{498A7133-B3C3-4FCB-A147-DE9CE146B813}"/>
              </a:ext>
            </a:extLst>
          </p:cNvPr>
          <p:cNvSpPr txBox="1"/>
          <p:nvPr/>
        </p:nvSpPr>
        <p:spPr>
          <a:xfrm>
            <a:off x="8142287" y="3605971"/>
            <a:ext cx="740055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16</a:t>
            </a:r>
            <a:r>
              <a:rPr lang="en-US" altLang="ja-JP" sz="1100" b="1" u="sng" dirty="0"/>
              <a:t>,073</a:t>
            </a:r>
            <a:endParaRPr lang="ja-JP" altLang="en-US" sz="1100" b="1" u="sng" dirty="0"/>
          </a:p>
        </p:txBody>
      </p:sp>
      <p:sp>
        <p:nvSpPr>
          <p:cNvPr id="30" name="テキスト ボックス 1">
            <a:extLst>
              <a:ext uri="{FF2B5EF4-FFF2-40B4-BE49-F238E27FC236}">
                <a16:creationId xmlns:a16="http://schemas.microsoft.com/office/drawing/2014/main" id="{69606554-EAE4-4D1D-8AF8-3787898EF006}"/>
              </a:ext>
            </a:extLst>
          </p:cNvPr>
          <p:cNvSpPr txBox="1"/>
          <p:nvPr/>
        </p:nvSpPr>
        <p:spPr>
          <a:xfrm>
            <a:off x="4803775" y="3443356"/>
            <a:ext cx="740055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17</a:t>
            </a:r>
            <a:r>
              <a:rPr lang="en-US" altLang="ja-JP" sz="1100" b="1" u="sng" dirty="0"/>
              <a:t>,082</a:t>
            </a:r>
            <a:endParaRPr lang="ja-JP" altLang="en-US" sz="1100" b="1" u="sng" dirty="0"/>
          </a:p>
        </p:txBody>
      </p:sp>
      <p:sp>
        <p:nvSpPr>
          <p:cNvPr id="31" name="テキスト ボックス 1">
            <a:extLst>
              <a:ext uri="{FF2B5EF4-FFF2-40B4-BE49-F238E27FC236}">
                <a16:creationId xmlns:a16="http://schemas.microsoft.com/office/drawing/2014/main" id="{69D765DB-28B9-4DBE-B605-6D6630C870D4}"/>
              </a:ext>
            </a:extLst>
          </p:cNvPr>
          <p:cNvSpPr txBox="1"/>
          <p:nvPr/>
        </p:nvSpPr>
        <p:spPr>
          <a:xfrm>
            <a:off x="3684584" y="3942693"/>
            <a:ext cx="740055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12</a:t>
            </a:r>
            <a:r>
              <a:rPr lang="en-US" altLang="ja-JP" sz="1100" b="1" u="sng" dirty="0"/>
              <a:t>,852</a:t>
            </a:r>
            <a:endParaRPr lang="ja-JP" altLang="en-US" sz="1100" b="1" u="sng" dirty="0"/>
          </a:p>
        </p:txBody>
      </p:sp>
      <p:sp>
        <p:nvSpPr>
          <p:cNvPr id="32" name="テキスト ボックス 1">
            <a:extLst>
              <a:ext uri="{FF2B5EF4-FFF2-40B4-BE49-F238E27FC236}">
                <a16:creationId xmlns:a16="http://schemas.microsoft.com/office/drawing/2014/main" id="{D40BABE4-C6FB-43E7-951C-EECEF9D2BC5A}"/>
              </a:ext>
            </a:extLst>
          </p:cNvPr>
          <p:cNvSpPr txBox="1"/>
          <p:nvPr/>
        </p:nvSpPr>
        <p:spPr>
          <a:xfrm>
            <a:off x="10414000" y="4091056"/>
            <a:ext cx="740055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12</a:t>
            </a:r>
            <a:r>
              <a:rPr lang="en-US" altLang="ja-JP" sz="1100" b="1" u="sng" dirty="0"/>
              <a:t>,123</a:t>
            </a:r>
            <a:endParaRPr lang="ja-JP" altLang="en-US" sz="1100" b="1" u="sng" dirty="0"/>
          </a:p>
        </p:txBody>
      </p:sp>
      <p:sp>
        <p:nvSpPr>
          <p:cNvPr id="33" name="テキスト ボックス 1">
            <a:extLst>
              <a:ext uri="{FF2B5EF4-FFF2-40B4-BE49-F238E27FC236}">
                <a16:creationId xmlns:a16="http://schemas.microsoft.com/office/drawing/2014/main" id="{C26E3A60-124F-4955-BE32-EC83BE4DB802}"/>
              </a:ext>
            </a:extLst>
          </p:cNvPr>
          <p:cNvSpPr txBox="1"/>
          <p:nvPr/>
        </p:nvSpPr>
        <p:spPr>
          <a:xfrm>
            <a:off x="7080250" y="5161410"/>
            <a:ext cx="702985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1</a:t>
            </a:r>
            <a:r>
              <a:rPr lang="en-US" altLang="ja-JP" sz="1100" b="1" u="sng" dirty="0"/>
              <a:t>,652</a:t>
            </a:r>
            <a:endParaRPr lang="ja-JP" altLang="en-US" sz="1100" b="1" u="sng" dirty="0"/>
          </a:p>
        </p:txBody>
      </p:sp>
      <p:sp>
        <p:nvSpPr>
          <p:cNvPr id="34" name="テキスト ボックス 1">
            <a:extLst>
              <a:ext uri="{FF2B5EF4-FFF2-40B4-BE49-F238E27FC236}">
                <a16:creationId xmlns:a16="http://schemas.microsoft.com/office/drawing/2014/main" id="{F1511798-1332-4494-9EBB-AB0D33A1D54B}"/>
              </a:ext>
            </a:extLst>
          </p:cNvPr>
          <p:cNvSpPr txBox="1"/>
          <p:nvPr/>
        </p:nvSpPr>
        <p:spPr>
          <a:xfrm>
            <a:off x="5970617" y="4624734"/>
            <a:ext cx="692500" cy="377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/>
              <a:t>7</a:t>
            </a:r>
            <a:r>
              <a:rPr lang="en-US" altLang="ja-JP" sz="1100" b="1" u="sng" dirty="0"/>
              <a:t>,921</a:t>
            </a:r>
            <a:endParaRPr lang="ja-JP" altLang="en-US" sz="1100" b="1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38542E6-5DEF-4945-9883-385045D1AEFF}"/>
              </a:ext>
            </a:extLst>
          </p:cNvPr>
          <p:cNvSpPr txBox="1"/>
          <p:nvPr/>
        </p:nvSpPr>
        <p:spPr>
          <a:xfrm>
            <a:off x="7239001" y="6409978"/>
            <a:ext cx="495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出典：桐生市役所ホームページ（「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R4.4.1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桐生市区別人口構成</a:t>
            </a:r>
            <a:r>
              <a:rPr kumimoji="1"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」をグラフ化）</a:t>
            </a:r>
          </a:p>
        </p:txBody>
      </p:sp>
    </p:spTree>
    <p:extLst>
      <p:ext uri="{BB962C8B-B14F-4D97-AF65-F5344CB8AC3E}">
        <p14:creationId xmlns:p14="http://schemas.microsoft.com/office/powerpoint/2010/main" val="1595520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623BCA-84FD-B905-AE4C-80C33730B448}"/>
              </a:ext>
            </a:extLst>
          </p:cNvPr>
          <p:cNvSpPr txBox="1"/>
          <p:nvPr/>
        </p:nvSpPr>
        <p:spPr>
          <a:xfrm>
            <a:off x="581889" y="2165465"/>
            <a:ext cx="113676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/>
              <a:t>○</a:t>
            </a:r>
            <a:r>
              <a:rPr kumimoji="1" lang="ja-JP" altLang="en-US" sz="4400" dirty="0"/>
              <a:t>加齢に伴う身体の変化</a:t>
            </a:r>
            <a:endParaRPr kumimoji="1" lang="en-US" altLang="ja-JP" sz="4400" dirty="0"/>
          </a:p>
          <a:p>
            <a:r>
              <a:rPr lang="ja-JP" altLang="en-US" sz="4400" dirty="0"/>
              <a:t>○認知症の種類</a:t>
            </a:r>
            <a:r>
              <a:rPr lang="en-US" altLang="ja-JP" sz="4400" dirty="0"/>
              <a:t>/</a:t>
            </a:r>
            <a:r>
              <a:rPr lang="ja-JP" altLang="en-US" sz="4400" dirty="0"/>
              <a:t>早期受診と診断の大切さ</a:t>
            </a:r>
            <a:endParaRPr kumimoji="1" lang="ja-JP" altLang="en-US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3E9ADCF9-1F5C-D39E-9F64-471BE196A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9" y="2279840"/>
            <a:ext cx="5297883" cy="3615241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41AD65E0-FAF0-C19B-60C5-41BA25678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225" y="391864"/>
            <a:ext cx="9353550" cy="139838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solidFill>
                  <a:srgbClr val="00B050"/>
                </a:solidFill>
                <a:latin typeface="+mn-ea"/>
                <a:ea typeface="+mn-ea"/>
              </a:rPr>
              <a:t>「希望の道ー認知症とともに生きるー」</a:t>
            </a:r>
            <a:br>
              <a:rPr kumimoji="1" lang="en-US" altLang="ja-JP" b="1" dirty="0">
                <a:solidFill>
                  <a:srgbClr val="00B050"/>
                </a:solidFill>
                <a:latin typeface="+mn-ea"/>
                <a:ea typeface="+mn-ea"/>
              </a:rPr>
            </a:br>
            <a:r>
              <a:rPr kumimoji="1" lang="ja-JP" altLang="en-US" b="1" dirty="0">
                <a:solidFill>
                  <a:srgbClr val="00B050"/>
                </a:solidFill>
                <a:latin typeface="+mn-ea"/>
                <a:ea typeface="+mn-ea"/>
              </a:rPr>
              <a:t>　　　　　   </a:t>
            </a:r>
            <a:r>
              <a:rPr kumimoji="1" lang="ja-JP" altLang="en-US" sz="4000" b="1" dirty="0">
                <a:solidFill>
                  <a:srgbClr val="00B050"/>
                </a:solidFill>
                <a:latin typeface="+mn-ea"/>
                <a:ea typeface="+mn-ea"/>
              </a:rPr>
              <a:t>メッセージ動画</a:t>
            </a:r>
          </a:p>
        </p:txBody>
      </p:sp>
      <p:sp>
        <p:nvSpPr>
          <p:cNvPr id="5" name="テキスト ボックス 7">
            <a:extLst>
              <a:ext uri="{FF2B5EF4-FFF2-40B4-BE49-F238E27FC236}">
                <a16:creationId xmlns:a16="http://schemas.microsoft.com/office/drawing/2014/main" id="{B40C98F3-5ACD-E718-AA5D-DDB825E39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267" y="6447087"/>
            <a:ext cx="4285733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ja-JP" altLang="en-US" sz="1200" dirty="0"/>
              <a:t>出典：厚生労働省ホームページ「認知症の人からのメッセージ」</a:t>
            </a:r>
          </a:p>
        </p:txBody>
      </p:sp>
      <p:pic>
        <p:nvPicPr>
          <p:cNvPr id="2" name="図 1" descr="髪を結んだ女性&#10;&#10;自動的に生成された説明">
            <a:extLst>
              <a:ext uri="{FF2B5EF4-FFF2-40B4-BE49-F238E27FC236}">
                <a16:creationId xmlns:a16="http://schemas.microsoft.com/office/drawing/2014/main" id="{70F36B97-4CC6-8F19-C12A-C827F0252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80" y="1337069"/>
            <a:ext cx="2486025" cy="1398389"/>
          </a:xfrm>
          <a:prstGeom prst="rect">
            <a:avLst/>
          </a:prstGeom>
        </p:spPr>
      </p:pic>
      <p:pic>
        <p:nvPicPr>
          <p:cNvPr id="3" name="図 2" descr="メガネを掛けた男性&#10;&#10;自動的に生成された説明">
            <a:extLst>
              <a:ext uri="{FF2B5EF4-FFF2-40B4-BE49-F238E27FC236}">
                <a16:creationId xmlns:a16="http://schemas.microsoft.com/office/drawing/2014/main" id="{3C5648DF-B952-0ED9-AF5A-2B3D0C2E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715" y="2471528"/>
            <a:ext cx="2486026" cy="1398389"/>
          </a:xfrm>
          <a:prstGeom prst="rect">
            <a:avLst/>
          </a:prstGeom>
        </p:spPr>
      </p:pic>
      <p:pic>
        <p:nvPicPr>
          <p:cNvPr id="10" name="図 9" descr="窓の傍にいる女の子&#10;&#10;中程度の精度で自動的に生成された説明">
            <a:extLst>
              <a:ext uri="{FF2B5EF4-FFF2-40B4-BE49-F238E27FC236}">
                <a16:creationId xmlns:a16="http://schemas.microsoft.com/office/drawing/2014/main" id="{704CBA15-C012-DDBC-7512-5C0A99A1C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903" y="5067748"/>
            <a:ext cx="2767282" cy="155659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B66DCEF-878C-9066-FDC0-8B309D6EE7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2829" y="3627340"/>
            <a:ext cx="2705266" cy="190164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8863485-F6A1-DE0A-D56D-E98C3478BC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4121" y="2036262"/>
            <a:ext cx="2066723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96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955A4B-EA4B-4B02-A537-19418F391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707" y="418666"/>
            <a:ext cx="6580585" cy="821083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ja-JP" altLang="en-US" sz="4000" b="1" dirty="0"/>
              <a:t>       </a:t>
            </a:r>
            <a:r>
              <a:rPr lang="ja-JP" altLang="en-US" b="1" dirty="0">
                <a:latin typeface="+mn-ea"/>
                <a:ea typeface="+mn-ea"/>
              </a:rPr>
              <a:t>桐生市の相談窓口</a:t>
            </a: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60419" name="コンテンツ プレースホルダー 2">
            <a:extLst>
              <a:ext uri="{FF2B5EF4-FFF2-40B4-BE49-F238E27FC236}">
                <a16:creationId xmlns:a16="http://schemas.microsoft.com/office/drawing/2014/main" id="{E8872C60-627D-4839-920D-5CC709260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6" y="1557338"/>
            <a:ext cx="11388436" cy="4756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>
                <a:latin typeface="AR丸ゴシック体M" pitchFamily="49" charset="-128"/>
                <a:ea typeface="AR丸ゴシック体M" pitchFamily="49" charset="-128"/>
              </a:rPr>
              <a:t>・</a:t>
            </a:r>
            <a:r>
              <a:rPr lang="ja-JP" altLang="en-US" sz="3000" dirty="0">
                <a:latin typeface="AR丸ゴシック体M" pitchFamily="49" charset="-128"/>
                <a:ea typeface="AR丸ゴシック体M" pitchFamily="49" charset="-128"/>
              </a:rPr>
              <a:t>高齢者に関する総合相談窓口</a:t>
            </a:r>
            <a:endParaRPr lang="en-US" altLang="ja-JP" sz="3000" dirty="0"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AR丸ゴシック体M" pitchFamily="49" charset="-128"/>
                <a:ea typeface="AR丸ゴシック体M" pitchFamily="49" charset="-128"/>
              </a:rPr>
              <a:t>　　                 </a:t>
            </a:r>
            <a:r>
              <a:rPr lang="ja-JP" altLang="en-US" sz="3500" b="1" u="sng" dirty="0">
                <a:latin typeface="AR丸ゴシック体M" pitchFamily="49" charset="-128"/>
                <a:ea typeface="AR丸ゴシック体M" pitchFamily="49" charset="-128"/>
              </a:rPr>
              <a:t>桐生市地域包括支援センター（</a:t>
            </a:r>
            <a:r>
              <a:rPr lang="en-US" altLang="ja-JP" sz="3500" b="1" u="sng" dirty="0">
                <a:latin typeface="AR丸ゴシック体M" pitchFamily="49" charset="-128"/>
                <a:ea typeface="AR丸ゴシック体M" pitchFamily="49" charset="-128"/>
              </a:rPr>
              <a:t>8</a:t>
            </a:r>
            <a:r>
              <a:rPr lang="ja-JP" altLang="en-US" sz="3500" b="1" u="sng" dirty="0">
                <a:latin typeface="AR丸ゴシック体M" pitchFamily="49" charset="-128"/>
                <a:ea typeface="AR丸ゴシック体M" pitchFamily="49" charset="-128"/>
              </a:rPr>
              <a:t>ヶ所）</a:t>
            </a:r>
            <a:endParaRPr lang="en-US" altLang="ja-JP" sz="3500" b="1" u="sng" dirty="0"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endParaRPr lang="en-US" altLang="ja-JP" sz="1600" dirty="0"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3000" dirty="0">
                <a:latin typeface="AR丸ゴシック体M" pitchFamily="49" charset="-128"/>
                <a:ea typeface="AR丸ゴシック体M" pitchFamily="49" charset="-128"/>
              </a:rPr>
              <a:t>・桐生・みどり地区の認知症疾患医療センター</a:t>
            </a:r>
            <a:endParaRPr lang="en-US" altLang="ja-JP" sz="3000" dirty="0"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3200" b="1" dirty="0">
                <a:latin typeface="AR丸ゴシック体M" pitchFamily="49" charset="-128"/>
                <a:ea typeface="AR丸ゴシック体M" pitchFamily="49" charset="-128"/>
              </a:rPr>
              <a:t>　　              </a:t>
            </a:r>
            <a:r>
              <a:rPr lang="ja-JP" altLang="en-US" sz="3500" b="1" u="sng" dirty="0">
                <a:latin typeface="AR丸ゴシック体M" pitchFamily="49" charset="-128"/>
                <a:ea typeface="AR丸ゴシック体M" pitchFamily="49" charset="-128"/>
              </a:rPr>
              <a:t>群馬県認知症疾患医療センター日新病院</a:t>
            </a:r>
            <a:endParaRPr lang="en-US" altLang="ja-JP" sz="3500" b="1" u="sng" dirty="0"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endParaRPr lang="en-US" altLang="ja-JP" sz="1600" b="1" dirty="0"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AR丸ゴシック体M" pitchFamily="49" charset="-128"/>
                <a:ea typeface="AR丸ゴシック体M" pitchFamily="49" charset="-128"/>
              </a:rPr>
              <a:t>・</a:t>
            </a:r>
            <a:r>
              <a:rPr lang="ja-JP" altLang="en-US" sz="3000" dirty="0">
                <a:latin typeface="AR丸ゴシック体M" pitchFamily="49" charset="-128"/>
                <a:ea typeface="AR丸ゴシック体M" pitchFamily="49" charset="-128"/>
              </a:rPr>
              <a:t>認知症の方（または疑いがある方）の病院受診や</a:t>
            </a:r>
            <a:endParaRPr lang="en-US" altLang="ja-JP" sz="3000" dirty="0"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en-US" altLang="ja-JP" sz="3000" dirty="0">
                <a:latin typeface="AR丸ゴシック体M" pitchFamily="49" charset="-128"/>
                <a:ea typeface="AR丸ゴシック体M" pitchFamily="49" charset="-128"/>
              </a:rPr>
              <a:t>  </a:t>
            </a:r>
            <a:r>
              <a:rPr lang="ja-JP" altLang="en-US" sz="3000" dirty="0">
                <a:latin typeface="AR丸ゴシック体M" pitchFamily="49" charset="-128"/>
                <a:ea typeface="AR丸ゴシック体M" pitchFamily="49" charset="-128"/>
              </a:rPr>
              <a:t> ご家族への支援、相談等を行う</a:t>
            </a:r>
            <a:endParaRPr lang="en-US" altLang="ja-JP" sz="3000" dirty="0"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AR丸ゴシック体M" pitchFamily="49" charset="-128"/>
                <a:ea typeface="AR丸ゴシック体M" pitchFamily="49" charset="-128"/>
              </a:rPr>
              <a:t>　　                 </a:t>
            </a:r>
            <a:r>
              <a:rPr lang="ja-JP" altLang="en-US" sz="3500" b="1" u="sng" dirty="0">
                <a:latin typeface="AR丸ゴシック体M" pitchFamily="49" charset="-128"/>
                <a:ea typeface="AR丸ゴシック体M" pitchFamily="49" charset="-128"/>
              </a:rPr>
              <a:t>認知症初期集中支援チーム</a:t>
            </a:r>
            <a:endParaRPr lang="en-US" altLang="ja-JP" sz="3500" b="1" u="sng" dirty="0"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</a:pPr>
            <a:endParaRPr lang="en-US" altLang="ja-JP" b="1" dirty="0">
              <a:latin typeface="AR丸ゴシック体M" pitchFamily="49" charset="-128"/>
              <a:ea typeface="AR丸ゴシック体M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5430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A623BCA-84FD-B905-AE4C-80C33730B448}"/>
              </a:ext>
            </a:extLst>
          </p:cNvPr>
          <p:cNvSpPr txBox="1"/>
          <p:nvPr/>
        </p:nvSpPr>
        <p:spPr>
          <a:xfrm>
            <a:off x="2136369" y="2588122"/>
            <a:ext cx="8973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/>
              <a:t>○認知症の予防（頭と体を刺激）</a:t>
            </a:r>
          </a:p>
        </p:txBody>
      </p:sp>
    </p:spTree>
    <p:extLst>
      <p:ext uri="{BB962C8B-B14F-4D97-AF65-F5344CB8AC3E}">
        <p14:creationId xmlns:p14="http://schemas.microsoft.com/office/powerpoint/2010/main" val="2200024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28A7582F-6CA6-4346-8C4C-E7F451EADE0A}"/>
              </a:ext>
            </a:extLst>
          </p:cNvPr>
          <p:cNvSpPr/>
          <p:nvPr/>
        </p:nvSpPr>
        <p:spPr>
          <a:xfrm>
            <a:off x="1204111" y="277066"/>
            <a:ext cx="9227968" cy="760991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0179" name="タイトル 1">
            <a:extLst>
              <a:ext uri="{FF2B5EF4-FFF2-40B4-BE49-F238E27FC236}">
                <a16:creationId xmlns:a16="http://schemas.microsoft.com/office/drawing/2014/main" id="{AB921C5E-583D-4C0F-95EE-E6B49C156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82847" y="342245"/>
            <a:ext cx="8827177" cy="696912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200" b="1" dirty="0">
                <a:solidFill>
                  <a:srgbClr val="7030A0"/>
                </a:solidFill>
                <a:latin typeface="AR丸ゴシック体M" pitchFamily="49" charset="-128"/>
                <a:ea typeface="AR丸ゴシック体M" pitchFamily="49" charset="-128"/>
              </a:rPr>
              <a:t>認知症介護をしている家族の気持ちを理解する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3E19EA-65D9-4502-BA91-266D97ADD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331" y="947738"/>
            <a:ext cx="10863618" cy="5689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ja-JP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                                     </a:t>
            </a:r>
          </a:p>
          <a:p>
            <a:pPr marL="0" indent="0">
              <a:buNone/>
              <a:defRPr/>
            </a:pPr>
            <a:r>
              <a:rPr lang="ja-JP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　　　　　　　　　　　　　　　　　　　</a:t>
            </a:r>
            <a:endParaRPr lang="en-US" altLang="ja-JP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  <a:defRPr/>
            </a:pPr>
            <a:endParaRPr lang="en-US" altLang="ja-JP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  <a:defRPr/>
            </a:pPr>
            <a:endParaRPr lang="en-US" altLang="ja-JP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  <a:defRPr/>
            </a:pPr>
            <a:endParaRPr lang="en-US" altLang="ja-JP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  <a:defRPr/>
            </a:pPr>
            <a:endParaRPr lang="en-US" altLang="ja-JP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  <a:defRPr/>
            </a:pPr>
            <a:r>
              <a:rPr lang="ja-JP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丸ゴシック体M" pitchFamily="49" charset="-128"/>
                <a:ea typeface="AR丸ゴシック体M" pitchFamily="49" charset="-128"/>
              </a:rPr>
              <a:t>　　　　　　　　　　　　　　　　　　　　　</a:t>
            </a:r>
            <a:endParaRPr lang="en-US" altLang="ja-JP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  <a:defRPr/>
            </a:pPr>
            <a:endParaRPr lang="ja-JP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D890CDFA-7161-45E5-93D6-0F77A853C0A8}"/>
              </a:ext>
            </a:extLst>
          </p:cNvPr>
          <p:cNvSpPr/>
          <p:nvPr/>
        </p:nvSpPr>
        <p:spPr>
          <a:xfrm>
            <a:off x="719344" y="1721210"/>
            <a:ext cx="4639637" cy="1368425"/>
          </a:xfrm>
          <a:prstGeom prst="roundRect">
            <a:avLst/>
          </a:prstGeom>
          <a:ln>
            <a:solidFill>
              <a:srgbClr val="F7581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200" b="1" dirty="0">
                <a:latin typeface="AR丸ゴシック体M" pitchFamily="49" charset="-128"/>
                <a:ea typeface="AR丸ゴシック体M" pitchFamily="49" charset="-128"/>
              </a:rPr>
              <a:t>「まさか、うちのおばあちゃんが</a:t>
            </a:r>
            <a:endParaRPr lang="en-US" altLang="ja-JP" sz="2200" b="1" dirty="0">
              <a:latin typeface="AR丸ゴシック体M" pitchFamily="49" charset="-128"/>
              <a:ea typeface="AR丸ゴシック体M" pitchFamily="49" charset="-128"/>
            </a:endParaRPr>
          </a:p>
          <a:p>
            <a:pPr algn="ctr" eaLnBrk="1" hangingPunct="1">
              <a:defRPr/>
            </a:pPr>
            <a:r>
              <a:rPr lang="ja-JP" altLang="en-US" sz="2200" b="1" dirty="0">
                <a:latin typeface="AR丸ゴシック体M" pitchFamily="49" charset="-128"/>
                <a:ea typeface="AR丸ゴシック体M" pitchFamily="49" charset="-128"/>
              </a:rPr>
              <a:t>認知症だなんて･･･」</a:t>
            </a:r>
            <a:endParaRPr lang="en-US" altLang="ja-JP" sz="2200" b="1" dirty="0">
              <a:latin typeface="AR丸ゴシック体M" pitchFamily="49" charset="-128"/>
              <a:ea typeface="AR丸ゴシック体M" pitchFamily="49" charset="-128"/>
            </a:endParaRPr>
          </a:p>
          <a:p>
            <a:pPr algn="ctr" eaLnBrk="1" hangingPunct="1">
              <a:defRPr/>
            </a:pPr>
            <a:r>
              <a:rPr lang="ja-JP" altLang="en-US" sz="22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とまどい・否定</a:t>
            </a: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25817B05-C04F-4D77-BD52-790EBBF13566}"/>
              </a:ext>
            </a:extLst>
          </p:cNvPr>
          <p:cNvSpPr/>
          <p:nvPr/>
        </p:nvSpPr>
        <p:spPr>
          <a:xfrm>
            <a:off x="6586951" y="1902077"/>
            <a:ext cx="4999998" cy="1346675"/>
          </a:xfrm>
          <a:prstGeom prst="roundRect">
            <a:avLst/>
          </a:prstGeom>
          <a:ln>
            <a:solidFill>
              <a:srgbClr val="F2451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200" b="1" dirty="0">
                <a:latin typeface="AR丸ゴシック体M" pitchFamily="49" charset="-128"/>
                <a:ea typeface="AR丸ゴシック体M" pitchFamily="49" charset="-128"/>
              </a:rPr>
              <a:t>「なんで、何度言ってもわからないの！いい加減にしてよ！」</a:t>
            </a:r>
            <a:endParaRPr lang="en-US" altLang="ja-JP" sz="2200" b="1" dirty="0">
              <a:latin typeface="AR丸ゴシック体M" pitchFamily="49" charset="-128"/>
              <a:ea typeface="AR丸ゴシック体M" pitchFamily="49" charset="-128"/>
            </a:endParaRPr>
          </a:p>
          <a:p>
            <a:pPr algn="ctr" eaLnBrk="1" hangingPunct="1">
              <a:defRPr/>
            </a:pPr>
            <a:r>
              <a:rPr lang="ja-JP" altLang="en-US" sz="22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混乱・怒り・拒絶</a:t>
            </a: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6A191226-861D-41C7-8D40-0BE08AA2915F}"/>
              </a:ext>
            </a:extLst>
          </p:cNvPr>
          <p:cNvSpPr/>
          <p:nvPr/>
        </p:nvSpPr>
        <p:spPr>
          <a:xfrm>
            <a:off x="6730890" y="4867161"/>
            <a:ext cx="4891917" cy="1520825"/>
          </a:xfrm>
          <a:prstGeom prst="roundRect">
            <a:avLst/>
          </a:prstGeom>
          <a:ln>
            <a:solidFill>
              <a:srgbClr val="F2451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200" b="1" dirty="0">
                <a:latin typeface="AR丸ゴシック体M" pitchFamily="49" charset="-128"/>
                <a:ea typeface="AR丸ゴシック体M" pitchFamily="49" charset="-128"/>
              </a:rPr>
              <a:t>介護にも少し慣れて、怒っても仕方ないと以前より割り切れる</a:t>
            </a:r>
            <a:endParaRPr lang="en-US" altLang="ja-JP" sz="2200" b="1" dirty="0">
              <a:latin typeface="AR丸ゴシック体M" pitchFamily="49" charset="-128"/>
              <a:ea typeface="AR丸ゴシック体M" pitchFamily="49" charset="-128"/>
            </a:endParaRPr>
          </a:p>
          <a:p>
            <a:pPr algn="ctr" eaLnBrk="1" hangingPunct="1">
              <a:defRPr/>
            </a:pPr>
            <a:r>
              <a:rPr lang="ja-JP" altLang="en-US" sz="22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割り切り</a:t>
            </a: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1814404A-03AE-41B8-81F7-908526E4EA59}"/>
              </a:ext>
            </a:extLst>
          </p:cNvPr>
          <p:cNvSpPr/>
          <p:nvPr/>
        </p:nvSpPr>
        <p:spPr>
          <a:xfrm>
            <a:off x="1501620" y="4697689"/>
            <a:ext cx="4274371" cy="1520825"/>
          </a:xfrm>
          <a:prstGeom prst="roundRect">
            <a:avLst/>
          </a:prstGeom>
          <a:ln>
            <a:solidFill>
              <a:srgbClr val="F2451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200" b="1" dirty="0">
                <a:latin typeface="AR丸ゴシック体M" pitchFamily="49" charset="-128"/>
                <a:ea typeface="AR丸ゴシック体M" pitchFamily="49" charset="-128"/>
              </a:rPr>
              <a:t>認知症の本人のあるがまま</a:t>
            </a:r>
            <a:endParaRPr lang="en-US" altLang="ja-JP" sz="2200" b="1" dirty="0">
              <a:latin typeface="AR丸ゴシック体M" pitchFamily="49" charset="-128"/>
              <a:ea typeface="AR丸ゴシック体M" pitchFamily="49" charset="-128"/>
            </a:endParaRPr>
          </a:p>
          <a:p>
            <a:pPr algn="ctr" eaLnBrk="1" hangingPunct="1">
              <a:defRPr/>
            </a:pPr>
            <a:r>
              <a:rPr lang="ja-JP" altLang="en-US" sz="2200" b="1" dirty="0">
                <a:latin typeface="AR丸ゴシック体M" pitchFamily="49" charset="-128"/>
                <a:ea typeface="AR丸ゴシック体M" pitchFamily="49" charset="-128"/>
              </a:rPr>
              <a:t>（そのまま）を受け入れられる</a:t>
            </a:r>
            <a:endParaRPr lang="en-US" altLang="ja-JP" sz="2200" b="1" dirty="0">
              <a:latin typeface="AR丸ゴシック体M" pitchFamily="49" charset="-128"/>
              <a:ea typeface="AR丸ゴシック体M" pitchFamily="49" charset="-128"/>
            </a:endParaRPr>
          </a:p>
          <a:p>
            <a:pPr algn="ctr" eaLnBrk="1" hangingPunct="1">
              <a:defRPr/>
            </a:pPr>
            <a:r>
              <a:rPr lang="ja-JP" altLang="en-US" sz="22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受　容</a:t>
            </a:r>
          </a:p>
        </p:txBody>
      </p:sp>
      <p:sp>
        <p:nvSpPr>
          <p:cNvPr id="8" name="右矢印 7">
            <a:extLst>
              <a:ext uri="{FF2B5EF4-FFF2-40B4-BE49-F238E27FC236}">
                <a16:creationId xmlns:a16="http://schemas.microsoft.com/office/drawing/2014/main" id="{9924BC8F-4E2B-481A-B9D0-2F1B3E5F69E4}"/>
              </a:ext>
            </a:extLst>
          </p:cNvPr>
          <p:cNvSpPr/>
          <p:nvPr/>
        </p:nvSpPr>
        <p:spPr>
          <a:xfrm>
            <a:off x="5148470" y="2279144"/>
            <a:ext cx="1495932" cy="36036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9" name="下矢印 8">
            <a:extLst>
              <a:ext uri="{FF2B5EF4-FFF2-40B4-BE49-F238E27FC236}">
                <a16:creationId xmlns:a16="http://schemas.microsoft.com/office/drawing/2014/main" id="{CC3D1A2A-EAF9-4296-96E8-2B28B18B814C}"/>
              </a:ext>
            </a:extLst>
          </p:cNvPr>
          <p:cNvSpPr/>
          <p:nvPr/>
        </p:nvSpPr>
        <p:spPr>
          <a:xfrm>
            <a:off x="7017442" y="3047997"/>
            <a:ext cx="360363" cy="198472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0" name="上矢印 9">
            <a:extLst>
              <a:ext uri="{FF2B5EF4-FFF2-40B4-BE49-F238E27FC236}">
                <a16:creationId xmlns:a16="http://schemas.microsoft.com/office/drawing/2014/main" id="{72EA0279-66AB-4525-9F67-3C6E181F8AF5}"/>
              </a:ext>
            </a:extLst>
          </p:cNvPr>
          <p:cNvSpPr/>
          <p:nvPr/>
        </p:nvSpPr>
        <p:spPr>
          <a:xfrm rot="2052114">
            <a:off x="5833343" y="3173786"/>
            <a:ext cx="728818" cy="1633368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1" name="左矢印 10">
            <a:extLst>
              <a:ext uri="{FF2B5EF4-FFF2-40B4-BE49-F238E27FC236}">
                <a16:creationId xmlns:a16="http://schemas.microsoft.com/office/drawing/2014/main" id="{95344C2F-6BAD-4384-9FD9-B68C52511846}"/>
              </a:ext>
            </a:extLst>
          </p:cNvPr>
          <p:cNvSpPr/>
          <p:nvPr/>
        </p:nvSpPr>
        <p:spPr>
          <a:xfrm>
            <a:off x="5710764" y="5247543"/>
            <a:ext cx="1067723" cy="37847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AEB79A9-1E2D-4116-9B19-B982F21A93B0}"/>
              </a:ext>
            </a:extLst>
          </p:cNvPr>
          <p:cNvSpPr/>
          <p:nvPr/>
        </p:nvSpPr>
        <p:spPr>
          <a:xfrm>
            <a:off x="11037131" y="263526"/>
            <a:ext cx="720725" cy="4318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P22</a:t>
            </a:r>
            <a:endParaRPr lang="ja-JP" altLang="en-US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0B628C2-68DB-4C08-81AA-810DA98031E0}"/>
              </a:ext>
            </a:extLst>
          </p:cNvPr>
          <p:cNvSpPr/>
          <p:nvPr/>
        </p:nvSpPr>
        <p:spPr>
          <a:xfrm>
            <a:off x="11037131" y="658178"/>
            <a:ext cx="720725" cy="4318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ja-JP" dirty="0">
                <a:latin typeface="AR丸ゴシック体M" panose="020B0609010101010101" pitchFamily="49" charset="-128"/>
                <a:ea typeface="AR丸ゴシック体M" panose="020B0609010101010101" pitchFamily="49" charset="-128"/>
              </a:rPr>
              <a:t>P23</a:t>
            </a:r>
            <a:endParaRPr lang="ja-JP" altLang="en-US" dirty="0">
              <a:latin typeface="AR丸ゴシック体M" panose="020B0609010101010101" pitchFamily="49" charset="-128"/>
              <a:ea typeface="AR丸ゴシック体M" panose="020B0609010101010101" pitchFamily="49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B0756F9-78E0-4C62-A514-7724AB40B00B}"/>
              </a:ext>
            </a:extLst>
          </p:cNvPr>
          <p:cNvSpPr txBox="1"/>
          <p:nvPr/>
        </p:nvSpPr>
        <p:spPr>
          <a:xfrm>
            <a:off x="303110" y="1205748"/>
            <a:ext cx="5941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ja-JP" altLang="en-US" sz="2400" b="1" dirty="0">
                <a:solidFill>
                  <a:srgbClr val="7030A0"/>
                </a:solidFill>
                <a:latin typeface="AR丸ゴシック体M" pitchFamily="49" charset="-128"/>
                <a:ea typeface="AR丸ゴシック体M" pitchFamily="49" charset="-128"/>
              </a:rPr>
              <a:t>認知症と診断されたころ </a:t>
            </a:r>
            <a:r>
              <a:rPr lang="en-US" altLang="ja-JP" sz="2400" dirty="0">
                <a:solidFill>
                  <a:srgbClr val="7030A0"/>
                </a:solidFill>
                <a:latin typeface="AR丸ゴシック体M" pitchFamily="49" charset="-128"/>
                <a:ea typeface="AR丸ゴシック体M" pitchFamily="49" charset="-128"/>
              </a:rPr>
              <a:t>(</a:t>
            </a:r>
            <a:r>
              <a:rPr lang="ja-JP" altLang="en-US" sz="2400" dirty="0">
                <a:solidFill>
                  <a:srgbClr val="7030A0"/>
                </a:solidFill>
                <a:latin typeface="AR丸ゴシック体M" pitchFamily="49" charset="-128"/>
                <a:ea typeface="AR丸ゴシック体M" pitchFamily="49" charset="-128"/>
              </a:rPr>
              <a:t>ステップ１）</a:t>
            </a:r>
            <a:endParaRPr lang="en-US" altLang="ja-JP" sz="2400" dirty="0">
              <a:solidFill>
                <a:srgbClr val="7030A0"/>
              </a:solidFill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EF32BC4-3E1F-4AD8-98EE-58C4C9F40507}"/>
              </a:ext>
            </a:extLst>
          </p:cNvPr>
          <p:cNvSpPr txBox="1"/>
          <p:nvPr/>
        </p:nvSpPr>
        <p:spPr>
          <a:xfrm>
            <a:off x="6155140" y="1421219"/>
            <a:ext cx="613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ja-JP" altLang="en-US" sz="2400" b="1" dirty="0">
                <a:solidFill>
                  <a:srgbClr val="7030A0"/>
                </a:solidFill>
                <a:latin typeface="AR丸ゴシック体M" pitchFamily="49" charset="-128"/>
                <a:ea typeface="AR丸ゴシック体M" pitchFamily="49" charset="-128"/>
              </a:rPr>
              <a:t>認知症の症状が進行すると</a:t>
            </a:r>
            <a:r>
              <a:rPr lang="ja-JP" altLang="en-US" sz="2400" dirty="0">
                <a:solidFill>
                  <a:srgbClr val="7030A0"/>
                </a:solidFill>
                <a:latin typeface="AR丸ゴシック体M" pitchFamily="49" charset="-128"/>
                <a:ea typeface="AR丸ゴシック体M" pitchFamily="49" charset="-128"/>
              </a:rPr>
              <a:t>（ステップ２）</a:t>
            </a:r>
            <a:endParaRPr lang="en-US" altLang="ja-JP" sz="2400" dirty="0">
              <a:solidFill>
                <a:srgbClr val="7030A0"/>
              </a:solidFill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385E0D1-9E4D-47BE-B407-9682CAFC4D78}"/>
              </a:ext>
            </a:extLst>
          </p:cNvPr>
          <p:cNvSpPr txBox="1"/>
          <p:nvPr/>
        </p:nvSpPr>
        <p:spPr>
          <a:xfrm>
            <a:off x="996016" y="3851433"/>
            <a:ext cx="4734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ja-JP" altLang="en-US" sz="2400" b="1" dirty="0">
                <a:solidFill>
                  <a:srgbClr val="7030A0"/>
                </a:solidFill>
                <a:latin typeface="AR丸ゴシック体M" pitchFamily="49" charset="-128"/>
                <a:ea typeface="AR丸ゴシック体M" pitchFamily="49" charset="-128"/>
              </a:rPr>
              <a:t>認知症への理解が深まる</a:t>
            </a:r>
            <a:endParaRPr lang="en-US" altLang="ja-JP" sz="2400" b="1" dirty="0">
              <a:solidFill>
                <a:srgbClr val="7030A0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  <a:defRPr/>
            </a:pPr>
            <a:r>
              <a:rPr lang="ja-JP" altLang="en-US" sz="2400" dirty="0">
                <a:solidFill>
                  <a:srgbClr val="7030A0"/>
                </a:solidFill>
                <a:latin typeface="AR丸ゴシック体M" pitchFamily="49" charset="-128"/>
                <a:ea typeface="AR丸ゴシック体M" pitchFamily="49" charset="-128"/>
              </a:rPr>
              <a:t>　　　　　　　（ステップ４）</a:t>
            </a:r>
            <a:endParaRPr lang="en-US" altLang="ja-JP" sz="2400" dirty="0">
              <a:solidFill>
                <a:srgbClr val="7030A0"/>
              </a:solidFill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7A6DE85-DCA7-4F3D-8F9F-59B3E757A7BD}"/>
              </a:ext>
            </a:extLst>
          </p:cNvPr>
          <p:cNvSpPr txBox="1"/>
          <p:nvPr/>
        </p:nvSpPr>
        <p:spPr>
          <a:xfrm>
            <a:off x="7443118" y="3734143"/>
            <a:ext cx="4584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ja-JP" altLang="en-US" sz="2400" b="1" dirty="0">
                <a:solidFill>
                  <a:srgbClr val="7030A0"/>
                </a:solidFill>
                <a:latin typeface="AR丸ゴシック体M" pitchFamily="49" charset="-128"/>
                <a:ea typeface="AR丸ゴシック体M" pitchFamily="49" charset="-128"/>
              </a:rPr>
              <a:t>怒ったりイライラしても</a:t>
            </a:r>
            <a:endParaRPr lang="en-US" altLang="ja-JP" sz="2400" b="1" dirty="0">
              <a:solidFill>
                <a:srgbClr val="7030A0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  <a:defRPr/>
            </a:pPr>
            <a:r>
              <a:rPr lang="ja-JP" altLang="en-US" sz="2400" b="1" dirty="0">
                <a:solidFill>
                  <a:srgbClr val="7030A0"/>
                </a:solidFill>
                <a:latin typeface="AR丸ゴシック体M" pitchFamily="49" charset="-128"/>
                <a:ea typeface="AR丸ゴシック体M" pitchFamily="49" charset="-128"/>
              </a:rPr>
              <a:t>仕方ないなぁ</a:t>
            </a:r>
            <a:r>
              <a:rPr lang="en-US" altLang="ja-JP" sz="2400" b="1" dirty="0">
                <a:solidFill>
                  <a:srgbClr val="7030A0"/>
                </a:solidFill>
                <a:latin typeface="AR丸ゴシック体M" pitchFamily="49" charset="-128"/>
                <a:ea typeface="AR丸ゴシック体M" pitchFamily="49" charset="-128"/>
              </a:rPr>
              <a:t>…</a:t>
            </a:r>
            <a:r>
              <a:rPr lang="ja-JP" altLang="en-US" sz="2400" b="1" dirty="0">
                <a:solidFill>
                  <a:srgbClr val="7030A0"/>
                </a:solidFill>
                <a:latin typeface="AR丸ゴシック体M" pitchFamily="49" charset="-128"/>
                <a:ea typeface="AR丸ゴシック体M" pitchFamily="49" charset="-128"/>
              </a:rPr>
              <a:t>と思うころ</a:t>
            </a:r>
            <a:endParaRPr lang="en-US" altLang="ja-JP" sz="2400" b="1" dirty="0">
              <a:solidFill>
                <a:srgbClr val="7030A0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  <a:defRPr/>
            </a:pPr>
            <a:r>
              <a:rPr lang="ja-JP" altLang="en-US" sz="2400" b="1" dirty="0">
                <a:solidFill>
                  <a:srgbClr val="7030A0"/>
                </a:solidFill>
                <a:latin typeface="AR丸ゴシック体M" pitchFamily="49" charset="-128"/>
                <a:ea typeface="AR丸ゴシック体M" pitchFamily="49" charset="-128"/>
              </a:rPr>
              <a:t>　　　　　　　　</a:t>
            </a:r>
            <a:r>
              <a:rPr lang="en-US" altLang="ja-JP" sz="2400" dirty="0">
                <a:solidFill>
                  <a:srgbClr val="7030A0"/>
                </a:solidFill>
                <a:latin typeface="AR丸ゴシック体M" pitchFamily="49" charset="-128"/>
                <a:ea typeface="AR丸ゴシック体M" pitchFamily="49" charset="-128"/>
              </a:rPr>
              <a:t>(</a:t>
            </a:r>
            <a:r>
              <a:rPr lang="ja-JP" altLang="en-US" sz="2400" dirty="0">
                <a:solidFill>
                  <a:srgbClr val="7030A0"/>
                </a:solidFill>
                <a:latin typeface="AR丸ゴシック体M" pitchFamily="49" charset="-128"/>
                <a:ea typeface="AR丸ゴシック体M" pitchFamily="49" charset="-128"/>
              </a:rPr>
              <a:t>ステップ３）</a:t>
            </a:r>
            <a:endParaRPr lang="en-US" altLang="ja-JP" sz="2400" dirty="0">
              <a:solidFill>
                <a:srgbClr val="7030A0"/>
              </a:solidFill>
              <a:latin typeface="AR丸ゴシック体M" pitchFamily="49" charset="-128"/>
              <a:ea typeface="AR丸ゴシック体M" pitchFamily="49" charset="-128"/>
            </a:endParaRPr>
          </a:p>
        </p:txBody>
      </p:sp>
      <p:sp>
        <p:nvSpPr>
          <p:cNvPr id="24" name="テキスト ボックス 7">
            <a:extLst>
              <a:ext uri="{FF2B5EF4-FFF2-40B4-BE49-F238E27FC236}">
                <a16:creationId xmlns:a16="http://schemas.microsoft.com/office/drawing/2014/main" id="{5619439B-7EC0-4235-8F70-2223DDEF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75" y="6449665"/>
            <a:ext cx="5000625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ja-JP" altLang="en-US" sz="1200" dirty="0"/>
              <a:t>出典：認知症サポーターキャラバン　認知症サポーター養成講座標準教材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F451825-C396-48DF-A76C-88860E088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74" y="2459325"/>
            <a:ext cx="1109568" cy="124978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E67CEEF-2B4F-4831-97AC-220B29F8F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01" y="4570365"/>
            <a:ext cx="1322947" cy="207282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FDF72D3-C5F6-4899-B2C3-770048EEF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0372" y="5720452"/>
            <a:ext cx="615749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3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2AA6EE-FE37-4F57-832C-94DFCCE7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375" y="266699"/>
            <a:ext cx="7461250" cy="80169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ja-JP" altLang="en-US" sz="4000" b="1" dirty="0"/>
              <a:t>　</a:t>
            </a:r>
            <a:r>
              <a:rPr lang="ja-JP" altLang="en-US" sz="4000" b="1" dirty="0">
                <a:latin typeface="+mn-ea"/>
                <a:ea typeface="+mn-ea"/>
              </a:rPr>
              <a:t>桐生市の取り組み</a:t>
            </a:r>
            <a:r>
              <a:rPr lang="ja-JP" altLang="en-US" sz="3200" dirty="0">
                <a:latin typeface="+mn-ea"/>
                <a:ea typeface="+mn-ea"/>
              </a:rPr>
              <a:t>（一部紹介）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0E29CC80-64E1-491E-A31F-13421DE2DF80}"/>
              </a:ext>
            </a:extLst>
          </p:cNvPr>
          <p:cNvSpPr txBox="1">
            <a:spLocks/>
          </p:cNvSpPr>
          <p:nvPr/>
        </p:nvSpPr>
        <p:spPr bwMode="auto">
          <a:xfrm>
            <a:off x="698500" y="1208054"/>
            <a:ext cx="10693400" cy="564994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kumimoji="1"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kumimoji="1"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600" kern="1200">
                <a:solidFill>
                  <a:srgbClr val="7F7F7F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ja-JP" altLang="en-US" sz="35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「桐生ふれあいメール」</a:t>
            </a:r>
            <a:endParaRPr lang="en-US" altLang="ja-JP" sz="3500" b="1" dirty="0">
              <a:solidFill>
                <a:srgbClr val="FF0000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  <a:defRPr/>
            </a:pPr>
            <a:r>
              <a:rPr lang="ja-JP" altLang="en-US" sz="25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登録するともしもの時、高齢者等の命や身体の安全を守る</a:t>
            </a:r>
            <a:endParaRPr lang="en-US" altLang="ja-JP" sz="2500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  <a:defRPr/>
            </a:pPr>
            <a:r>
              <a:rPr lang="ja-JP" altLang="en-US" sz="25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ために</a:t>
            </a:r>
            <a:r>
              <a:rPr lang="ja-JP" altLang="en-US" sz="2500" b="1" dirty="0">
                <a:solidFill>
                  <a:srgbClr val="FF0000"/>
                </a:solidFill>
                <a:latin typeface="AR丸ゴシック体M" pitchFamily="49" charset="-128"/>
                <a:ea typeface="AR丸ゴシック体M" pitchFamily="49" charset="-128"/>
              </a:rPr>
              <a:t>「高齢者等緊急情報」</a:t>
            </a:r>
            <a:r>
              <a:rPr lang="ja-JP" altLang="en-US" sz="25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として、パソコンや携帯電話</a:t>
            </a:r>
            <a:endParaRPr lang="en-US" altLang="ja-JP" sz="2500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  <a:defRPr/>
            </a:pPr>
            <a:r>
              <a:rPr lang="ja-JP" altLang="en-US" sz="25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に情報を配信します。</a:t>
            </a:r>
            <a:endParaRPr lang="en-US" altLang="ja-JP" sz="2500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  <a:defRPr/>
            </a:pPr>
            <a:endParaRPr lang="en-US" altLang="ja-JP" sz="1200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  <a:defRPr/>
            </a:pPr>
            <a:endParaRPr lang="en-US" altLang="ja-JP" sz="1200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  <a:defRPr/>
            </a:pPr>
            <a:r>
              <a:rPr lang="ja-JP" altLang="en-US" sz="3500" b="1" dirty="0">
                <a:solidFill>
                  <a:srgbClr val="0070C0"/>
                </a:solidFill>
                <a:latin typeface="AR丸ゴシック体M" pitchFamily="49" charset="-128"/>
                <a:ea typeface="AR丸ゴシック体M" pitchFamily="49" charset="-128"/>
              </a:rPr>
              <a:t>「どこシル</a:t>
            </a:r>
            <a:r>
              <a:rPr lang="ja-JP" altLang="en-US" sz="3500" b="1" dirty="0">
                <a:solidFill>
                  <a:srgbClr val="FF6600"/>
                </a:solidFill>
                <a:latin typeface="AR丸ゴシック体M" pitchFamily="49" charset="-128"/>
                <a:ea typeface="AR丸ゴシック体M" pitchFamily="49" charset="-128"/>
              </a:rPr>
              <a:t>伝言板」</a:t>
            </a:r>
            <a:endParaRPr lang="en-US" altLang="ja-JP" sz="3500" b="1" dirty="0">
              <a:solidFill>
                <a:srgbClr val="FF6600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  <a:defRPr/>
            </a:pPr>
            <a:r>
              <a:rPr lang="ja-JP" altLang="en-US" sz="25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もしもの時、帽子や衣類、杖やバッグなどに</a:t>
            </a:r>
            <a:endParaRPr lang="en-US" altLang="ja-JP" sz="2500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  <a:defRPr/>
            </a:pPr>
            <a:r>
              <a:rPr lang="ja-JP" altLang="en-US" sz="25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 貼った</a:t>
            </a:r>
            <a:r>
              <a:rPr lang="ja-JP" altLang="en-US" sz="2500" b="1" dirty="0">
                <a:solidFill>
                  <a:srgbClr val="FF6600"/>
                </a:solidFill>
                <a:latin typeface="AR丸ゴシック体M" pitchFamily="49" charset="-128"/>
                <a:ea typeface="AR丸ゴシック体M" pitchFamily="49" charset="-128"/>
              </a:rPr>
              <a:t>見守りシール（</a:t>
            </a:r>
            <a:r>
              <a:rPr lang="en-US" altLang="ja-JP" sz="2500" b="1" dirty="0">
                <a:solidFill>
                  <a:srgbClr val="FF6600"/>
                </a:solidFill>
                <a:latin typeface="AR丸ゴシック体M" pitchFamily="49" charset="-128"/>
                <a:ea typeface="AR丸ゴシック体M" pitchFamily="49" charset="-128"/>
              </a:rPr>
              <a:t>QR</a:t>
            </a:r>
            <a:r>
              <a:rPr lang="ja-JP" altLang="en-US" sz="2500" b="1" dirty="0">
                <a:solidFill>
                  <a:srgbClr val="FF6600"/>
                </a:solidFill>
                <a:latin typeface="AR丸ゴシック体M" pitchFamily="49" charset="-128"/>
                <a:ea typeface="AR丸ゴシック体M" pitchFamily="49" charset="-128"/>
              </a:rPr>
              <a:t>コード）</a:t>
            </a:r>
            <a:r>
              <a:rPr lang="ja-JP" altLang="en-US" sz="25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をスマートフォン</a:t>
            </a:r>
            <a:endParaRPr lang="en-US" altLang="ja-JP" sz="2500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  <a:defRPr/>
            </a:pPr>
            <a:r>
              <a:rPr lang="en-US" altLang="ja-JP" sz="25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 </a:t>
            </a:r>
            <a:r>
              <a:rPr lang="ja-JP" altLang="en-US" sz="25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などのカメラで読み取ると、保護者（家族等）へ</a:t>
            </a:r>
            <a:endParaRPr lang="en-US" altLang="ja-JP" sz="2500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  <a:defRPr/>
            </a:pPr>
            <a:r>
              <a:rPr lang="en-US" altLang="ja-JP" sz="25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 </a:t>
            </a:r>
            <a:r>
              <a:rPr lang="ja-JP" altLang="en-US" sz="25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瞬時に発見通知メールが届き、保護者（家族等）の</a:t>
            </a:r>
            <a:endParaRPr lang="en-US" altLang="ja-JP" sz="2500" dirty="0">
              <a:solidFill>
                <a:schemeClr val="tx1"/>
              </a:solidFill>
              <a:latin typeface="AR丸ゴシック体M" pitchFamily="49" charset="-128"/>
              <a:ea typeface="AR丸ゴシック体M" pitchFamily="49" charset="-128"/>
            </a:endParaRPr>
          </a:p>
          <a:p>
            <a:pPr marL="0" indent="0">
              <a:buNone/>
              <a:defRPr/>
            </a:pPr>
            <a:r>
              <a:rPr lang="en-US" altLang="ja-JP" sz="2500" b="1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 </a:t>
            </a:r>
            <a:r>
              <a:rPr lang="ja-JP" altLang="en-US" sz="2500" b="1" dirty="0">
                <a:solidFill>
                  <a:srgbClr val="FF6600"/>
                </a:solidFill>
                <a:latin typeface="AR丸ゴシック体M" pitchFamily="49" charset="-128"/>
                <a:ea typeface="AR丸ゴシック体M" pitchFamily="49" charset="-128"/>
              </a:rPr>
              <a:t>お迎えまでが迅速に</a:t>
            </a:r>
            <a:r>
              <a:rPr lang="ja-JP" altLang="en-US" sz="2500" dirty="0">
                <a:solidFill>
                  <a:schemeClr val="tx1"/>
                </a:solidFill>
                <a:latin typeface="AR丸ゴシック体M" pitchFamily="49" charset="-128"/>
                <a:ea typeface="AR丸ゴシック体M" pitchFamily="49" charset="-128"/>
              </a:rPr>
              <a:t>行えます。</a:t>
            </a:r>
            <a:endParaRPr lang="en-US" altLang="ja-JP" sz="2500" dirty="0">
              <a:solidFill>
                <a:schemeClr val="tx1"/>
              </a:solidFill>
              <a:latin typeface="AR丸ゴシック体M"/>
              <a:ea typeface="+mj-ea"/>
            </a:endParaRPr>
          </a:p>
        </p:txBody>
      </p:sp>
      <p:pic>
        <p:nvPicPr>
          <p:cNvPr id="58372" name="図 6" descr="テキスト&#10;&#10;自動的に生成された説明">
            <a:extLst>
              <a:ext uri="{FF2B5EF4-FFF2-40B4-BE49-F238E27FC236}">
                <a16:creationId xmlns:a16="http://schemas.microsoft.com/office/drawing/2014/main" id="{14978565-1C29-4C38-A690-CE20C0AFF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" t="12419" r="5733" b="4810"/>
          <a:stretch>
            <a:fillRect/>
          </a:stretch>
        </p:blipFill>
        <p:spPr bwMode="auto">
          <a:xfrm>
            <a:off x="8788400" y="4528064"/>
            <a:ext cx="2821782" cy="195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コンテンツ プレースホルダー 4" descr="テキスト&#10;&#10;自動的に生成された説明">
            <a:extLst>
              <a:ext uri="{FF2B5EF4-FFF2-40B4-BE49-F238E27FC236}">
                <a16:creationId xmlns:a16="http://schemas.microsoft.com/office/drawing/2014/main" id="{756F9163-80EC-414A-99B2-180BE28F94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3815" r="7574" b="3908"/>
          <a:stretch>
            <a:fillRect/>
          </a:stretch>
        </p:blipFill>
        <p:spPr>
          <a:xfrm>
            <a:off x="9651801" y="1196245"/>
            <a:ext cx="1906587" cy="2697894"/>
          </a:xfr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F5A67EF-2E9A-4260-B588-99CEFA66A6FA}"/>
              </a:ext>
            </a:extLst>
          </p:cNvPr>
          <p:cNvSpPr/>
          <p:nvPr/>
        </p:nvSpPr>
        <p:spPr>
          <a:xfrm>
            <a:off x="5827594" y="2954199"/>
            <a:ext cx="3614063" cy="1256903"/>
          </a:xfrm>
          <a:prstGeom prst="roundRect">
            <a:avLst/>
          </a:prstGeom>
          <a:solidFill>
            <a:srgbClr val="FF9966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58375" name="図 5" descr="QR コード&#10;&#10;自動的に生成された説明">
            <a:extLst>
              <a:ext uri="{FF2B5EF4-FFF2-40B4-BE49-F238E27FC236}">
                <a16:creationId xmlns:a16="http://schemas.microsoft.com/office/drawing/2014/main" id="{CD42AD1A-0C0F-443D-B3C7-531AC75CF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27" y="3108452"/>
            <a:ext cx="3443893" cy="95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矢印: 上 9">
            <a:extLst>
              <a:ext uri="{FF2B5EF4-FFF2-40B4-BE49-F238E27FC236}">
                <a16:creationId xmlns:a16="http://schemas.microsoft.com/office/drawing/2014/main" id="{97D57805-1A65-4CB4-9947-F561661A3035}"/>
              </a:ext>
            </a:extLst>
          </p:cNvPr>
          <p:cNvSpPr/>
          <p:nvPr/>
        </p:nvSpPr>
        <p:spPr>
          <a:xfrm rot="19577815">
            <a:off x="8377827" y="4220016"/>
            <a:ext cx="294002" cy="1086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A1178ACC-3578-48B5-8199-36222026DBF1}"/>
              </a:ext>
            </a:extLst>
          </p:cNvPr>
          <p:cNvSpPr/>
          <p:nvPr/>
        </p:nvSpPr>
        <p:spPr>
          <a:xfrm>
            <a:off x="8800702" y="5293517"/>
            <a:ext cx="1702198" cy="52308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842E8D-D463-4671-9F5D-A87451C2DF27}"/>
              </a:ext>
            </a:extLst>
          </p:cNvPr>
          <p:cNvSpPr txBox="1"/>
          <p:nvPr/>
        </p:nvSpPr>
        <p:spPr>
          <a:xfrm>
            <a:off x="6930030" y="3411427"/>
            <a:ext cx="487531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accent1"/>
                </a:solidFill>
              </a:rPr>
              <a:t>見本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CD025A2-3749-41B9-9A1D-2EFE4FA1CC5F}"/>
              </a:ext>
            </a:extLst>
          </p:cNvPr>
          <p:cNvSpPr txBox="1"/>
          <p:nvPr/>
        </p:nvSpPr>
        <p:spPr>
          <a:xfrm>
            <a:off x="9255634" y="5555876"/>
            <a:ext cx="395784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accent1"/>
                </a:solidFill>
              </a:rPr>
              <a:t>見本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0E288A9-3F4D-45F5-8BAE-4BDDC7478AA6}"/>
              </a:ext>
            </a:extLst>
          </p:cNvPr>
          <p:cNvSpPr txBox="1"/>
          <p:nvPr/>
        </p:nvSpPr>
        <p:spPr>
          <a:xfrm>
            <a:off x="10066512" y="5555876"/>
            <a:ext cx="395784" cy="2154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accent1"/>
                </a:solidFill>
              </a:rPr>
              <a:t>見本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94C384E-CDA9-4A57-801B-D6EA02565608}"/>
              </a:ext>
            </a:extLst>
          </p:cNvPr>
          <p:cNvSpPr txBox="1"/>
          <p:nvPr/>
        </p:nvSpPr>
        <p:spPr>
          <a:xfrm>
            <a:off x="8623003" y="3455692"/>
            <a:ext cx="487531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accent1"/>
                </a:solidFill>
              </a:rPr>
              <a:t>見本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4286</TotalTime>
  <Words>655</Words>
  <Application>Microsoft Office PowerPoint</Application>
  <PresentationFormat>ワイド画面</PresentationFormat>
  <Paragraphs>135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AR丸ゴシック体M</vt:lpstr>
      <vt:lpstr>HG丸ｺﾞｼｯｸM-PRO</vt:lpstr>
      <vt:lpstr>ＭＳ Ｐゴシック</vt:lpstr>
      <vt:lpstr>游ゴシック</vt:lpstr>
      <vt:lpstr>游ゴシック Light</vt:lpstr>
      <vt:lpstr>Arial</vt:lpstr>
      <vt:lpstr>Office テーマ</vt:lpstr>
      <vt:lpstr>    認知症を学び         地域で支えよう</vt:lpstr>
      <vt:lpstr>本日の内容</vt:lpstr>
      <vt:lpstr>　桐生市圏域別人口と高齢者人口</vt:lpstr>
      <vt:lpstr>PowerPoint プレゼンテーション</vt:lpstr>
      <vt:lpstr>「希望の道ー認知症とともに生きるー」 　　　　　   メッセージ動画</vt:lpstr>
      <vt:lpstr>       桐生市の相談窓口</vt:lpstr>
      <vt:lpstr>PowerPoint プレゼンテーション</vt:lpstr>
      <vt:lpstr>認知症介護をしている家族の気持ちを理解する</vt:lpstr>
      <vt:lpstr>　桐生市の取り組み（一部紹介）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認知症を学び 地域で支えよう</dc:title>
  <dc:creator>User01</dc:creator>
  <cp:lastModifiedBy>User01</cp:lastModifiedBy>
  <cp:revision>432</cp:revision>
  <cp:lastPrinted>2021-10-27T00:28:28Z</cp:lastPrinted>
  <dcterms:created xsi:type="dcterms:W3CDTF">2021-03-25T04:03:22Z</dcterms:created>
  <dcterms:modified xsi:type="dcterms:W3CDTF">2023-03-01T08:47:08Z</dcterms:modified>
</cp:coreProperties>
</file>