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0" r:id="rId2"/>
    <p:sldId id="443" r:id="rId3"/>
    <p:sldId id="445" r:id="rId4"/>
    <p:sldId id="444" r:id="rId5"/>
    <p:sldId id="460" r:id="rId6"/>
    <p:sldId id="388" r:id="rId7"/>
    <p:sldId id="368" r:id="rId8"/>
    <p:sldId id="394" r:id="rId9"/>
    <p:sldId id="377" r:id="rId10"/>
    <p:sldId id="375" r:id="rId11"/>
    <p:sldId id="354" r:id="rId12"/>
    <p:sldId id="362" r:id="rId13"/>
    <p:sldId id="395" r:id="rId14"/>
    <p:sldId id="348" r:id="rId15"/>
    <p:sldId id="373" r:id="rId16"/>
    <p:sldId id="358" r:id="rId17"/>
    <p:sldId id="363" r:id="rId18"/>
    <p:sldId id="364" r:id="rId19"/>
    <p:sldId id="345" r:id="rId20"/>
    <p:sldId id="442" r:id="rId21"/>
    <p:sldId id="381" r:id="rId22"/>
    <p:sldId id="380" r:id="rId23"/>
    <p:sldId id="385" r:id="rId24"/>
    <p:sldId id="386" r:id="rId25"/>
    <p:sldId id="389" r:id="rId26"/>
    <p:sldId id="352" r:id="rId27"/>
    <p:sldId id="367" r:id="rId2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2" autoAdjust="0"/>
    <p:restoredTop sz="50672" autoAdjust="0"/>
  </p:normalViewPr>
  <p:slideViewPr>
    <p:cSldViewPr snapToGrid="0" showGuides="1">
      <p:cViewPr varScale="1">
        <p:scale>
          <a:sx n="59" d="100"/>
          <a:sy n="59" d="100"/>
        </p:scale>
        <p:origin x="84" y="1074"/>
      </p:cViewPr>
      <p:guideLst>
        <p:guide orient="horz" pos="2160"/>
        <p:guide pos="3840"/>
      </p:guideLst>
    </p:cSldViewPr>
  </p:slideViewPr>
  <p:notesTextViewPr>
    <p:cViewPr>
      <p:scale>
        <a:sx n="1" d="1"/>
        <a:sy n="1" d="1"/>
      </p:scale>
      <p:origin x="0" y="0"/>
    </p:cViewPr>
  </p:notesTextViewPr>
  <p:notesViewPr>
    <p:cSldViewPr snapToGrid="0" showGuides="1">
      <p:cViewPr varScale="1">
        <p:scale>
          <a:sx n="73" d="100"/>
          <a:sy n="73" d="100"/>
        </p:scale>
        <p:origin x="224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9918598461905545E-2"/>
          <c:y val="0.1848918833159427"/>
          <c:w val="0.92726088871758161"/>
          <c:h val="0.62148167255821452"/>
        </c:manualLayout>
      </c:layout>
      <c:barChart>
        <c:barDir val="col"/>
        <c:grouping val="clustered"/>
        <c:varyColors val="0"/>
        <c:ser>
          <c:idx val="0"/>
          <c:order val="0"/>
          <c:tx>
            <c:strRef>
              <c:f>Sheet1!$B$1</c:f>
              <c:strCache>
                <c:ptCount val="1"/>
                <c:pt idx="0">
                  <c:v>人口</c:v>
                </c:pt>
              </c:strCache>
            </c:strRef>
          </c:tx>
          <c:spPr>
            <a:solidFill>
              <a:schemeClr val="accent1"/>
            </a:solidFill>
            <a:ln>
              <a:noFill/>
            </a:ln>
            <a:effectLst/>
          </c:spPr>
          <c:invertIfNegative val="0"/>
          <c:cat>
            <c:strRef>
              <c:f>Sheet1!$A$2:$A$10</c:f>
              <c:strCache>
                <c:ptCount val="9"/>
                <c:pt idx="0">
                  <c:v>山育会</c:v>
                </c:pt>
                <c:pt idx="1">
                  <c:v>社協</c:v>
                </c:pt>
                <c:pt idx="2">
                  <c:v>菱風園</c:v>
                </c:pt>
                <c:pt idx="3">
                  <c:v>ユートピア広沢</c:v>
                </c:pt>
                <c:pt idx="4">
                  <c:v>思いやり</c:v>
                </c:pt>
                <c:pt idx="5">
                  <c:v>思いやり黒保根</c:v>
                </c:pt>
                <c:pt idx="6">
                  <c:v>にいさと</c:v>
                </c:pt>
                <c:pt idx="7">
                  <c:v>のぞみの苑</c:v>
                </c:pt>
                <c:pt idx="8">
                  <c:v>神明</c:v>
                </c:pt>
              </c:strCache>
            </c:strRef>
          </c:cat>
          <c:val>
            <c:numRef>
              <c:f>Sheet1!$B$2:$B$10</c:f>
              <c:numCache>
                <c:formatCode>General</c:formatCode>
                <c:ptCount val="9"/>
                <c:pt idx="0">
                  <c:v>9943</c:v>
                </c:pt>
                <c:pt idx="1">
                  <c:v>11648</c:v>
                </c:pt>
                <c:pt idx="2">
                  <c:v>13266</c:v>
                </c:pt>
                <c:pt idx="3">
                  <c:v>17290</c:v>
                </c:pt>
                <c:pt idx="4">
                  <c:v>8065</c:v>
                </c:pt>
                <c:pt idx="5">
                  <c:v>1715</c:v>
                </c:pt>
                <c:pt idx="6">
                  <c:v>16261</c:v>
                </c:pt>
                <c:pt idx="7">
                  <c:v>17152</c:v>
                </c:pt>
                <c:pt idx="8">
                  <c:v>12261</c:v>
                </c:pt>
              </c:numCache>
            </c:numRef>
          </c:val>
          <c:extLst>
            <c:ext xmlns:c16="http://schemas.microsoft.com/office/drawing/2014/chart" uri="{C3380CC4-5D6E-409C-BE32-E72D297353CC}">
              <c16:uniqueId val="{00000000-9194-4F95-BFD0-AE28455FAA84}"/>
            </c:ext>
          </c:extLst>
        </c:ser>
        <c:ser>
          <c:idx val="1"/>
          <c:order val="1"/>
          <c:tx>
            <c:strRef>
              <c:f>Sheet1!$C$1</c:f>
              <c:strCache>
                <c:ptCount val="1"/>
                <c:pt idx="0">
                  <c:v>65歳以上人口</c:v>
                </c:pt>
              </c:strCache>
            </c:strRef>
          </c:tx>
          <c:spPr>
            <a:solidFill>
              <a:schemeClr val="accent2"/>
            </a:solidFill>
            <a:ln>
              <a:noFill/>
            </a:ln>
            <a:effectLst/>
          </c:spPr>
          <c:invertIfNegative val="0"/>
          <c:cat>
            <c:strRef>
              <c:f>Sheet1!$A$2:$A$10</c:f>
              <c:strCache>
                <c:ptCount val="9"/>
                <c:pt idx="0">
                  <c:v>山育会</c:v>
                </c:pt>
                <c:pt idx="1">
                  <c:v>社協</c:v>
                </c:pt>
                <c:pt idx="2">
                  <c:v>菱風園</c:v>
                </c:pt>
                <c:pt idx="3">
                  <c:v>ユートピア広沢</c:v>
                </c:pt>
                <c:pt idx="4">
                  <c:v>思いやり</c:v>
                </c:pt>
                <c:pt idx="5">
                  <c:v>思いやり黒保根</c:v>
                </c:pt>
                <c:pt idx="6">
                  <c:v>にいさと</c:v>
                </c:pt>
                <c:pt idx="7">
                  <c:v>のぞみの苑</c:v>
                </c:pt>
                <c:pt idx="8">
                  <c:v>神明</c:v>
                </c:pt>
              </c:strCache>
            </c:strRef>
          </c:cat>
          <c:val>
            <c:numRef>
              <c:f>Sheet1!$C$2:$C$10</c:f>
              <c:numCache>
                <c:formatCode>General</c:formatCode>
                <c:ptCount val="9"/>
                <c:pt idx="0">
                  <c:v>4223</c:v>
                </c:pt>
                <c:pt idx="1">
                  <c:v>4931</c:v>
                </c:pt>
                <c:pt idx="2">
                  <c:v>5364</c:v>
                </c:pt>
                <c:pt idx="3">
                  <c:v>5725</c:v>
                </c:pt>
                <c:pt idx="4">
                  <c:v>3270</c:v>
                </c:pt>
                <c:pt idx="5">
                  <c:v>831</c:v>
                </c:pt>
                <c:pt idx="6">
                  <c:v>4704</c:v>
                </c:pt>
                <c:pt idx="7">
                  <c:v>5698</c:v>
                </c:pt>
                <c:pt idx="8">
                  <c:v>4208</c:v>
                </c:pt>
              </c:numCache>
            </c:numRef>
          </c:val>
          <c:extLst>
            <c:ext xmlns:c16="http://schemas.microsoft.com/office/drawing/2014/chart" uri="{C3380CC4-5D6E-409C-BE32-E72D297353CC}">
              <c16:uniqueId val="{00000001-9194-4F95-BFD0-AE28455FAA84}"/>
            </c:ext>
          </c:extLst>
        </c:ser>
        <c:dLbls>
          <c:showLegendKey val="0"/>
          <c:showVal val="0"/>
          <c:showCatName val="0"/>
          <c:showSerName val="0"/>
          <c:showPercent val="0"/>
          <c:showBubbleSize val="0"/>
        </c:dLbls>
        <c:gapWidth val="219"/>
        <c:overlap val="-27"/>
        <c:axId val="1016969023"/>
        <c:axId val="1016970271"/>
      </c:barChart>
      <c:catAx>
        <c:axId val="101696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16970271"/>
        <c:crosses val="autoZero"/>
        <c:auto val="1"/>
        <c:lblAlgn val="ctr"/>
        <c:lblOffset val="100"/>
        <c:noMultiLvlLbl val="0"/>
      </c:catAx>
      <c:valAx>
        <c:axId val="1016970271"/>
        <c:scaling>
          <c:orientation val="minMax"/>
          <c:max val="1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1696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tx1"/>
      </a:solid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0.06643</cdr:x>
      <cdr:y>0.27708</cdr:y>
    </cdr:from>
    <cdr:to>
      <cdr:x>0.14918</cdr:x>
      <cdr:y>0.42593</cdr:y>
    </cdr:to>
    <cdr:sp macro="" textlink="">
      <cdr:nvSpPr>
        <cdr:cNvPr id="2" name="吹き出し: 角を丸めた四角形 1">
          <a:extLst xmlns:a="http://schemas.openxmlformats.org/drawingml/2006/main">
            <a:ext uri="{FF2B5EF4-FFF2-40B4-BE49-F238E27FC236}">
              <a16:creationId xmlns:a16="http://schemas.microsoft.com/office/drawing/2014/main" id="{BF6ACBD7-56A8-4D27-B5E3-669A35F29FB6}"/>
            </a:ext>
          </a:extLst>
        </cdr:cNvPr>
        <cdr:cNvSpPr/>
      </cdr:nvSpPr>
      <cdr:spPr>
        <a:xfrm xmlns:a="http://schemas.openxmlformats.org/drawingml/2006/main">
          <a:off x="723900" y="1120346"/>
          <a:ext cx="901700" cy="601858"/>
        </a:xfrm>
        <a:prstGeom xmlns:a="http://schemas.openxmlformats.org/drawingml/2006/main" prst="wedgeRoundRectCallout">
          <a:avLst>
            <a:gd name="adj1" fmla="val 14952"/>
            <a:gd name="adj2" fmla="val 89951"/>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200" b="1" dirty="0"/>
            <a:t>高齢化率</a:t>
          </a:r>
          <a:endParaRPr lang="en-US" altLang="ja-JP" sz="1200" b="1" dirty="0"/>
        </a:p>
        <a:p xmlns:a="http://schemas.openxmlformats.org/drawingml/2006/main">
          <a:r>
            <a:rPr lang="en-US" altLang="ja-JP" sz="1400" b="1" dirty="0"/>
            <a:t>43.18</a:t>
          </a:r>
          <a:r>
            <a:rPr lang="ja-JP" altLang="en-US" sz="1400" b="1" dirty="0"/>
            <a:t>％</a:t>
          </a:r>
          <a:endParaRPr lang="ja-JP" sz="1400" b="1" dirty="0"/>
        </a:p>
      </cdr:txBody>
    </cdr:sp>
  </cdr:relSizeAnchor>
  <cdr:relSizeAnchor xmlns:cdr="http://schemas.openxmlformats.org/drawingml/2006/chartDrawing">
    <cdr:from>
      <cdr:x>0.10216</cdr:x>
      <cdr:y>0.70234</cdr:y>
    </cdr:from>
    <cdr:to>
      <cdr:x>0.15415</cdr:x>
      <cdr:y>0.79575</cdr:y>
    </cdr:to>
    <cdr:sp macro="" textlink="">
      <cdr:nvSpPr>
        <cdr:cNvPr id="3" name="テキスト ボックス 2">
          <a:extLst xmlns:a="http://schemas.openxmlformats.org/drawingml/2006/main">
            <a:ext uri="{FF2B5EF4-FFF2-40B4-BE49-F238E27FC236}">
              <a16:creationId xmlns:a16="http://schemas.microsoft.com/office/drawing/2014/main" id="{EF9BC4AD-F70E-4691-80B6-4AE57E8FE21B}"/>
            </a:ext>
          </a:extLst>
        </cdr:cNvPr>
        <cdr:cNvSpPr txBox="1"/>
      </cdr:nvSpPr>
      <cdr:spPr>
        <a:xfrm xmlns:a="http://schemas.openxmlformats.org/drawingml/2006/main">
          <a:off x="1113184" y="2839832"/>
          <a:ext cx="566530" cy="3776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u="sng" dirty="0"/>
            <a:t>4,092</a:t>
          </a:r>
          <a:endParaRPr lang="ja-JP" altLang="en-US" sz="1100" b="1" u="sng"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7F4572-2639-4760-A6EE-AE2606C3C0E2}"/>
              </a:ext>
            </a:extLst>
          </p:cNvPr>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224B68E-81BC-4A19-BBFA-408C95C49757}"/>
              </a:ext>
            </a:extLst>
          </p:cNvPr>
          <p:cNvSpPr>
            <a:spLocks noGrp="1"/>
          </p:cNvSpPr>
          <p:nvPr>
            <p:ph type="dt" sz="quarter" idx="1"/>
          </p:nvPr>
        </p:nvSpPr>
        <p:spPr>
          <a:xfrm>
            <a:off x="3814945" y="0"/>
            <a:ext cx="2919734" cy="495293"/>
          </a:xfrm>
          <a:prstGeom prst="rect">
            <a:avLst/>
          </a:prstGeom>
        </p:spPr>
        <p:txBody>
          <a:bodyPr vert="horz" lIns="91440" tIns="45720" rIns="91440" bIns="45720" rtlCol="0"/>
          <a:lstStyle>
            <a:lvl1pPr algn="r">
              <a:defRPr sz="1200"/>
            </a:lvl1pPr>
          </a:lstStyle>
          <a:p>
            <a:r>
              <a:rPr kumimoji="1" lang="en-US" altLang="ja-JP"/>
              <a:t>2021/12/23</a:t>
            </a:r>
            <a:endParaRPr kumimoji="1" lang="ja-JP" altLang="en-US"/>
          </a:p>
        </p:txBody>
      </p:sp>
      <p:sp>
        <p:nvSpPr>
          <p:cNvPr id="4" name="フッター プレースホルダー 3">
            <a:extLst>
              <a:ext uri="{FF2B5EF4-FFF2-40B4-BE49-F238E27FC236}">
                <a16:creationId xmlns:a16="http://schemas.microsoft.com/office/drawing/2014/main" id="{0B64CC83-3A53-4578-A566-208DA73917E6}"/>
              </a:ext>
            </a:extLst>
          </p:cNvPr>
          <p:cNvSpPr>
            <a:spLocks noGrp="1"/>
          </p:cNvSpPr>
          <p:nvPr>
            <p:ph type="ftr" sz="quarter" idx="2"/>
          </p:nvPr>
        </p:nvSpPr>
        <p:spPr>
          <a:xfrm>
            <a:off x="0" y="9371020"/>
            <a:ext cx="2918650" cy="4952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DBFDF35-FDCF-4F70-9EC2-0A3EFF143279}"/>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E94FA9A-C688-4F8E-BFC5-27EF6AD5C4B9}" type="slidenum">
              <a:rPr kumimoji="1" lang="ja-JP" altLang="en-US" smtClean="0"/>
              <a:t>‹#›</a:t>
            </a:fld>
            <a:endParaRPr kumimoji="1" lang="ja-JP" altLang="en-US"/>
          </a:p>
        </p:txBody>
      </p:sp>
    </p:spTree>
    <p:extLst>
      <p:ext uri="{BB962C8B-B14F-4D97-AF65-F5344CB8AC3E}">
        <p14:creationId xmlns:p14="http://schemas.microsoft.com/office/powerpoint/2010/main" val="297582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r>
              <a:rPr kumimoji="1" lang="en-US" altLang="ja-JP"/>
              <a:t>2021/12/23</a:t>
            </a:r>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F9507F31-243D-488F-AA0F-56223140E79B}" type="slidenum">
              <a:rPr kumimoji="1" lang="ja-JP" altLang="en-US" smtClean="0"/>
              <a:t>‹#›</a:t>
            </a:fld>
            <a:endParaRPr kumimoji="1" lang="ja-JP" altLang="en-US"/>
          </a:p>
        </p:txBody>
      </p:sp>
    </p:spTree>
    <p:extLst>
      <p:ext uri="{BB962C8B-B14F-4D97-AF65-F5344CB8AC3E}">
        <p14:creationId xmlns:p14="http://schemas.microsoft.com/office/powerpoint/2010/main" val="717648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akamaaru.asahi.com/nakamaaru/extra/kibounomichi/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97F7E81F-165A-49B3-8E3A-E64B6742A3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382D9B57-8012-4D28-A5A5-599CBF482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latin typeface="+mn-ea"/>
                <a:ea typeface="+mn-ea"/>
              </a:rPr>
              <a:t>【</a:t>
            </a:r>
            <a:r>
              <a:rPr lang="ja-JP" altLang="en-US" sz="1100" b="1" dirty="0">
                <a:latin typeface="+mn-ea"/>
                <a:ea typeface="+mn-ea"/>
              </a:rPr>
              <a:t>講座を</a:t>
            </a:r>
            <a:r>
              <a:rPr lang="en-US" altLang="ja-JP" sz="1100" b="1" dirty="0">
                <a:latin typeface="+mn-ea"/>
                <a:ea typeface="+mn-ea"/>
              </a:rPr>
              <a:t>45</a:t>
            </a:r>
            <a:r>
              <a:rPr lang="ja-JP" altLang="en-US" sz="1100" b="1" dirty="0">
                <a:latin typeface="+mn-ea"/>
                <a:ea typeface="+mn-ea"/>
              </a:rPr>
              <a:t>分間で行う場合の目安となる時間配分記載</a:t>
            </a:r>
            <a:r>
              <a:rPr lang="en-US" altLang="ja-JP" sz="1100" b="1"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・スライド</a:t>
            </a:r>
            <a:r>
              <a:rPr lang="en-US" altLang="ja-JP" sz="1100" b="1" dirty="0">
                <a:latin typeface="+mn-ea"/>
                <a:ea typeface="+mn-ea"/>
              </a:rPr>
              <a:t>1</a:t>
            </a:r>
            <a:r>
              <a:rPr lang="ja-JP" altLang="en-US" sz="1100" b="1" dirty="0">
                <a:latin typeface="+mn-ea"/>
                <a:ea typeface="+mn-ea"/>
              </a:rPr>
              <a:t>～</a:t>
            </a:r>
            <a:r>
              <a:rPr lang="en-US" altLang="ja-JP" sz="1100" b="1" dirty="0">
                <a:latin typeface="+mn-ea"/>
                <a:ea typeface="+mn-ea"/>
              </a:rPr>
              <a:t>6</a:t>
            </a:r>
            <a:r>
              <a:rPr lang="ja-JP" altLang="en-US" sz="1100" b="1" dirty="0">
                <a:latin typeface="+mn-ea"/>
                <a:ea typeface="+mn-ea"/>
              </a:rPr>
              <a:t>を約</a:t>
            </a:r>
            <a:r>
              <a:rPr lang="en-US" altLang="ja-JP" sz="1100" b="1" dirty="0">
                <a:latin typeface="+mn-ea"/>
                <a:ea typeface="+mn-ea"/>
              </a:rPr>
              <a:t>10</a:t>
            </a:r>
            <a:r>
              <a:rPr lang="ja-JP" altLang="en-US" sz="1100" b="1" dirty="0">
                <a:latin typeface="+mn-ea"/>
                <a:ea typeface="+mn-ea"/>
              </a:rPr>
              <a:t>分程度で伝える</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・スライド</a:t>
            </a:r>
            <a:r>
              <a:rPr lang="en-US" altLang="ja-JP" sz="1100" b="1" dirty="0">
                <a:latin typeface="+mn-ea"/>
                <a:ea typeface="+mn-ea"/>
              </a:rPr>
              <a:t>7</a:t>
            </a:r>
            <a:r>
              <a:rPr lang="ja-JP" altLang="en-US" sz="1100" b="1" dirty="0">
                <a:latin typeface="+mn-ea"/>
                <a:ea typeface="+mn-ea"/>
              </a:rPr>
              <a:t>～</a:t>
            </a:r>
            <a:r>
              <a:rPr lang="en-US" altLang="ja-JP" sz="1100" b="1" dirty="0">
                <a:latin typeface="+mn-ea"/>
                <a:ea typeface="+mn-ea"/>
              </a:rPr>
              <a:t>12</a:t>
            </a:r>
            <a:r>
              <a:rPr lang="ja-JP" altLang="en-US" sz="1100" b="1" dirty="0">
                <a:latin typeface="+mn-ea"/>
                <a:ea typeface="+mn-ea"/>
              </a:rPr>
              <a:t>を約</a:t>
            </a:r>
            <a:r>
              <a:rPr lang="en-US" altLang="ja-JP" sz="1100" b="1" dirty="0">
                <a:latin typeface="+mn-ea"/>
                <a:ea typeface="+mn-ea"/>
              </a:rPr>
              <a:t>15</a:t>
            </a:r>
            <a:r>
              <a:rPr lang="ja-JP" altLang="en-US" sz="1100" b="1" dirty="0">
                <a:latin typeface="+mn-ea"/>
                <a:ea typeface="+mn-ea"/>
              </a:rPr>
              <a:t>分程度で伝える</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・スライド</a:t>
            </a:r>
            <a:r>
              <a:rPr lang="en-US" altLang="ja-JP" sz="1100" b="1" dirty="0">
                <a:latin typeface="+mn-ea"/>
                <a:ea typeface="+mn-ea"/>
              </a:rPr>
              <a:t>13</a:t>
            </a:r>
            <a:r>
              <a:rPr lang="ja-JP" altLang="en-US" sz="1100" b="1" dirty="0">
                <a:latin typeface="+mn-ea"/>
                <a:ea typeface="+mn-ea"/>
              </a:rPr>
              <a:t>～</a:t>
            </a:r>
            <a:r>
              <a:rPr lang="en-US" altLang="ja-JP" sz="1100" b="1" dirty="0">
                <a:latin typeface="+mn-ea"/>
                <a:ea typeface="+mn-ea"/>
              </a:rPr>
              <a:t>16</a:t>
            </a:r>
            <a:r>
              <a:rPr lang="ja-JP" altLang="en-US" sz="1100" b="1" dirty="0">
                <a:latin typeface="+mn-ea"/>
                <a:ea typeface="+mn-ea"/>
              </a:rPr>
              <a:t>を約</a:t>
            </a:r>
            <a:r>
              <a:rPr lang="en-US" altLang="ja-JP" sz="1100" b="1" dirty="0">
                <a:latin typeface="+mn-ea"/>
                <a:ea typeface="+mn-ea"/>
              </a:rPr>
              <a:t>15</a:t>
            </a:r>
            <a:r>
              <a:rPr lang="ja-JP" altLang="en-US" sz="1100" b="1" dirty="0">
                <a:latin typeface="+mn-ea"/>
                <a:ea typeface="+mn-ea"/>
              </a:rPr>
              <a:t>分程度で伝える（スライド</a:t>
            </a:r>
            <a:r>
              <a:rPr lang="en-US" altLang="ja-JP" sz="1100" b="1" dirty="0">
                <a:latin typeface="+mn-ea"/>
                <a:ea typeface="+mn-ea"/>
              </a:rPr>
              <a:t>17</a:t>
            </a:r>
            <a:r>
              <a:rPr lang="ja-JP" altLang="en-US" sz="1100" b="1" dirty="0">
                <a:latin typeface="+mn-ea"/>
                <a:ea typeface="+mn-ea"/>
              </a:rPr>
              <a:t>～</a:t>
            </a:r>
            <a:r>
              <a:rPr lang="en-US" altLang="ja-JP" sz="1100" b="1" dirty="0">
                <a:latin typeface="+mn-ea"/>
                <a:ea typeface="+mn-ea"/>
              </a:rPr>
              <a:t>21</a:t>
            </a:r>
            <a:r>
              <a:rPr lang="ja-JP" altLang="en-US" sz="1100" b="1" dirty="0">
                <a:latin typeface="+mn-ea"/>
                <a:ea typeface="+mn-ea"/>
              </a:rPr>
              <a:t>は時間に応じて活用）</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・スライド</a:t>
            </a:r>
            <a:r>
              <a:rPr lang="en-US" altLang="ja-JP" sz="1100" b="1" dirty="0">
                <a:latin typeface="+mn-ea"/>
                <a:ea typeface="+mn-ea"/>
              </a:rPr>
              <a:t>22</a:t>
            </a:r>
            <a:r>
              <a:rPr lang="ja-JP" altLang="en-US" sz="1100" b="1" dirty="0">
                <a:latin typeface="+mn-ea"/>
                <a:ea typeface="+mn-ea"/>
              </a:rPr>
              <a:t>を約</a:t>
            </a:r>
            <a:r>
              <a:rPr lang="en-US" altLang="ja-JP" sz="1100" b="1" dirty="0">
                <a:latin typeface="+mn-ea"/>
                <a:ea typeface="+mn-ea"/>
              </a:rPr>
              <a:t>5</a:t>
            </a:r>
            <a:r>
              <a:rPr lang="ja-JP" altLang="en-US" sz="1100" b="1" dirty="0">
                <a:latin typeface="+mn-ea"/>
                <a:ea typeface="+mn-ea"/>
              </a:rPr>
              <a:t>分程度で伝え終了（スライド</a:t>
            </a:r>
            <a:r>
              <a:rPr lang="en-US" altLang="ja-JP" sz="1100" b="1" dirty="0">
                <a:latin typeface="+mn-ea"/>
                <a:ea typeface="+mn-ea"/>
              </a:rPr>
              <a:t>23</a:t>
            </a:r>
            <a:r>
              <a:rPr lang="ja-JP" altLang="en-US" sz="1100" b="1" dirty="0">
                <a:latin typeface="+mn-ea"/>
                <a:ea typeface="+mn-ea"/>
              </a:rPr>
              <a:t>～</a:t>
            </a:r>
            <a:r>
              <a:rPr lang="en-US" altLang="ja-JP" sz="1100" b="1" dirty="0">
                <a:latin typeface="+mn-ea"/>
                <a:ea typeface="+mn-ea"/>
              </a:rPr>
              <a:t>27</a:t>
            </a:r>
            <a:r>
              <a:rPr lang="ja-JP" altLang="en-US" sz="1100" b="1" dirty="0">
                <a:latin typeface="+mn-ea"/>
                <a:ea typeface="+mn-ea"/>
              </a:rPr>
              <a:t>は時間に応じて活用）</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このパワーポイント資料を必ず活用し講座を行ってくださいというものではありません</a:t>
            </a:r>
            <a:endParaRPr lang="en-US" altLang="ja-JP" sz="1100" b="1" u="sng" dirty="0">
              <a:latin typeface="+mn-ea"/>
              <a:ea typeface="+mn-ea"/>
            </a:endParaRPr>
          </a:p>
          <a:p>
            <a:r>
              <a:rPr lang="en-US" altLang="ja-JP" sz="1100" b="1" u="sng" dirty="0">
                <a:latin typeface="+mn-ea"/>
                <a:ea typeface="+mn-ea"/>
              </a:rPr>
              <a:t>※</a:t>
            </a:r>
            <a:r>
              <a:rPr lang="ja-JP" altLang="en-US" sz="1100" b="1" u="sng" dirty="0">
                <a:latin typeface="+mn-ea"/>
                <a:ea typeface="+mn-ea"/>
              </a:rPr>
              <a:t>このパワーポイント資料の内容は、基本的に「認知症サポーター養成講座小学生講座副読本」から出典しており、スライド右上にページ数を記載しています</a:t>
            </a:r>
            <a:endParaRPr lang="en-US" altLang="ja-JP" sz="1100" b="1" u="sng"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スライドの一部活用や差し替え等を行う場合は、スライド右下の出典の取り扱いにご注意ください</a:t>
            </a:r>
            <a:endParaRPr lang="en-US" altLang="ja-JP" sz="1100" b="1" u="sng"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ノート内コメントの●は、アニメーションを使うおおよそのタイミングです</a:t>
            </a:r>
            <a:endParaRPr lang="en-US" altLang="ja-JP" sz="1100" b="1" u="sng" dirty="0">
              <a:latin typeface="+mn-ea"/>
              <a:ea typeface="+mn-ea"/>
            </a:endParaRPr>
          </a:p>
          <a:p>
            <a:r>
              <a:rPr lang="en-US" altLang="ja-JP" sz="1100" b="1" u="sng" dirty="0">
                <a:latin typeface="+mn-ea"/>
                <a:ea typeface="+mn-ea"/>
              </a:rPr>
              <a:t>※</a:t>
            </a:r>
            <a:r>
              <a:rPr lang="ja-JP" altLang="en-US" sz="1100" b="1" u="sng" dirty="0">
                <a:latin typeface="+mn-ea"/>
                <a:ea typeface="+mn-ea"/>
              </a:rPr>
              <a:t>ノート内コメントの太字や</a:t>
            </a:r>
            <a:r>
              <a:rPr lang="en-US" altLang="ja-JP" sz="1100" b="1" u="sng" dirty="0">
                <a:latin typeface="+mn-ea"/>
                <a:ea typeface="+mn-ea"/>
              </a:rPr>
              <a:t>(</a:t>
            </a:r>
            <a:r>
              <a:rPr lang="ja-JP" altLang="en-US" sz="1100" b="1" u="sng" dirty="0">
                <a:latin typeface="+mn-ea"/>
                <a:ea typeface="+mn-ea"/>
              </a:rPr>
              <a:t>　</a:t>
            </a:r>
            <a:r>
              <a:rPr lang="en-US" altLang="ja-JP" sz="1100" b="1" u="sng" dirty="0">
                <a:latin typeface="+mn-ea"/>
                <a:ea typeface="+mn-ea"/>
              </a:rPr>
              <a:t>)</a:t>
            </a:r>
            <a:r>
              <a:rPr lang="ja-JP" altLang="en-US" sz="1100" b="1" u="sng" dirty="0">
                <a:latin typeface="+mn-ea"/>
                <a:ea typeface="+mn-ea"/>
              </a:rPr>
              <a:t>については、補足やたとえ話、出典、</a:t>
            </a:r>
            <a:r>
              <a:rPr lang="ja-JP" altLang="en-US" sz="1100" b="1" u="sng" dirty="0">
                <a:solidFill>
                  <a:srgbClr val="FF0000"/>
                </a:solidFill>
                <a:latin typeface="+mn-ea"/>
                <a:ea typeface="+mn-ea"/>
              </a:rPr>
              <a:t>講座時間に応じて活用いただくページ等に</a:t>
            </a:r>
            <a:r>
              <a:rPr lang="ja-JP" altLang="en-US" sz="1100" b="1" u="sng" dirty="0">
                <a:latin typeface="+mn-ea"/>
                <a:ea typeface="+mn-ea"/>
              </a:rPr>
              <a:t>なっています</a:t>
            </a:r>
            <a:endParaRPr lang="en-US" altLang="ja-JP" sz="1100" b="1" u="sng" dirty="0">
              <a:latin typeface="+mn-ea"/>
              <a:ea typeface="+mn-ea"/>
            </a:endParaRPr>
          </a:p>
          <a:p>
            <a:r>
              <a:rPr lang="ja-JP" altLang="en-US" sz="1100" dirty="0">
                <a:latin typeface="+mn-ea"/>
                <a:ea typeface="+mn-ea"/>
              </a:rPr>
              <a:t>（自己紹介）</a:t>
            </a:r>
            <a:endParaRPr lang="en-US" altLang="ja-JP" sz="1100" dirty="0">
              <a:latin typeface="+mn-ea"/>
              <a:ea typeface="+mn-ea"/>
            </a:endParaRPr>
          </a:p>
          <a:p>
            <a:r>
              <a:rPr lang="ja-JP" altLang="en-US" sz="1100" dirty="0">
                <a:latin typeface="+mn-ea"/>
                <a:ea typeface="+mn-ea"/>
              </a:rPr>
              <a:t>キャラバンメイトの○○です。普段は～～～～という</a:t>
            </a:r>
            <a:r>
              <a:rPr lang="ja-JP" altLang="en-US" sz="1100" dirty="0">
                <a:solidFill>
                  <a:srgbClr val="FF0000"/>
                </a:solidFill>
                <a:latin typeface="+mn-ea"/>
                <a:ea typeface="+mn-ea"/>
              </a:rPr>
              <a:t>ところで働いています。</a:t>
            </a:r>
            <a:endParaRPr lang="en-US" altLang="ja-JP" sz="1100" dirty="0">
              <a:solidFill>
                <a:srgbClr val="FF0000"/>
              </a:solidFill>
              <a:latin typeface="+mn-ea"/>
              <a:ea typeface="+mn-ea"/>
            </a:endParaRPr>
          </a:p>
          <a:p>
            <a:r>
              <a:rPr lang="ja-JP" altLang="en-US" sz="1100" dirty="0">
                <a:latin typeface="+mn-ea"/>
                <a:ea typeface="+mn-ea"/>
              </a:rPr>
              <a:t>キャラバン・メイトと言うのは、認知症のことを知ってもらい、一人でも多くの人に認知症サポーターになってもらうことを目的として活動をしています。</a:t>
            </a:r>
            <a:endParaRPr lang="en-US" altLang="ja-JP" sz="1100" dirty="0">
              <a:latin typeface="+mn-ea"/>
              <a:ea typeface="+mn-ea"/>
            </a:endParaRPr>
          </a:p>
          <a:p>
            <a:r>
              <a:rPr lang="ja-JP" altLang="en-US" sz="1100" dirty="0">
                <a:latin typeface="+mn-ea"/>
                <a:ea typeface="+mn-ea"/>
              </a:rPr>
              <a:t>「認知症サポーター」というのは、特別なことをする人ではなく、</a:t>
            </a:r>
            <a:endParaRPr lang="en-US" altLang="ja-JP" sz="1100" dirty="0">
              <a:latin typeface="+mn-ea"/>
              <a:ea typeface="+mn-ea"/>
            </a:endParaRPr>
          </a:p>
          <a:p>
            <a:r>
              <a:rPr lang="ja-JP" altLang="en-US" sz="1100" dirty="0">
                <a:latin typeface="+mn-ea"/>
                <a:ea typeface="+mn-ea"/>
              </a:rPr>
              <a:t>認知症のことを知って、認知症の方とその家族を、温かく見守ることがスタートで、</a:t>
            </a:r>
            <a:endParaRPr lang="en-US" altLang="ja-JP" sz="1100" dirty="0">
              <a:latin typeface="+mn-ea"/>
              <a:ea typeface="+mn-ea"/>
            </a:endParaRPr>
          </a:p>
          <a:p>
            <a:r>
              <a:rPr lang="ja-JP" altLang="en-US" sz="1100" dirty="0">
                <a:latin typeface="+mn-ea"/>
                <a:ea typeface="+mn-ea"/>
              </a:rPr>
              <a:t>応援者と思っていただけるといいと思います。</a:t>
            </a:r>
            <a:endParaRPr lang="en-US" altLang="ja-JP" sz="1100" dirty="0">
              <a:latin typeface="+mn-ea"/>
              <a:ea typeface="+mn-ea"/>
            </a:endParaRPr>
          </a:p>
          <a:p>
            <a:r>
              <a:rPr lang="ja-JP" altLang="en-US" sz="1100" dirty="0">
                <a:latin typeface="+mn-ea"/>
                <a:ea typeface="+mn-ea"/>
              </a:rPr>
              <a:t>本日は、認知症のことを知ってもらうために・・・</a:t>
            </a:r>
            <a:endParaRPr lang="en-US" altLang="ja-JP" sz="1100" dirty="0">
              <a:latin typeface="+mn-ea"/>
              <a:ea typeface="+mn-ea"/>
            </a:endParaRPr>
          </a:p>
        </p:txBody>
      </p:sp>
      <p:sp>
        <p:nvSpPr>
          <p:cNvPr id="3" name="スライド番号プレースホルダー 2">
            <a:extLst>
              <a:ext uri="{FF2B5EF4-FFF2-40B4-BE49-F238E27FC236}">
                <a16:creationId xmlns:a16="http://schemas.microsoft.com/office/drawing/2014/main" id="{D5856A24-0311-49E5-B1CA-4F442BFD94C2}"/>
              </a:ext>
            </a:extLst>
          </p:cNvPr>
          <p:cNvSpPr>
            <a:spLocks noGrp="1"/>
          </p:cNvSpPr>
          <p:nvPr>
            <p:ph type="sldNum" sz="quarter" idx="5"/>
          </p:nvPr>
        </p:nvSpPr>
        <p:spPr/>
        <p:txBody>
          <a:bodyPr/>
          <a:lstStyle/>
          <a:p>
            <a:fld id="{F9507F31-243D-488F-AA0F-56223140E79B}"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0810090-89CA-405E-AA28-176CD27987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5452BA1E-F3CB-42B0-8A8C-FD9E104A95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4</a:t>
            </a:r>
            <a:r>
              <a:rPr lang="ja-JP" altLang="en-US" sz="1100" b="1" dirty="0">
                <a:latin typeface="+mn-ea"/>
                <a:ea typeface="+mn-ea"/>
              </a:rPr>
              <a:t>ページです）</a:t>
            </a:r>
            <a:endParaRPr lang="en-US" altLang="ja-JP" sz="1100" b="1" dirty="0">
              <a:latin typeface="+mn-ea"/>
              <a:ea typeface="+mn-ea"/>
            </a:endParaRPr>
          </a:p>
          <a:p>
            <a:endParaRPr lang="en-US" altLang="ja-JP" sz="1100" b="1" dirty="0">
              <a:latin typeface="+mn-ea"/>
              <a:ea typeface="+mn-ea"/>
            </a:endParaRPr>
          </a:p>
          <a:p>
            <a:r>
              <a:rPr lang="ja-JP" altLang="en-US" sz="1100" b="1" dirty="0">
                <a:latin typeface="+mn-ea"/>
                <a:ea typeface="+mn-ea"/>
              </a:rPr>
              <a:t>●</a:t>
            </a:r>
            <a:r>
              <a:rPr lang="ja-JP" altLang="en-US" sz="1100" dirty="0">
                <a:latin typeface="+mn-ea"/>
                <a:ea typeface="+mn-ea"/>
              </a:rPr>
              <a:t>認知症になると、色々なことで細胞が死んでしまうことで、イソギンチャクの手がこわれたり、動きも悪くなってしまうため、新しい情報や大切な情報も「記憶のつぼ」に入れることができなくなり、さっき聞いたことも見たことも思い出せなくなります。このような感じですね●●●</a:t>
            </a:r>
            <a:endParaRPr lang="en-US" altLang="ja-JP" sz="1100" dirty="0">
              <a:latin typeface="+mn-ea"/>
              <a:ea typeface="+mn-ea"/>
            </a:endParaRPr>
          </a:p>
          <a:p>
            <a:r>
              <a:rPr lang="ja-JP" altLang="en-US" sz="1100" b="1" dirty="0">
                <a:latin typeface="+mn-ea"/>
                <a:ea typeface="+mn-ea"/>
              </a:rPr>
              <a:t>（皆さんは、朝ごはんは何を食べたか覚えていますか。</a:t>
            </a:r>
            <a:endParaRPr lang="en-US" altLang="ja-JP" sz="1100" b="1" dirty="0">
              <a:latin typeface="+mn-ea"/>
              <a:ea typeface="+mn-ea"/>
            </a:endParaRPr>
          </a:p>
          <a:p>
            <a:r>
              <a:rPr lang="ja-JP" altLang="en-US" sz="1100" b="1" dirty="0">
                <a:latin typeface="+mn-ea"/>
                <a:ea typeface="+mn-ea"/>
              </a:rPr>
              <a:t>例えば認知症になると・・・朝ごはんを食べたという情報をイソギンチャクの手でキャッチしてつぼに入れることが出来ないために朝ごはんを食べているのにその情報がどこにもないので、本人にとっては「朝ごはんはまだ？」と聞きますよね。</a:t>
            </a:r>
            <a:endParaRPr lang="en-US" altLang="ja-JP" sz="1100" b="1" dirty="0">
              <a:latin typeface="+mn-ea"/>
              <a:ea typeface="+mn-ea"/>
            </a:endParaRPr>
          </a:p>
          <a:p>
            <a:r>
              <a:rPr lang="ja-JP" altLang="en-US" sz="1100" b="1" dirty="0">
                <a:latin typeface="+mn-ea"/>
                <a:ea typeface="+mn-ea"/>
              </a:rPr>
              <a:t>そして、「朝ごはんはまだ？」と聞いた情報もつぼに入っていないために「朝ごはんはまだ？」と同じ話が繰り返されることになります。まわりの人からしてみると繰り返しですが、本人にとっては、はじめて「朝ごはんはまだ？」と聞くことになります。</a:t>
            </a:r>
            <a:endParaRPr lang="en-US" altLang="ja-JP" sz="1100" b="1" dirty="0">
              <a:latin typeface="+mn-ea"/>
              <a:ea typeface="+mn-ea"/>
            </a:endParaRPr>
          </a:p>
          <a:p>
            <a:r>
              <a:rPr lang="ja-JP" altLang="en-US" sz="1100" b="1" dirty="0">
                <a:latin typeface="+mn-ea"/>
                <a:ea typeface="+mn-ea"/>
              </a:rPr>
              <a:t>認知症の人が何度も同じことを聞いたり、言ったりするのはこのような状態が起きているんですよね。）</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a:t>
            </a:r>
            <a:r>
              <a:rPr lang="ja-JP" altLang="en-US" sz="1100" dirty="0">
                <a:latin typeface="+mn-ea"/>
                <a:ea typeface="+mn-ea"/>
              </a:rPr>
              <a:t>認知症がさらに進むと、「記憶のつぼ」そのものが小さくなって、手も短くなって、さらに動きが悪くなるため、新しいことだけでなく、今まで「記憶のつぼ」に入っていた古い記憶もゆっくりとこぼれたり、消えてなくなっていきます。こんな感じですね●●●</a:t>
            </a:r>
            <a:endParaRPr lang="en-US" altLang="ja-JP" sz="1100" dirty="0">
              <a:latin typeface="+mn-ea"/>
              <a:ea typeface="+mn-ea"/>
            </a:endParaRPr>
          </a:p>
          <a:p>
            <a:r>
              <a:rPr lang="ja-JP" altLang="en-US" sz="1100" dirty="0">
                <a:latin typeface="+mn-ea"/>
                <a:ea typeface="+mn-ea"/>
              </a:rPr>
              <a:t>これを「記憶障害」と言います。</a:t>
            </a:r>
            <a:endParaRPr lang="en-US" altLang="ja-JP" sz="1100" dirty="0">
              <a:latin typeface="+mn-ea"/>
              <a:ea typeface="+mn-ea"/>
            </a:endParaRPr>
          </a:p>
          <a:p>
            <a:endParaRPr lang="ja-JP" altLang="en-US" dirty="0"/>
          </a:p>
          <a:p>
            <a:endParaRPr lang="ja-JP" altLang="en-US" dirty="0"/>
          </a:p>
        </p:txBody>
      </p:sp>
      <p:sp>
        <p:nvSpPr>
          <p:cNvPr id="3" name="スライド番号プレースホルダー 2">
            <a:extLst>
              <a:ext uri="{FF2B5EF4-FFF2-40B4-BE49-F238E27FC236}">
                <a16:creationId xmlns:a16="http://schemas.microsoft.com/office/drawing/2014/main" id="{71D6FEF1-B3BA-4532-A906-3B2951B9FE39}"/>
              </a:ext>
            </a:extLst>
          </p:cNvPr>
          <p:cNvSpPr>
            <a:spLocks noGrp="1"/>
          </p:cNvSpPr>
          <p:nvPr>
            <p:ph type="sldNum" sz="quarter" idx="5"/>
          </p:nvPr>
        </p:nvSpPr>
        <p:spPr/>
        <p:txBody>
          <a:bodyPr/>
          <a:lstStyle/>
          <a:p>
            <a:fld id="{F9507F31-243D-488F-AA0F-56223140E79B}"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24955DCB-974C-4110-A34E-55D195C11A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3F6FDF1-0A3E-410B-B7EC-046093C61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5</a:t>
            </a:r>
            <a:r>
              <a:rPr lang="ja-JP" altLang="en-US" sz="1100" b="1" dirty="0">
                <a:latin typeface="+mn-ea"/>
                <a:ea typeface="+mn-ea"/>
              </a:rPr>
              <a:t>ページです）</a:t>
            </a:r>
            <a:endParaRPr lang="en-US" altLang="ja-JP" sz="1100" b="1" dirty="0">
              <a:latin typeface="+mn-ea"/>
              <a:ea typeface="+mn-ea"/>
            </a:endParaRPr>
          </a:p>
          <a:p>
            <a:endParaRPr lang="en-US" altLang="ja-JP" sz="1100" dirty="0">
              <a:latin typeface="+mn-ea"/>
              <a:ea typeface="+mn-ea"/>
            </a:endParaRPr>
          </a:p>
          <a:p>
            <a:r>
              <a:rPr lang="ja-JP" altLang="en-US" sz="1100" dirty="0">
                <a:latin typeface="+mn-ea"/>
                <a:ea typeface="+mn-ea"/>
              </a:rPr>
              <a:t>中核症状の</a:t>
            </a:r>
            <a:r>
              <a:rPr lang="en-US" altLang="ja-JP" sz="1100" dirty="0">
                <a:latin typeface="+mn-ea"/>
                <a:ea typeface="+mn-ea"/>
              </a:rPr>
              <a:t>2</a:t>
            </a:r>
            <a:r>
              <a:rPr lang="ja-JP" altLang="en-US" sz="1100" dirty="0">
                <a:latin typeface="+mn-ea"/>
                <a:ea typeface="+mn-ea"/>
              </a:rPr>
              <a:t>つ目の「いま何日、ここはどこ、あなたは誰、自分のまわりのことがわからない」ってどんなことだろう？</a:t>
            </a:r>
            <a:endParaRPr lang="en-US" altLang="ja-JP" sz="1100" dirty="0">
              <a:latin typeface="+mn-ea"/>
              <a:ea typeface="+mn-ea"/>
            </a:endParaRPr>
          </a:p>
          <a:p>
            <a:r>
              <a:rPr lang="ja-JP" altLang="en-US" sz="1100" dirty="0">
                <a:latin typeface="+mn-ea"/>
                <a:ea typeface="+mn-ea"/>
              </a:rPr>
              <a:t>今日が何日なのか、今何時なのか等がわからなくなって、「今日は何日？」とか「今、何時？」とかを何度も聞いたり、ここがどこなのか、自分の今いる場所がわからなくなったりすることがあります。</a:t>
            </a:r>
            <a:endParaRPr lang="en-US" altLang="ja-JP" sz="1100" dirty="0">
              <a:latin typeface="+mn-ea"/>
              <a:ea typeface="+mn-ea"/>
            </a:endParaRPr>
          </a:p>
          <a:p>
            <a:r>
              <a:rPr lang="ja-JP" altLang="en-US" sz="1100" dirty="0">
                <a:latin typeface="+mn-ea"/>
                <a:ea typeface="+mn-ea"/>
              </a:rPr>
              <a:t>買い物や散歩に出かけて、自分が今どこにいるかわからなくなって、道に迷ってしまうようなこともあります。</a:t>
            </a:r>
            <a:endParaRPr lang="en-US" altLang="ja-JP" sz="1100" dirty="0">
              <a:latin typeface="+mn-ea"/>
              <a:ea typeface="+mn-ea"/>
            </a:endParaRPr>
          </a:p>
          <a:p>
            <a:r>
              <a:rPr lang="ja-JP" altLang="en-US" sz="1100" dirty="0">
                <a:latin typeface="+mn-ea"/>
                <a:ea typeface="+mn-ea"/>
              </a:rPr>
              <a:t>もっと症状が進むと、自分の年齢や周りの人との関係がわからなくなって、自分の子供に対して「どちら様ですか」等というようなこともあります。</a:t>
            </a:r>
            <a:endParaRPr lang="en-US" altLang="ja-JP" sz="1100" dirty="0">
              <a:latin typeface="+mn-ea"/>
              <a:ea typeface="+mn-ea"/>
            </a:endParaRPr>
          </a:p>
          <a:p>
            <a:r>
              <a:rPr lang="ja-JP" altLang="en-US" sz="1100" b="1" dirty="0">
                <a:latin typeface="+mn-ea"/>
                <a:ea typeface="+mn-ea"/>
              </a:rPr>
              <a:t>（こういった症状を「見当識障害」と言います。）</a:t>
            </a:r>
            <a:endParaRPr lang="en-US" altLang="ja-JP" sz="1100" b="1" dirty="0">
              <a:latin typeface="+mn-ea"/>
              <a:ea typeface="+mn-ea"/>
            </a:endParaRPr>
          </a:p>
          <a:p>
            <a:r>
              <a:rPr lang="ja-JP" altLang="en-US" sz="1100" dirty="0">
                <a:latin typeface="+mn-ea"/>
                <a:ea typeface="+mn-ea"/>
              </a:rPr>
              <a:t>認知症の人は、わからないことなどが増えていつも不安に思っています。</a:t>
            </a:r>
          </a:p>
        </p:txBody>
      </p:sp>
      <p:sp>
        <p:nvSpPr>
          <p:cNvPr id="3" name="スライド番号プレースホルダー 2">
            <a:extLst>
              <a:ext uri="{FF2B5EF4-FFF2-40B4-BE49-F238E27FC236}">
                <a16:creationId xmlns:a16="http://schemas.microsoft.com/office/drawing/2014/main" id="{F5FCD68D-9E88-4C3C-B109-C44FAA06008F}"/>
              </a:ext>
            </a:extLst>
          </p:cNvPr>
          <p:cNvSpPr>
            <a:spLocks noGrp="1"/>
          </p:cNvSpPr>
          <p:nvPr>
            <p:ph type="sldNum" sz="quarter" idx="5"/>
          </p:nvPr>
        </p:nvSpPr>
        <p:spPr/>
        <p:txBody>
          <a:bodyPr/>
          <a:lstStyle/>
          <a:p>
            <a:fld id="{F9507F31-243D-488F-AA0F-56223140E79B}"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533FA5E6-3DF5-4695-B730-FCC7CE277F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6F77E3CE-8DC7-47F4-9CF5-C2969116B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5</a:t>
            </a:r>
            <a:r>
              <a:rPr lang="ja-JP" altLang="en-US" sz="1100" b="1" dirty="0">
                <a:latin typeface="+mn-ea"/>
                <a:ea typeface="+mn-ea"/>
              </a:rPr>
              <a:t>ページです）</a:t>
            </a:r>
            <a:r>
              <a:rPr lang="en-US" altLang="ja-JP" sz="1100" b="1" dirty="0">
                <a:latin typeface="+mn-ea"/>
                <a:ea typeface="+mn-ea"/>
              </a:rPr>
              <a:t>【</a:t>
            </a:r>
            <a:r>
              <a:rPr lang="ja-JP" altLang="en-US" sz="1100" b="1" dirty="0">
                <a:latin typeface="+mn-ea"/>
                <a:ea typeface="+mn-ea"/>
              </a:rPr>
              <a:t>スライド</a:t>
            </a:r>
            <a:r>
              <a:rPr lang="en-US" altLang="ja-JP" sz="1100" b="1" dirty="0">
                <a:latin typeface="+mn-ea"/>
                <a:ea typeface="+mn-ea"/>
              </a:rPr>
              <a:t>7</a:t>
            </a:r>
            <a:r>
              <a:rPr lang="ja-JP" altLang="en-US" sz="1100" b="1" dirty="0">
                <a:latin typeface="+mn-ea"/>
                <a:ea typeface="+mn-ea"/>
              </a:rPr>
              <a:t>～</a:t>
            </a:r>
            <a:r>
              <a:rPr lang="en-US" altLang="ja-JP" sz="1100" b="1" dirty="0">
                <a:latin typeface="+mn-ea"/>
                <a:ea typeface="+mn-ea"/>
              </a:rPr>
              <a:t>12</a:t>
            </a:r>
            <a:r>
              <a:rPr lang="ja-JP" altLang="en-US" sz="1100" b="1" dirty="0">
                <a:latin typeface="+mn-ea"/>
                <a:ea typeface="+mn-ea"/>
              </a:rPr>
              <a:t>を約</a:t>
            </a:r>
            <a:r>
              <a:rPr lang="en-US" altLang="ja-JP" sz="1100" b="1" dirty="0">
                <a:latin typeface="+mn-ea"/>
                <a:ea typeface="+mn-ea"/>
              </a:rPr>
              <a:t>15</a:t>
            </a:r>
            <a:r>
              <a:rPr lang="ja-JP" altLang="en-US" sz="1100" b="1" dirty="0">
                <a:latin typeface="+mn-ea"/>
                <a:ea typeface="+mn-ea"/>
              </a:rPr>
              <a:t>分程度で伝える（目安）</a:t>
            </a:r>
            <a:r>
              <a:rPr lang="en-US" altLang="ja-JP" sz="1100" b="1"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latin typeface="+mn-ea"/>
                <a:ea typeface="+mn-ea"/>
              </a:rPr>
              <a:t>他にも色々なことがおこります。</a:t>
            </a:r>
            <a:endParaRPr lang="en-US" altLang="ja-JP" sz="1100" b="0" dirty="0">
              <a:latin typeface="+mn-ea"/>
              <a:ea typeface="+mn-ea"/>
            </a:endParaRPr>
          </a:p>
          <a:p>
            <a:r>
              <a:rPr lang="ja-JP" altLang="en-US" sz="1100" dirty="0">
                <a:latin typeface="+mn-ea"/>
                <a:ea typeface="+mn-ea"/>
              </a:rPr>
              <a:t>認知症になると考えをまとめるのに時間がかかり、</a:t>
            </a:r>
            <a:r>
              <a:rPr lang="en-US" altLang="ja-JP" sz="1100" dirty="0">
                <a:latin typeface="+mn-ea"/>
                <a:ea typeface="+mn-ea"/>
              </a:rPr>
              <a:t>20-10</a:t>
            </a:r>
            <a:r>
              <a:rPr lang="ja-JP" altLang="en-US" sz="1100" dirty="0">
                <a:latin typeface="+mn-ea"/>
                <a:ea typeface="+mn-ea"/>
              </a:rPr>
              <a:t>＝</a:t>
            </a:r>
            <a:r>
              <a:rPr lang="en-US" altLang="ja-JP" sz="1100" dirty="0">
                <a:latin typeface="+mn-ea"/>
                <a:ea typeface="+mn-ea"/>
              </a:rPr>
              <a:t>10</a:t>
            </a:r>
            <a:r>
              <a:rPr lang="ja-JP" altLang="en-US" sz="1100" dirty="0">
                <a:latin typeface="+mn-ea"/>
                <a:ea typeface="+mn-ea"/>
              </a:rPr>
              <a:t>のような計算も、すぐに答えが出せなくなったりします。</a:t>
            </a:r>
            <a:endParaRPr lang="en-US" altLang="ja-JP" sz="1100" dirty="0">
              <a:latin typeface="+mn-ea"/>
              <a:ea typeface="+mn-ea"/>
            </a:endParaRPr>
          </a:p>
          <a:p>
            <a:r>
              <a:rPr lang="ja-JP" altLang="en-US" sz="1100" dirty="0">
                <a:latin typeface="+mn-ea"/>
                <a:ea typeface="+mn-ea"/>
              </a:rPr>
              <a:t>でも時間をかければわかるので、</a:t>
            </a:r>
            <a:endParaRPr lang="en-US" altLang="ja-JP" sz="1100" dirty="0">
              <a:latin typeface="+mn-ea"/>
              <a:ea typeface="+mn-ea"/>
            </a:endParaRPr>
          </a:p>
          <a:p>
            <a:r>
              <a:rPr lang="ja-JP" altLang="en-US" sz="1100" dirty="0">
                <a:latin typeface="+mn-ea"/>
                <a:ea typeface="+mn-ea"/>
              </a:rPr>
              <a:t>●急がせない</a:t>
            </a:r>
            <a:r>
              <a:rPr lang="ja-JP" altLang="en-US" sz="1100" b="1" dirty="0">
                <a:latin typeface="+mn-ea"/>
                <a:ea typeface="+mn-ea"/>
              </a:rPr>
              <a:t>（慌てさせない）</a:t>
            </a:r>
            <a:r>
              <a:rPr lang="ja-JP" altLang="en-US" sz="1100" dirty="0">
                <a:latin typeface="+mn-ea"/>
                <a:ea typeface="+mn-ea"/>
              </a:rPr>
              <a:t>ことが大切です。</a:t>
            </a:r>
            <a:endParaRPr lang="en-US" altLang="ja-JP" sz="1100" dirty="0">
              <a:latin typeface="+mn-ea"/>
              <a:ea typeface="+mn-ea"/>
            </a:endParaRPr>
          </a:p>
          <a:p>
            <a:r>
              <a:rPr lang="ja-JP" altLang="en-US" sz="1100" dirty="0">
                <a:latin typeface="+mn-ea"/>
                <a:ea typeface="+mn-ea"/>
              </a:rPr>
              <a:t>また、新しい機会が使えなくなります。今まで使っていて使い慣れた物なら使えますが、例えば、今まで使っていた電子レンジが壊れてたくさんの機能がついている新しい電子レンジに買い替えると今までとは勝手が違うので使うことが難しくなります。</a:t>
            </a:r>
            <a:endParaRPr lang="en-US" altLang="ja-JP" sz="1100" dirty="0">
              <a:latin typeface="+mn-ea"/>
              <a:ea typeface="+mn-ea"/>
            </a:endParaRPr>
          </a:p>
          <a:p>
            <a:r>
              <a:rPr lang="ja-JP" altLang="en-US" sz="1100" dirty="0">
                <a:latin typeface="+mn-ea"/>
                <a:ea typeface="+mn-ea"/>
              </a:rPr>
              <a:t>●そんな時は、優しく手助けすることが大切です。</a:t>
            </a:r>
            <a:endParaRPr lang="en-US" altLang="ja-JP" sz="1100" dirty="0">
              <a:latin typeface="+mn-ea"/>
              <a:ea typeface="+mn-ea"/>
            </a:endParaRPr>
          </a:p>
          <a:p>
            <a:r>
              <a:rPr lang="ja-JP" altLang="en-US" sz="1100" dirty="0">
                <a:latin typeface="+mn-ea"/>
                <a:ea typeface="+mn-ea"/>
              </a:rPr>
              <a:t>他にも、料理がうまく作れなくなったりしますが、</a:t>
            </a:r>
            <a:endParaRPr lang="en-US" altLang="ja-JP" sz="1100" dirty="0">
              <a:latin typeface="+mn-ea"/>
              <a:ea typeface="+mn-ea"/>
            </a:endParaRPr>
          </a:p>
          <a:p>
            <a:r>
              <a:rPr lang="ja-JP" altLang="en-US" sz="1100" dirty="0">
                <a:latin typeface="+mn-ea"/>
                <a:ea typeface="+mn-ea"/>
              </a:rPr>
              <a:t>●一緒に作るなど手助けすることで作ることができます。</a:t>
            </a:r>
            <a:endParaRPr lang="en-US" altLang="ja-JP" sz="1100" dirty="0">
              <a:latin typeface="+mn-ea"/>
              <a:ea typeface="+mn-ea"/>
            </a:endParaRPr>
          </a:p>
          <a:p>
            <a:r>
              <a:rPr lang="ja-JP" altLang="en-US" sz="1100" b="1" dirty="0">
                <a:latin typeface="+mn-ea"/>
                <a:ea typeface="+mn-ea"/>
              </a:rPr>
              <a:t>（こういった症状を「理解・判断力の障害」と言います。）</a:t>
            </a:r>
            <a:endParaRPr lang="en-US" altLang="ja-JP" sz="1100" b="1" dirty="0">
              <a:latin typeface="+mn-ea"/>
              <a:ea typeface="+mn-ea"/>
            </a:endParaRPr>
          </a:p>
          <a:p>
            <a:endParaRPr lang="en-US" altLang="ja-JP" sz="1100" dirty="0">
              <a:latin typeface="+mn-ea"/>
              <a:ea typeface="+mn-ea"/>
            </a:endParaRPr>
          </a:p>
          <a:p>
            <a:r>
              <a:rPr lang="ja-JP" altLang="en-US" sz="1100" dirty="0">
                <a:latin typeface="+mn-ea"/>
                <a:ea typeface="+mn-ea"/>
              </a:rPr>
              <a:t>認知症の方は、このような症状が出ることでいつも不安に思っています。</a:t>
            </a:r>
            <a:endParaRPr lang="en-US" altLang="ja-JP" sz="1100" dirty="0">
              <a:latin typeface="+mn-ea"/>
              <a:ea typeface="+mn-ea"/>
            </a:endParaRPr>
          </a:p>
          <a:p>
            <a:endParaRPr lang="ja-JP" altLang="en-US" dirty="0"/>
          </a:p>
          <a:p>
            <a:endParaRPr lang="ja-JP" altLang="en-US" dirty="0"/>
          </a:p>
        </p:txBody>
      </p:sp>
      <p:sp>
        <p:nvSpPr>
          <p:cNvPr id="3" name="スライド番号プレースホルダー 2">
            <a:extLst>
              <a:ext uri="{FF2B5EF4-FFF2-40B4-BE49-F238E27FC236}">
                <a16:creationId xmlns:a16="http://schemas.microsoft.com/office/drawing/2014/main" id="{489EDD9C-BF83-496F-A933-61854EF090B1}"/>
              </a:ext>
            </a:extLst>
          </p:cNvPr>
          <p:cNvSpPr>
            <a:spLocks noGrp="1"/>
          </p:cNvSpPr>
          <p:nvPr>
            <p:ph type="sldNum" sz="quarter" idx="5"/>
          </p:nvPr>
        </p:nvSpPr>
        <p:spPr/>
        <p:txBody>
          <a:bodyPr/>
          <a:lstStyle/>
          <a:p>
            <a:fld id="{F9507F31-243D-488F-AA0F-56223140E79B}"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38B9EE77-67D0-4626-972B-D690B0BA41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56533439-7D94-4627-84B7-BE4613322E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3</a:t>
            </a:r>
            <a:r>
              <a:rPr lang="ja-JP" altLang="en-US" sz="1100" b="1" dirty="0">
                <a:latin typeface="+mn-ea"/>
                <a:ea typeface="+mn-ea"/>
              </a:rPr>
              <a:t>ページに戻ります）</a:t>
            </a:r>
            <a:endParaRPr lang="en-US" altLang="ja-JP" sz="1100" b="1" dirty="0">
              <a:latin typeface="+mn-ea"/>
              <a:ea typeface="+mn-ea"/>
            </a:endParaRPr>
          </a:p>
          <a:p>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ここまでは、今の医学では、治すことが出来ないと言われている「中核症状</a:t>
            </a:r>
            <a:r>
              <a:rPr lang="ja-JP" altLang="en-US" sz="1100" b="1" dirty="0">
                <a:latin typeface="+mn-ea"/>
                <a:ea typeface="+mn-ea"/>
              </a:rPr>
              <a:t>（覚えられない、すぐに忘れてしまう等の症状）</a:t>
            </a:r>
            <a:r>
              <a:rPr lang="ja-JP" altLang="en-US" sz="1100" dirty="0">
                <a:latin typeface="+mn-ea"/>
                <a:ea typeface="+mn-ea"/>
              </a:rPr>
              <a:t>」を見てきましたが、人間は、とても複雑に出来ているんですよね。</a:t>
            </a:r>
            <a:endParaRPr lang="en-US" altLang="ja-JP" sz="1100" dirty="0">
              <a:latin typeface="+mn-ea"/>
              <a:ea typeface="+mn-ea"/>
            </a:endParaRPr>
          </a:p>
          <a:p>
            <a:endParaRPr lang="en-US" altLang="ja-JP" sz="1100" dirty="0">
              <a:latin typeface="+mn-ea"/>
              <a:ea typeface="+mn-ea"/>
            </a:endParaRPr>
          </a:p>
          <a:p>
            <a:r>
              <a:rPr lang="ja-JP" altLang="en-US" sz="1100" dirty="0">
                <a:latin typeface="+mn-ea"/>
                <a:ea typeface="+mn-ea"/>
              </a:rPr>
              <a:t>●その人の心の状態や性格、周りの人たちが優しい言葉をかけたり、手助けすることでその人の気持ちが穏やかになったり、症状が悪くなる速度をゆっくりに出来たりする「行動・心理症状（</a:t>
            </a:r>
            <a:r>
              <a:rPr lang="en-US" altLang="ja-JP" sz="1100" dirty="0">
                <a:latin typeface="+mn-ea"/>
                <a:ea typeface="+mn-ea"/>
              </a:rPr>
              <a:t>BPSD)</a:t>
            </a:r>
            <a:r>
              <a:rPr lang="ja-JP" altLang="en-US" sz="1100" dirty="0">
                <a:latin typeface="+mn-ea"/>
                <a:ea typeface="+mn-ea"/>
              </a:rPr>
              <a:t>」紫の丸を今度は、見て行きましょう。</a:t>
            </a:r>
            <a:endParaRPr lang="en-US" altLang="ja-JP" sz="1100" dirty="0">
              <a:latin typeface="+mn-ea"/>
              <a:ea typeface="+mn-ea"/>
            </a:endParaRPr>
          </a:p>
        </p:txBody>
      </p:sp>
      <p:sp>
        <p:nvSpPr>
          <p:cNvPr id="3" name="スライド番号プレースホルダー 2">
            <a:extLst>
              <a:ext uri="{FF2B5EF4-FFF2-40B4-BE49-F238E27FC236}">
                <a16:creationId xmlns:a16="http://schemas.microsoft.com/office/drawing/2014/main" id="{D89EC0C1-6517-47CD-A17D-3B7F304BBCC9}"/>
              </a:ext>
            </a:extLst>
          </p:cNvPr>
          <p:cNvSpPr>
            <a:spLocks noGrp="1"/>
          </p:cNvSpPr>
          <p:nvPr>
            <p:ph type="sldNum" sz="quarter" idx="5"/>
          </p:nvPr>
        </p:nvSpPr>
        <p:spPr/>
        <p:txBody>
          <a:bodyPr/>
          <a:lstStyle/>
          <a:p>
            <a:fld id="{F9507F31-243D-488F-AA0F-56223140E79B}" type="slidenum">
              <a:rPr kumimoji="1" lang="ja-JP" altLang="en-US" smtClean="0"/>
              <a:t>13</a:t>
            </a:fld>
            <a:endParaRPr kumimoji="1" lang="ja-JP" altLang="en-US"/>
          </a:p>
        </p:txBody>
      </p:sp>
    </p:spTree>
    <p:extLst>
      <p:ext uri="{BB962C8B-B14F-4D97-AF65-F5344CB8AC3E}">
        <p14:creationId xmlns:p14="http://schemas.microsoft.com/office/powerpoint/2010/main" val="39648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31F7B7-3326-455F-BE61-ED23E8CE7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59DB9EB9-AA87-4E1B-98B5-8FC9FBBF5B0B}"/>
              </a:ext>
            </a:extLst>
          </p:cNvPr>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6</a:t>
            </a:r>
            <a:r>
              <a:rPr lang="ja-JP" altLang="en-US" sz="1100" b="1" dirty="0">
                <a:latin typeface="+mn-ea"/>
                <a:ea typeface="+mn-ea"/>
              </a:rPr>
              <a:t>ページです）</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今まで出来ていたことが出来なかったり、言われたことを忘れて何度も同じことを聞いたり、認知症の方は、自分でも「おかしいな」「どうしたんだろう」と何かおかしなことが起きていることはわかっています。</a:t>
            </a:r>
            <a:endParaRPr lang="en-US" altLang="ja-JP" sz="1100" dirty="0">
              <a:latin typeface="+mn-ea"/>
              <a:ea typeface="+mn-ea"/>
            </a:endParaRPr>
          </a:p>
          <a:p>
            <a:pPr>
              <a:defRPr/>
            </a:pPr>
            <a:r>
              <a:rPr lang="ja-JP" altLang="en-US" sz="1100" dirty="0">
                <a:latin typeface="+mn-ea"/>
                <a:ea typeface="+mn-ea"/>
              </a:rPr>
              <a:t>だから、すごく不安な気持ちがいっぱいで元気がなくなります。</a:t>
            </a:r>
            <a:endParaRPr lang="en-US" altLang="ja-JP" sz="1100" dirty="0">
              <a:latin typeface="+mn-ea"/>
              <a:ea typeface="+mn-ea"/>
            </a:endParaRPr>
          </a:p>
          <a:p>
            <a:pPr>
              <a:defRPr/>
            </a:pPr>
            <a:r>
              <a:rPr lang="ja-JP" altLang="en-US" sz="1100" dirty="0">
                <a:latin typeface="+mn-ea"/>
                <a:ea typeface="+mn-ea"/>
              </a:rPr>
              <a:t>不安な気持ちから、ぼんやりしたり、怒りっぽくなったり、してますます病気が進んでしまいます。</a:t>
            </a:r>
            <a:endParaRPr lang="en-US" altLang="ja-JP" sz="1100" dirty="0">
              <a:latin typeface="+mn-ea"/>
              <a:ea typeface="+mn-ea"/>
            </a:endParaRPr>
          </a:p>
          <a:p>
            <a:pPr>
              <a:defRPr/>
            </a:pPr>
            <a:endParaRPr lang="en-US" altLang="ja-JP" sz="1100" dirty="0">
              <a:latin typeface="+mn-ea"/>
              <a:ea typeface="+mn-ea"/>
            </a:endParaRPr>
          </a:p>
          <a:p>
            <a:pPr>
              <a:defRPr/>
            </a:pPr>
            <a:r>
              <a:rPr lang="ja-JP" altLang="en-US" sz="1100" b="1" dirty="0">
                <a:latin typeface="+mn-ea"/>
                <a:ea typeface="+mn-ea"/>
              </a:rPr>
              <a:t>（想像してみましょう。</a:t>
            </a:r>
            <a:endParaRPr lang="en-US" altLang="ja-JP" sz="1100" b="1" dirty="0">
              <a:latin typeface="+mn-ea"/>
              <a:ea typeface="+mn-ea"/>
            </a:endParaRPr>
          </a:p>
          <a:p>
            <a:pPr>
              <a:defRPr/>
            </a:pPr>
            <a:r>
              <a:rPr lang="ja-JP" altLang="en-US" sz="1100" b="1" dirty="0">
                <a:latin typeface="+mn-ea"/>
                <a:ea typeface="+mn-ea"/>
              </a:rPr>
              <a:t>もしも、皆さんが言われたことをすぐに忘れてしまう病気にかかり、朝、学校に来ると先生が、「昨日の宿題を集めます」と言って集め始めたけれど、（僕は・私は）宿題を出されたことは聞いていない。それなのに周りの友達はどんどん宿題を出していく・・・</a:t>
            </a:r>
            <a:endParaRPr lang="en-US" altLang="ja-JP" sz="1100" b="1" dirty="0">
              <a:latin typeface="+mn-ea"/>
              <a:ea typeface="+mn-ea"/>
            </a:endParaRPr>
          </a:p>
          <a:p>
            <a:pPr>
              <a:defRPr/>
            </a:pPr>
            <a:r>
              <a:rPr lang="ja-JP" altLang="en-US" sz="1100" b="1" dirty="0">
                <a:latin typeface="+mn-ea"/>
                <a:ea typeface="+mn-ea"/>
              </a:rPr>
              <a:t>「皆さんは、どんな気持ちになりますか？」</a:t>
            </a:r>
            <a:endParaRPr lang="en-US" altLang="ja-JP" sz="1100" b="1" dirty="0">
              <a:latin typeface="+mn-ea"/>
              <a:ea typeface="+mn-ea"/>
            </a:endParaRPr>
          </a:p>
          <a:p>
            <a:pPr>
              <a:defRPr/>
            </a:pPr>
            <a:r>
              <a:rPr lang="ja-JP" altLang="en-US" sz="1100" b="1" dirty="0">
                <a:latin typeface="+mn-ea"/>
                <a:ea typeface="+mn-ea"/>
              </a:rPr>
              <a:t>自分だけが、宿題を出せないことで気持ちがあせったり、ドキドキしたり、すると思います。不安な気持ちになると思います。</a:t>
            </a:r>
            <a:endParaRPr lang="en-US" altLang="ja-JP" sz="1100" b="1" dirty="0">
              <a:latin typeface="+mn-ea"/>
              <a:ea typeface="+mn-ea"/>
            </a:endParaRPr>
          </a:p>
          <a:p>
            <a:pPr>
              <a:defRPr/>
            </a:pPr>
            <a:r>
              <a:rPr lang="ja-JP" altLang="en-US" sz="1100" b="1" dirty="0">
                <a:latin typeface="+mn-ea"/>
                <a:ea typeface="+mn-ea"/>
              </a:rPr>
              <a:t>また、先生が自分だけ仲間外れにしたから、恥ずかしい思いをするんだ。「先生が悪いんだ。自分は、悪くない」と怒ることもあるかもしれません。</a:t>
            </a:r>
            <a:endParaRPr lang="en-US" altLang="ja-JP" sz="1100" b="1" dirty="0">
              <a:latin typeface="+mn-ea"/>
              <a:ea typeface="+mn-ea"/>
            </a:endParaRPr>
          </a:p>
          <a:p>
            <a:pPr>
              <a:defRPr/>
            </a:pPr>
            <a:r>
              <a:rPr lang="ja-JP" altLang="en-US" sz="1100" b="1" dirty="0">
                <a:latin typeface="+mn-ea"/>
                <a:ea typeface="+mn-ea"/>
              </a:rPr>
              <a:t>認知症の方も、今、皆さんに想像してもらったことが起きていて、そのたびに不安に思ったり、仲間外れにされた、と恥ずかしい気持ち、悔しい気持ちになって怒ったり、逃げ出したくなっています。</a:t>
            </a:r>
            <a:endParaRPr lang="en-US" altLang="ja-JP" sz="1100" b="1" dirty="0">
              <a:latin typeface="+mn-ea"/>
              <a:ea typeface="+mn-ea"/>
            </a:endParaRPr>
          </a:p>
          <a:p>
            <a:pPr>
              <a:defRPr/>
            </a:pPr>
            <a:r>
              <a:rPr lang="ja-JP" altLang="en-US" sz="1100" b="1" dirty="0">
                <a:latin typeface="+mn-ea"/>
                <a:ea typeface="+mn-ea"/>
              </a:rPr>
              <a:t>では、そんな時、皆さんだったら、友達や先生にどのような言葉をかけてもらうと安心できますか？）</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●「忘れても大丈夫だよ」「</a:t>
            </a:r>
            <a:r>
              <a:rPr lang="ja-JP" altLang="en-US" sz="1100" b="1" dirty="0">
                <a:latin typeface="+mn-ea"/>
                <a:ea typeface="+mn-ea"/>
              </a:rPr>
              <a:t>（僕は・私は）</a:t>
            </a:r>
            <a:r>
              <a:rPr lang="ja-JP" altLang="en-US" sz="1100" dirty="0">
                <a:latin typeface="+mn-ea"/>
                <a:ea typeface="+mn-ea"/>
              </a:rPr>
              <a:t>見方だよ」という気持ちで声をかけたり、手助けすることで、安心して気持ちがおだやかになり、笑顔が増えて症状の進みもゆっくりになります。</a:t>
            </a:r>
            <a:endParaRPr lang="en-US" altLang="ja-JP" sz="1100" dirty="0">
              <a:latin typeface="+mn-ea"/>
              <a:ea typeface="+mn-ea"/>
            </a:endParaRPr>
          </a:p>
        </p:txBody>
      </p:sp>
      <p:sp>
        <p:nvSpPr>
          <p:cNvPr id="4" name="スライド番号プレースホルダー 3">
            <a:extLst>
              <a:ext uri="{FF2B5EF4-FFF2-40B4-BE49-F238E27FC236}">
                <a16:creationId xmlns:a16="http://schemas.microsoft.com/office/drawing/2014/main" id="{0939A0B3-0DD4-4C08-B2BA-226502DD72D4}"/>
              </a:ext>
            </a:extLst>
          </p:cNvPr>
          <p:cNvSpPr>
            <a:spLocks noGrp="1"/>
          </p:cNvSpPr>
          <p:nvPr>
            <p:ph type="sldNum" sz="quarter" idx="5"/>
          </p:nvPr>
        </p:nvSpPr>
        <p:spPr/>
        <p:txBody>
          <a:bodyPr/>
          <a:lstStyle/>
          <a:p>
            <a:fld id="{F9507F31-243D-488F-AA0F-56223140E79B}"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220A05E8-8D5A-4957-8F8A-70CB187BC5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79DF7C8-A690-4870-834A-2F3B8385F955}"/>
              </a:ext>
            </a:extLst>
          </p:cNvPr>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6</a:t>
            </a:r>
            <a:r>
              <a:rPr lang="ja-JP" altLang="en-US" sz="1100" b="1" dirty="0">
                <a:latin typeface="+mn-ea"/>
                <a:ea typeface="+mn-ea"/>
              </a:rPr>
              <a:t>ページです）</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物忘れがひどくなり、自分で大事なものをタンスや押し入れにしまったにもかかわらず、しまったことを忘れたり、しまった場所を忘れ、家族の誰かがとったと思い込んで怒ったりすることがあります。</a:t>
            </a:r>
            <a:endParaRPr lang="en-US" altLang="ja-JP" sz="1100" dirty="0">
              <a:latin typeface="+mn-ea"/>
              <a:ea typeface="+mn-ea"/>
            </a:endParaRPr>
          </a:p>
          <a:p>
            <a:pPr>
              <a:defRPr/>
            </a:pPr>
            <a:r>
              <a:rPr lang="ja-JP" altLang="en-US" sz="1100" dirty="0">
                <a:latin typeface="+mn-ea"/>
                <a:ea typeface="+mn-ea"/>
              </a:rPr>
              <a:t>大事なものが見つからないことは、とても不安で、気持ちがあせりますよね。</a:t>
            </a:r>
            <a:endParaRPr lang="en-US" altLang="ja-JP" sz="1100" dirty="0">
              <a:latin typeface="+mn-ea"/>
              <a:ea typeface="+mn-ea"/>
            </a:endParaRPr>
          </a:p>
          <a:p>
            <a:pPr>
              <a:defRPr/>
            </a:pPr>
            <a:r>
              <a:rPr lang="ja-JP" altLang="en-US" sz="1100" dirty="0">
                <a:latin typeface="+mn-ea"/>
                <a:ea typeface="+mn-ea"/>
              </a:rPr>
              <a:t>また、家族から「しまい忘れたんでしょ」など言われると、自分は絶対にしまった場所を忘れることはないなどの気持ちから、家族の誰かがとったとなり、怒ったりすることもあります。</a:t>
            </a:r>
            <a:endParaRPr lang="en-US" altLang="ja-JP" sz="1100" dirty="0">
              <a:latin typeface="+mn-ea"/>
              <a:ea typeface="+mn-ea"/>
            </a:endParaRPr>
          </a:p>
          <a:p>
            <a:pPr>
              <a:defRPr/>
            </a:pPr>
            <a:endParaRPr lang="en-US" altLang="ja-JP" sz="1100" dirty="0">
              <a:latin typeface="+mn-ea"/>
              <a:ea typeface="+mn-ea"/>
            </a:endParaRPr>
          </a:p>
          <a:p>
            <a:pPr>
              <a:defRPr/>
            </a:pPr>
            <a:r>
              <a:rPr lang="ja-JP" altLang="en-US" sz="1100" b="1" dirty="0">
                <a:latin typeface="+mn-ea"/>
                <a:ea typeface="+mn-ea"/>
              </a:rPr>
              <a:t>（想像してみましょう。</a:t>
            </a:r>
            <a:endParaRPr lang="en-US" altLang="ja-JP" sz="1100" b="1" dirty="0">
              <a:latin typeface="+mn-ea"/>
              <a:ea typeface="+mn-ea"/>
            </a:endParaRPr>
          </a:p>
          <a:p>
            <a:pPr>
              <a:defRPr/>
            </a:pPr>
            <a:r>
              <a:rPr lang="ja-JP" altLang="en-US" sz="1100" b="1" dirty="0">
                <a:latin typeface="+mn-ea"/>
                <a:ea typeface="+mn-ea"/>
              </a:rPr>
              <a:t>もしも、皆さんの財布がいつも置いてあるところになかったら、夢中で探しませんか。</a:t>
            </a:r>
            <a:endParaRPr lang="en-US" altLang="ja-JP" sz="1100" b="1" dirty="0">
              <a:latin typeface="+mn-ea"/>
              <a:ea typeface="+mn-ea"/>
            </a:endParaRPr>
          </a:p>
          <a:p>
            <a:pPr>
              <a:defRPr/>
            </a:pPr>
            <a:r>
              <a:rPr lang="ja-JP" altLang="en-US" sz="1100" b="1" dirty="0">
                <a:latin typeface="+mn-ea"/>
                <a:ea typeface="+mn-ea"/>
              </a:rPr>
              <a:t>部屋のあちこちを探しても探しても、どこにもありません。</a:t>
            </a:r>
            <a:endParaRPr lang="en-US" altLang="ja-JP" sz="1100" b="1" dirty="0">
              <a:latin typeface="+mn-ea"/>
              <a:ea typeface="+mn-ea"/>
            </a:endParaRPr>
          </a:p>
          <a:p>
            <a:pPr>
              <a:defRPr/>
            </a:pPr>
            <a:r>
              <a:rPr lang="ja-JP" altLang="en-US" sz="1100" b="1" dirty="0">
                <a:latin typeface="+mn-ea"/>
                <a:ea typeface="+mn-ea"/>
              </a:rPr>
              <a:t>そんな時、お母さん・お父さん・お兄ちゃん・妹など家の人に「僕の財布がないけど、知らない」と聞いたとき</a:t>
            </a:r>
            <a:endParaRPr lang="en-US" altLang="ja-JP" sz="1100" b="1" dirty="0">
              <a:latin typeface="+mn-ea"/>
              <a:ea typeface="+mn-ea"/>
            </a:endParaRPr>
          </a:p>
          <a:p>
            <a:pPr>
              <a:defRPr/>
            </a:pPr>
            <a:r>
              <a:rPr lang="ja-JP" altLang="en-US" sz="1100" b="1" dirty="0">
                <a:latin typeface="+mn-ea"/>
                <a:ea typeface="+mn-ea"/>
              </a:rPr>
              <a:t>「知らない、自分でどこかにやったんじゃない」「まったく、いつも整理整頓していないから物がなくなるのよ」「人のせいにしない！」など</a:t>
            </a:r>
            <a:endParaRPr lang="en-US" altLang="ja-JP" sz="1100" b="1" dirty="0">
              <a:latin typeface="+mn-ea"/>
              <a:ea typeface="+mn-ea"/>
            </a:endParaRPr>
          </a:p>
          <a:p>
            <a:pPr>
              <a:defRPr/>
            </a:pPr>
            <a:r>
              <a:rPr lang="ja-JP" altLang="en-US" sz="1100" b="1" dirty="0">
                <a:latin typeface="+mn-ea"/>
                <a:ea typeface="+mn-ea"/>
              </a:rPr>
              <a:t>言われたら、皆さんは、どんな気持ちになりますか。</a:t>
            </a:r>
            <a:endParaRPr lang="en-US" altLang="ja-JP" sz="1100" b="1" dirty="0">
              <a:latin typeface="+mn-ea"/>
              <a:ea typeface="+mn-ea"/>
            </a:endParaRPr>
          </a:p>
          <a:p>
            <a:pPr>
              <a:defRPr/>
            </a:pPr>
            <a:r>
              <a:rPr lang="ja-JP" altLang="en-US" sz="1100" b="1" dirty="0">
                <a:latin typeface="+mn-ea"/>
                <a:ea typeface="+mn-ea"/>
              </a:rPr>
              <a:t>イライラしたり、怒ったり、家族のせいにしたり、しませんか。</a:t>
            </a:r>
            <a:endParaRPr lang="en-US" altLang="ja-JP" sz="1100" b="1" dirty="0">
              <a:latin typeface="+mn-ea"/>
              <a:ea typeface="+mn-ea"/>
            </a:endParaRPr>
          </a:p>
          <a:p>
            <a:pPr>
              <a:defRPr/>
            </a:pPr>
            <a:r>
              <a:rPr lang="ja-JP" altLang="en-US" sz="1100" b="1" dirty="0">
                <a:latin typeface="+mn-ea"/>
                <a:ea typeface="+mn-ea"/>
              </a:rPr>
              <a:t>認知症の方も、心は同じです。皆さんが、想像してもらったことが心の中で起きていて、不安に思ったり、イライラしたり、怒りたくなるなどの気持ちになっています。</a:t>
            </a:r>
            <a:endParaRPr lang="en-US" altLang="ja-JP" sz="1100" b="1" dirty="0">
              <a:latin typeface="+mn-ea"/>
              <a:ea typeface="+mn-ea"/>
            </a:endParaRPr>
          </a:p>
          <a:p>
            <a:pPr>
              <a:defRPr/>
            </a:pPr>
            <a:r>
              <a:rPr lang="ja-JP" altLang="en-US" sz="1100" b="1" dirty="0">
                <a:latin typeface="+mn-ea"/>
                <a:ea typeface="+mn-ea"/>
              </a:rPr>
              <a:t>では、そんな時、皆さんだったら、どのような言葉を家族や友達にかけてもらうと安心できますか？）</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「財布が、なくなっちゃったの？一緒に探してみよう」など</a:t>
            </a:r>
            <a:endParaRPr lang="en-US" altLang="ja-JP" sz="1100" dirty="0">
              <a:latin typeface="+mn-ea"/>
              <a:ea typeface="+mn-ea"/>
            </a:endParaRPr>
          </a:p>
          <a:p>
            <a:pPr>
              <a:defRPr/>
            </a:pPr>
            <a:r>
              <a:rPr lang="ja-JP" altLang="en-US" sz="1100" dirty="0">
                <a:latin typeface="+mn-ea"/>
                <a:ea typeface="+mn-ea"/>
              </a:rPr>
              <a:t>「忘れても大丈夫だよ」という気持ちで声をかけましょう。</a:t>
            </a:r>
            <a:endParaRPr lang="en-US" altLang="ja-JP" sz="1100" dirty="0">
              <a:latin typeface="+mn-ea"/>
              <a:ea typeface="+mn-ea"/>
            </a:endParaRPr>
          </a:p>
          <a:p>
            <a:pPr>
              <a:defRPr/>
            </a:pPr>
            <a:r>
              <a:rPr lang="ja-JP" altLang="en-US" sz="1100" dirty="0">
                <a:latin typeface="+mn-ea"/>
                <a:ea typeface="+mn-ea"/>
              </a:rPr>
              <a:t>認知症の方は、今まで出来ていたことが出来なくなったり、言われたことをすぐに忘れて何度も同じことを聞いたり、考えるのに時間がかかったり、など「認知症」になると出てくる症状は、治すことはできないけど、</a:t>
            </a:r>
            <a:endParaRPr lang="en-US" altLang="ja-JP" sz="1100" dirty="0">
              <a:latin typeface="+mn-ea"/>
              <a:ea typeface="+mn-ea"/>
            </a:endParaRPr>
          </a:p>
          <a:p>
            <a:pPr>
              <a:defRPr/>
            </a:pPr>
            <a:r>
              <a:rPr lang="ja-JP" altLang="en-US" sz="1100" dirty="0">
                <a:latin typeface="+mn-ea"/>
                <a:ea typeface="+mn-ea"/>
              </a:rPr>
              <a:t>今、皆さんに想像してもらった時に思った気持ちがありましたよね。</a:t>
            </a:r>
            <a:endParaRPr lang="en-US" altLang="ja-JP" sz="1100" dirty="0">
              <a:latin typeface="+mn-ea"/>
              <a:ea typeface="+mn-ea"/>
            </a:endParaRPr>
          </a:p>
          <a:p>
            <a:pPr>
              <a:defRPr/>
            </a:pPr>
            <a:r>
              <a:rPr lang="ja-JP" altLang="en-US" sz="1100" dirty="0">
                <a:latin typeface="+mn-ea"/>
                <a:ea typeface="+mn-ea"/>
              </a:rPr>
              <a:t>イライラしたり、怒りたい気持ちになったり、不安な気持ち、嫌な気持ち、など</a:t>
            </a:r>
            <a:endParaRPr lang="en-US" altLang="ja-JP" sz="1100" dirty="0">
              <a:latin typeface="+mn-ea"/>
              <a:ea typeface="+mn-ea"/>
            </a:endParaRPr>
          </a:p>
          <a:p>
            <a:pPr>
              <a:defRPr/>
            </a:pPr>
            <a:r>
              <a:rPr lang="ja-JP" altLang="en-US" sz="1100" dirty="0">
                <a:latin typeface="+mn-ea"/>
                <a:ea typeface="+mn-ea"/>
              </a:rPr>
              <a:t>●そういった思いをしているんだと</a:t>
            </a:r>
            <a:r>
              <a:rPr lang="ja-JP" altLang="en-US" sz="1100" b="1" dirty="0">
                <a:latin typeface="+mn-ea"/>
                <a:ea typeface="+mn-ea"/>
              </a:rPr>
              <a:t>（僕は・私は）</a:t>
            </a:r>
            <a:r>
              <a:rPr lang="ja-JP" altLang="en-US" sz="1100" dirty="0">
                <a:latin typeface="+mn-ea"/>
                <a:ea typeface="+mn-ea"/>
              </a:rPr>
              <a:t>見方だよという気持ちで周りの人がわかってあげたり、手助けすることで、笑顔が増えて安心することで症状の進みもゆっくりになります。</a:t>
            </a:r>
            <a:endParaRPr lang="en-US" altLang="ja-JP" sz="1100" dirty="0">
              <a:latin typeface="+mn-ea"/>
              <a:ea typeface="+mn-ea"/>
            </a:endParaRPr>
          </a:p>
        </p:txBody>
      </p:sp>
      <p:sp>
        <p:nvSpPr>
          <p:cNvPr id="4" name="スライド番号プレースホルダー 3">
            <a:extLst>
              <a:ext uri="{FF2B5EF4-FFF2-40B4-BE49-F238E27FC236}">
                <a16:creationId xmlns:a16="http://schemas.microsoft.com/office/drawing/2014/main" id="{7797A205-9525-4057-9F4C-3C92BAF33922}"/>
              </a:ext>
            </a:extLst>
          </p:cNvPr>
          <p:cNvSpPr>
            <a:spLocks noGrp="1"/>
          </p:cNvSpPr>
          <p:nvPr>
            <p:ph type="sldNum" sz="quarter" idx="5"/>
          </p:nvPr>
        </p:nvSpPr>
        <p:spPr/>
        <p:txBody>
          <a:bodyPr/>
          <a:lstStyle/>
          <a:p>
            <a:fld id="{F9507F31-243D-488F-AA0F-56223140E79B}"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70C176D-8C5C-4922-86A2-1D5992185F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550EBA4-3E37-48F4-90DA-92A0BD45C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896938"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7</a:t>
            </a:r>
            <a:r>
              <a:rPr lang="ja-JP" altLang="en-US" sz="1100" b="1" dirty="0">
                <a:latin typeface="+mn-ea"/>
                <a:ea typeface="+mn-ea"/>
              </a:rPr>
              <a:t>ページです）</a:t>
            </a:r>
            <a:r>
              <a:rPr lang="en-US" altLang="ja-JP" sz="1100" b="1" dirty="0">
                <a:latin typeface="+mn-ea"/>
                <a:ea typeface="+mn-ea"/>
              </a:rPr>
              <a:t>【</a:t>
            </a:r>
            <a:r>
              <a:rPr lang="ja-JP" altLang="en-US" sz="1100" b="1" dirty="0">
                <a:latin typeface="+mn-ea"/>
                <a:ea typeface="+mn-ea"/>
              </a:rPr>
              <a:t>スライド</a:t>
            </a:r>
            <a:r>
              <a:rPr lang="en-US" altLang="ja-JP" sz="1100" b="1" dirty="0">
                <a:latin typeface="+mn-ea"/>
                <a:ea typeface="+mn-ea"/>
              </a:rPr>
              <a:t>13</a:t>
            </a:r>
            <a:r>
              <a:rPr lang="ja-JP" altLang="en-US" sz="1100" b="1" dirty="0">
                <a:latin typeface="+mn-ea"/>
                <a:ea typeface="+mn-ea"/>
              </a:rPr>
              <a:t>～</a:t>
            </a:r>
            <a:r>
              <a:rPr lang="en-US" altLang="ja-JP" sz="1100" b="1" dirty="0">
                <a:latin typeface="+mn-ea"/>
                <a:ea typeface="+mn-ea"/>
              </a:rPr>
              <a:t>16</a:t>
            </a:r>
            <a:r>
              <a:rPr lang="ja-JP" altLang="en-US" sz="1100" b="1" dirty="0">
                <a:latin typeface="+mn-ea"/>
                <a:ea typeface="+mn-ea"/>
              </a:rPr>
              <a:t>を約</a:t>
            </a:r>
            <a:r>
              <a:rPr lang="en-US" altLang="ja-JP" sz="1100" b="1" dirty="0">
                <a:latin typeface="+mn-ea"/>
                <a:ea typeface="+mn-ea"/>
              </a:rPr>
              <a:t>15</a:t>
            </a:r>
            <a:r>
              <a:rPr lang="ja-JP" altLang="en-US" sz="1100" b="1" dirty="0">
                <a:latin typeface="+mn-ea"/>
                <a:ea typeface="+mn-ea"/>
              </a:rPr>
              <a:t>分程度で伝える（目安）</a:t>
            </a:r>
            <a:r>
              <a:rPr lang="en-US" altLang="ja-JP" sz="1100" b="1" dirty="0">
                <a:latin typeface="+mn-ea"/>
                <a:ea typeface="+mn-ea"/>
              </a:rPr>
              <a:t>】</a:t>
            </a:r>
          </a:p>
          <a:p>
            <a:pPr defTabSz="896938"/>
            <a:endParaRPr lang="en-US" altLang="ja-JP" sz="1100" dirty="0">
              <a:latin typeface="+mn-ea"/>
              <a:ea typeface="+mn-ea"/>
            </a:endParaRPr>
          </a:p>
          <a:p>
            <a:pPr defTabSz="896938"/>
            <a:r>
              <a:rPr lang="ja-JP" altLang="en-US" sz="1100" dirty="0">
                <a:latin typeface="+mn-ea"/>
                <a:ea typeface="+mn-ea"/>
              </a:rPr>
              <a:t>認知症になって失敗ばかりのとき・・・</a:t>
            </a:r>
            <a:endParaRPr lang="en-US" altLang="ja-JP" sz="1100" dirty="0">
              <a:latin typeface="+mn-ea"/>
              <a:ea typeface="+mn-ea"/>
            </a:endParaRPr>
          </a:p>
          <a:p>
            <a:pPr marL="0" marR="0" lvl="0" indent="0" algn="l" defTabSz="896938"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家族や周りの人は、どのように接したらいいのか、図で確認してみましょう。</a:t>
            </a:r>
            <a:endParaRPr lang="en-US" altLang="ja-JP" sz="1100" dirty="0">
              <a:latin typeface="+mn-ea"/>
              <a:ea typeface="+mn-ea"/>
            </a:endParaRPr>
          </a:p>
          <a:p>
            <a:pPr defTabSz="896938"/>
            <a:r>
              <a:rPr lang="ja-JP" altLang="en-US" sz="1100" dirty="0">
                <a:latin typeface="+mn-ea"/>
                <a:ea typeface="+mn-ea"/>
              </a:rPr>
              <a:t>認知症になると、今までよりも失敗が多くなります。そんな時、家族や周りの人が「また、失敗した」と怒ったりすると、「怖かったり、不安な気持ちになって」本人は元気がなくなります。●●●●●また、失敗したことを毎回、怒ったりするとますます元気がなくなります。●●</a:t>
            </a:r>
            <a:endParaRPr lang="en-US" altLang="ja-JP" sz="1100" dirty="0">
              <a:latin typeface="+mn-ea"/>
              <a:ea typeface="+mn-ea"/>
            </a:endParaRPr>
          </a:p>
          <a:p>
            <a:pPr defTabSz="896938"/>
            <a:r>
              <a:rPr lang="ja-JP" altLang="en-US" sz="1100" dirty="0">
                <a:latin typeface="+mn-ea"/>
                <a:ea typeface="+mn-ea"/>
              </a:rPr>
              <a:t>本人にとっては、正しいと思ってやったことだったり、家族のことを思ってやったことで、怒られたり、怒鳴られたりすると本人は「怖かったり、イライラしたり、不安な気持ち、寂しい気持ちになって」ますます症状が悪くなります。●●</a:t>
            </a:r>
            <a:endParaRPr lang="en-US" altLang="ja-JP" sz="1100" dirty="0">
              <a:latin typeface="+mn-ea"/>
              <a:ea typeface="+mn-ea"/>
            </a:endParaRPr>
          </a:p>
          <a:p>
            <a:pPr defTabSz="896938"/>
            <a:endParaRPr lang="en-US" altLang="ja-JP" sz="1100" dirty="0">
              <a:latin typeface="+mn-ea"/>
              <a:ea typeface="+mn-ea"/>
            </a:endParaRPr>
          </a:p>
          <a:p>
            <a:pPr defTabSz="896938"/>
            <a:r>
              <a:rPr lang="ja-JP" altLang="en-US" sz="1100" dirty="0">
                <a:latin typeface="+mn-ea"/>
                <a:ea typeface="+mn-ea"/>
              </a:rPr>
              <a:t>でも、●●●●「失敗しても大丈夫だよ」・・・とわかってあげたり、手伝ってあげたり、一緒にすることで、気持ちが安心して笑顔で過ごせることが多くなり、認知症の症状の進みもゆっくりになります。●●●●</a:t>
            </a:r>
            <a:endParaRPr lang="en-US" altLang="ja-JP" sz="1100" dirty="0">
              <a:latin typeface="+mn-ea"/>
              <a:ea typeface="+mn-ea"/>
            </a:endParaRPr>
          </a:p>
          <a:p>
            <a:pPr defTabSz="896938"/>
            <a:r>
              <a:rPr lang="ja-JP" altLang="en-US" sz="1100" dirty="0"/>
              <a:t>皆さんもぜひ、左のような接し方を心がけましょう。</a:t>
            </a:r>
          </a:p>
        </p:txBody>
      </p:sp>
      <p:sp>
        <p:nvSpPr>
          <p:cNvPr id="3" name="スライド番号プレースホルダー 2">
            <a:extLst>
              <a:ext uri="{FF2B5EF4-FFF2-40B4-BE49-F238E27FC236}">
                <a16:creationId xmlns:a16="http://schemas.microsoft.com/office/drawing/2014/main" id="{75A3A718-E398-4A2A-88D8-F6557EC4D88F}"/>
              </a:ext>
            </a:extLst>
          </p:cNvPr>
          <p:cNvSpPr>
            <a:spLocks noGrp="1"/>
          </p:cNvSpPr>
          <p:nvPr>
            <p:ph type="sldNum" sz="quarter" idx="5"/>
          </p:nvPr>
        </p:nvSpPr>
        <p:spPr/>
        <p:txBody>
          <a:bodyPr/>
          <a:lstStyle/>
          <a:p>
            <a:fld id="{F9507F31-243D-488F-AA0F-56223140E79B}" type="slidenum">
              <a:rPr kumimoji="1" lang="ja-JP" altLang="en-US" smtClean="0"/>
              <a:t>16</a:t>
            </a:fld>
            <a:endParaRPr kumimoji="1" lang="ja-JP" altLang="en-US"/>
          </a:p>
        </p:txBody>
      </p:sp>
    </p:spTree>
    <p:extLst>
      <p:ext uri="{BB962C8B-B14F-4D97-AF65-F5344CB8AC3E}">
        <p14:creationId xmlns:p14="http://schemas.microsoft.com/office/powerpoint/2010/main" val="290241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7D1317FD-B6FC-4AF1-AFB2-9A907EDF93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D7A781DA-655B-4A6A-A918-185EC3A3DA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ここで皆さんにクイズです。</a:t>
            </a:r>
            <a:endParaRPr lang="en-US" altLang="ja-JP" sz="1100" b="1" dirty="0">
              <a:latin typeface="+mn-ea"/>
              <a:ea typeface="+mn-ea"/>
            </a:endParaRPr>
          </a:p>
          <a:p>
            <a:r>
              <a:rPr lang="ja-JP" altLang="en-US" sz="1100" b="1" dirty="0">
                <a:latin typeface="+mn-ea"/>
                <a:ea typeface="+mn-ea"/>
              </a:rPr>
              <a:t>今までの話を思い出しながら、「認知症」なのか、それとも「物忘れ」なのかを考えて、そうだと思う方に手をあげましょう。</a:t>
            </a:r>
            <a:endParaRPr lang="en-US" altLang="ja-JP" sz="1100" b="1" dirty="0">
              <a:latin typeface="+mn-ea"/>
              <a:ea typeface="+mn-ea"/>
            </a:endParaRPr>
          </a:p>
          <a:p>
            <a:r>
              <a:rPr lang="ja-JP" altLang="en-US" sz="1100" b="1" dirty="0">
                <a:latin typeface="+mn-ea"/>
                <a:ea typeface="+mn-ea"/>
              </a:rPr>
              <a:t>●①昨日の夕ごはんに、何を食べたか思い出せない。</a:t>
            </a:r>
            <a:endParaRPr lang="en-US" altLang="ja-JP" sz="1100" b="1" dirty="0">
              <a:latin typeface="+mn-ea"/>
              <a:ea typeface="+mn-ea"/>
            </a:endParaRPr>
          </a:p>
          <a:p>
            <a:r>
              <a:rPr lang="ja-JP" altLang="en-US" sz="1100" b="1" dirty="0">
                <a:latin typeface="+mn-ea"/>
                <a:ea typeface="+mn-ea"/>
              </a:rPr>
              <a:t>これは、認知症だと思う人。</a:t>
            </a:r>
            <a:endParaRPr lang="en-US" altLang="ja-JP" sz="1100" b="1" dirty="0">
              <a:latin typeface="+mn-ea"/>
              <a:ea typeface="+mn-ea"/>
            </a:endParaRPr>
          </a:p>
          <a:p>
            <a:r>
              <a:rPr lang="ja-JP" altLang="en-US" sz="1100" b="1" dirty="0">
                <a:latin typeface="+mn-ea"/>
                <a:ea typeface="+mn-ea"/>
              </a:rPr>
              <a:t>いや、違う、物忘れだと思う人●</a:t>
            </a:r>
            <a:r>
              <a:rPr lang="en-US" altLang="ja-JP" sz="1100" b="1" dirty="0">
                <a:latin typeface="+mn-ea"/>
                <a:ea typeface="+mn-ea"/>
              </a:rPr>
              <a:t>【</a:t>
            </a:r>
            <a:r>
              <a:rPr lang="ja-JP" altLang="en-US" sz="1100" b="1" dirty="0">
                <a:latin typeface="+mn-ea"/>
                <a:ea typeface="+mn-ea"/>
              </a:rPr>
              <a:t>物忘れ</a:t>
            </a:r>
            <a:r>
              <a:rPr lang="en-US" altLang="ja-JP" sz="1100" b="1" dirty="0">
                <a:latin typeface="+mn-ea"/>
                <a:ea typeface="+mn-ea"/>
              </a:rPr>
              <a:t>】</a:t>
            </a:r>
          </a:p>
          <a:p>
            <a:r>
              <a:rPr lang="ja-JP" altLang="en-US" sz="1100" b="1" dirty="0">
                <a:latin typeface="+mn-ea"/>
                <a:ea typeface="+mn-ea"/>
              </a:rPr>
              <a:t>「認知症」の人は、夕ごはんに何を食べたか思い出せないのではなく、夕ごはんを食べたことを忘れてしまいます。</a:t>
            </a:r>
            <a:endParaRPr lang="en-US" altLang="ja-JP" sz="1100" b="1" dirty="0">
              <a:latin typeface="+mn-ea"/>
              <a:ea typeface="+mn-ea"/>
            </a:endParaRPr>
          </a:p>
          <a:p>
            <a:endParaRPr lang="en-US" altLang="ja-JP" sz="1100" b="1" dirty="0">
              <a:latin typeface="+mn-ea"/>
              <a:ea typeface="+mn-ea"/>
            </a:endParaRPr>
          </a:p>
          <a:p>
            <a:r>
              <a:rPr lang="ja-JP" altLang="en-US" sz="1100" b="1" dirty="0">
                <a:latin typeface="+mn-ea"/>
                <a:ea typeface="+mn-ea"/>
              </a:rPr>
              <a:t>●②毎日行っている、すぐ近くの公園に遊びに行ったけど、帰り道がわからなくなって家に帰れなくなった</a:t>
            </a:r>
            <a:endParaRPr lang="en-US" altLang="ja-JP" sz="1100" b="1" dirty="0">
              <a:latin typeface="+mn-ea"/>
              <a:ea typeface="+mn-ea"/>
            </a:endParaRPr>
          </a:p>
          <a:p>
            <a:r>
              <a:rPr lang="ja-JP" altLang="en-US" sz="1100" b="1" dirty="0">
                <a:latin typeface="+mn-ea"/>
                <a:ea typeface="+mn-ea"/>
              </a:rPr>
              <a:t>これは、認知症だと思う人。</a:t>
            </a:r>
            <a:endParaRPr lang="en-US" altLang="ja-JP" sz="1100" b="1" dirty="0">
              <a:latin typeface="+mn-ea"/>
              <a:ea typeface="+mn-ea"/>
            </a:endParaRPr>
          </a:p>
          <a:p>
            <a:r>
              <a:rPr lang="ja-JP" altLang="en-US" sz="1100" b="1" dirty="0">
                <a:latin typeface="+mn-ea"/>
                <a:ea typeface="+mn-ea"/>
              </a:rPr>
              <a:t>いや、違う、物忘れだと思う人●</a:t>
            </a:r>
            <a:r>
              <a:rPr lang="en-US" altLang="ja-JP" sz="1100" b="1" dirty="0">
                <a:latin typeface="+mn-ea"/>
                <a:ea typeface="+mn-ea"/>
              </a:rPr>
              <a:t>【</a:t>
            </a:r>
            <a:r>
              <a:rPr lang="ja-JP" altLang="en-US" sz="1100" b="1" dirty="0">
                <a:latin typeface="+mn-ea"/>
                <a:ea typeface="+mn-ea"/>
              </a:rPr>
              <a:t>認知症</a:t>
            </a:r>
            <a:r>
              <a:rPr lang="en-US" altLang="ja-JP" sz="1100" b="1" dirty="0">
                <a:latin typeface="+mn-ea"/>
                <a:ea typeface="+mn-ea"/>
              </a:rPr>
              <a:t>】</a:t>
            </a:r>
          </a:p>
          <a:p>
            <a:endParaRPr lang="ja-JP" altLang="en-US" dirty="0"/>
          </a:p>
        </p:txBody>
      </p:sp>
      <p:sp>
        <p:nvSpPr>
          <p:cNvPr id="3" name="スライド番号プレースホルダー 2">
            <a:extLst>
              <a:ext uri="{FF2B5EF4-FFF2-40B4-BE49-F238E27FC236}">
                <a16:creationId xmlns:a16="http://schemas.microsoft.com/office/drawing/2014/main" id="{397B6733-2D82-4AED-BA9C-4FFE73D8FAEE}"/>
              </a:ext>
            </a:extLst>
          </p:cNvPr>
          <p:cNvSpPr>
            <a:spLocks noGrp="1"/>
          </p:cNvSpPr>
          <p:nvPr>
            <p:ph type="sldNum" sz="quarter" idx="5"/>
          </p:nvPr>
        </p:nvSpPr>
        <p:spPr/>
        <p:txBody>
          <a:bodyPr/>
          <a:lstStyle/>
          <a:p>
            <a:fld id="{F9507F31-243D-488F-AA0F-56223140E79B}"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97714BBE-BF41-46B1-B475-CF938136F8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832A02A7-7EAE-4F9D-B236-EF773BB46D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●③近くのスーパーに自転車で買い物に行ったけど、歩いて帰ってきました。</a:t>
            </a:r>
            <a:endParaRPr lang="en-US" altLang="ja-JP" sz="1100" b="1" dirty="0">
              <a:latin typeface="+mn-ea"/>
              <a:ea typeface="+mn-ea"/>
            </a:endParaRPr>
          </a:p>
          <a:p>
            <a:r>
              <a:rPr lang="ja-JP" altLang="en-US" sz="1100" b="1" dirty="0">
                <a:latin typeface="+mn-ea"/>
                <a:ea typeface="+mn-ea"/>
              </a:rPr>
              <a:t>●・家の玄関で、自転車を忘れたことに気づいたら？</a:t>
            </a:r>
            <a:endParaRPr lang="en-US" altLang="ja-JP" sz="1100" b="1" dirty="0">
              <a:latin typeface="+mn-ea"/>
              <a:ea typeface="+mn-ea"/>
            </a:endParaRPr>
          </a:p>
          <a:p>
            <a:r>
              <a:rPr lang="ja-JP" altLang="en-US" sz="1100" b="1" dirty="0">
                <a:latin typeface="+mn-ea"/>
                <a:ea typeface="+mn-ea"/>
              </a:rPr>
              <a:t>これは、認知症だと思う人。</a:t>
            </a:r>
            <a:endParaRPr lang="en-US" altLang="ja-JP" sz="1100" b="1" dirty="0">
              <a:latin typeface="+mn-ea"/>
              <a:ea typeface="+mn-ea"/>
            </a:endParaRPr>
          </a:p>
          <a:p>
            <a:r>
              <a:rPr lang="ja-JP" altLang="en-US" sz="1100" b="1" dirty="0">
                <a:latin typeface="+mn-ea"/>
                <a:ea typeface="+mn-ea"/>
              </a:rPr>
              <a:t>いや、違う、物忘れだと思う人●</a:t>
            </a:r>
            <a:r>
              <a:rPr lang="en-US" altLang="ja-JP" sz="1100" b="1" dirty="0">
                <a:latin typeface="+mn-ea"/>
                <a:ea typeface="+mn-ea"/>
              </a:rPr>
              <a:t>【</a:t>
            </a:r>
            <a:r>
              <a:rPr lang="ja-JP" altLang="en-US" sz="1100" b="1" dirty="0">
                <a:latin typeface="+mn-ea"/>
                <a:ea typeface="+mn-ea"/>
              </a:rPr>
              <a:t>物忘れ</a:t>
            </a:r>
            <a:r>
              <a:rPr lang="en-US" altLang="ja-JP" sz="1100" b="1" dirty="0">
                <a:latin typeface="+mn-ea"/>
                <a:ea typeface="+mn-ea"/>
              </a:rPr>
              <a:t>】</a:t>
            </a:r>
          </a:p>
          <a:p>
            <a:endParaRPr lang="en-US" altLang="ja-JP" sz="1100" b="1" dirty="0">
              <a:latin typeface="+mn-ea"/>
              <a:ea typeface="+mn-ea"/>
            </a:endParaRPr>
          </a:p>
          <a:p>
            <a:r>
              <a:rPr lang="ja-JP" altLang="en-US" sz="1100" b="1" dirty="0">
                <a:latin typeface="+mn-ea"/>
                <a:ea typeface="+mn-ea"/>
              </a:rPr>
              <a:t>●・歩いて買い物に行った・・・と言いはったら？</a:t>
            </a:r>
            <a:endParaRPr lang="en-US" altLang="ja-JP" sz="1100" b="1" dirty="0">
              <a:latin typeface="+mn-ea"/>
              <a:ea typeface="+mn-ea"/>
            </a:endParaRPr>
          </a:p>
          <a:p>
            <a:r>
              <a:rPr lang="ja-JP" altLang="en-US" sz="1100" b="1" dirty="0">
                <a:latin typeface="+mn-ea"/>
                <a:ea typeface="+mn-ea"/>
              </a:rPr>
              <a:t>これは、認知症だと思う人。</a:t>
            </a:r>
            <a:endParaRPr lang="en-US" altLang="ja-JP" sz="1100" b="1" dirty="0">
              <a:latin typeface="+mn-ea"/>
              <a:ea typeface="+mn-ea"/>
            </a:endParaRPr>
          </a:p>
          <a:p>
            <a:r>
              <a:rPr lang="ja-JP" altLang="en-US" sz="1100" b="1" dirty="0">
                <a:latin typeface="+mn-ea"/>
                <a:ea typeface="+mn-ea"/>
              </a:rPr>
              <a:t>いや、違う、物忘れだと思う人●</a:t>
            </a:r>
            <a:r>
              <a:rPr lang="en-US" altLang="ja-JP" sz="1100" b="1" dirty="0">
                <a:latin typeface="+mn-ea"/>
                <a:ea typeface="+mn-ea"/>
              </a:rPr>
              <a:t>【</a:t>
            </a:r>
            <a:r>
              <a:rPr lang="ja-JP" altLang="en-US" sz="1100" b="1" dirty="0">
                <a:latin typeface="+mn-ea"/>
                <a:ea typeface="+mn-ea"/>
              </a:rPr>
              <a:t>認知症</a:t>
            </a:r>
            <a:r>
              <a:rPr lang="en-US" altLang="ja-JP" sz="1100" b="1" dirty="0">
                <a:latin typeface="+mn-ea"/>
                <a:ea typeface="+mn-ea"/>
              </a:rPr>
              <a:t>】</a:t>
            </a:r>
          </a:p>
          <a:p>
            <a:endParaRPr lang="en-US" altLang="ja-JP" sz="1100" b="1" dirty="0">
              <a:latin typeface="+mn-ea"/>
              <a:ea typeface="+mn-ea"/>
            </a:endParaRPr>
          </a:p>
          <a:p>
            <a:r>
              <a:rPr lang="ja-JP" altLang="en-US" sz="1100" b="1" dirty="0">
                <a:latin typeface="+mn-ea"/>
                <a:ea typeface="+mn-ea"/>
              </a:rPr>
              <a:t>何かヒントがあって思い出すことができれば「物忘れ」ですが、ヒントがあってもまったく思い出せなければ「認知症」かもしれないですね。</a:t>
            </a:r>
            <a:endParaRPr lang="en-US" altLang="ja-JP" sz="1100" b="1" dirty="0">
              <a:latin typeface="+mn-ea"/>
              <a:ea typeface="+mn-ea"/>
            </a:endParaRPr>
          </a:p>
          <a:p>
            <a:r>
              <a:rPr lang="ja-JP" altLang="en-US" sz="1100" b="1" dirty="0">
                <a:latin typeface="+mn-ea"/>
                <a:ea typeface="+mn-ea"/>
              </a:rPr>
              <a:t>③のクイズでは、「家の玄関で」「あっ！」と自転車のことを思い出したというのは「物忘れ」ですが、</a:t>
            </a:r>
            <a:endParaRPr lang="en-US" altLang="ja-JP" sz="1100" b="1" dirty="0">
              <a:latin typeface="+mn-ea"/>
              <a:ea typeface="+mn-ea"/>
            </a:endParaRPr>
          </a:p>
          <a:p>
            <a:r>
              <a:rPr lang="ja-JP" altLang="en-US" sz="1100" b="1" dirty="0">
                <a:latin typeface="+mn-ea"/>
                <a:ea typeface="+mn-ea"/>
              </a:rPr>
              <a:t>自転車のことを聞いてもまったく思い出せずに歩いて行ったと言い張っているのであれば、「認知症」かもしれないですね。</a:t>
            </a:r>
          </a:p>
        </p:txBody>
      </p:sp>
      <p:sp>
        <p:nvSpPr>
          <p:cNvPr id="3" name="スライド番号プレースホルダー 2">
            <a:extLst>
              <a:ext uri="{FF2B5EF4-FFF2-40B4-BE49-F238E27FC236}">
                <a16:creationId xmlns:a16="http://schemas.microsoft.com/office/drawing/2014/main" id="{0846D9B7-FBCB-49F8-84F3-1E7991874409}"/>
              </a:ext>
            </a:extLst>
          </p:cNvPr>
          <p:cNvSpPr>
            <a:spLocks noGrp="1"/>
          </p:cNvSpPr>
          <p:nvPr>
            <p:ph type="sldNum" sz="quarter" idx="5"/>
          </p:nvPr>
        </p:nvSpPr>
        <p:spPr/>
        <p:txBody>
          <a:bodyPr/>
          <a:lstStyle/>
          <a:p>
            <a:fld id="{F9507F31-243D-488F-AA0F-56223140E79B}"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D319B524-0A61-4B6F-B8D6-C2B3D6419F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AD29DCEF-ED5F-47E1-9B6D-A22032E516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a:latin typeface="+mn-ea"/>
                <a:ea typeface="+mn-ea"/>
              </a:rPr>
              <a:t>（活用される際は健康長寿課にて貸し出し（</a:t>
            </a:r>
            <a:r>
              <a:rPr lang="en-US" altLang="ja-JP" sz="1100" b="1" u="sng" dirty="0">
                <a:latin typeface="+mn-ea"/>
                <a:ea typeface="+mn-ea"/>
              </a:rPr>
              <a:t>USB</a:t>
            </a:r>
            <a:r>
              <a:rPr lang="ja-JP" altLang="en-US" sz="1100" b="1" u="sng" dirty="0">
                <a:latin typeface="+mn-ea"/>
                <a:ea typeface="+mn-ea"/>
              </a:rPr>
              <a:t>）可能となっておりますが、事前にご連絡してください。）</a:t>
            </a:r>
            <a:endParaRPr lang="en-US" altLang="ja-JP" sz="1100" b="1" u="sng" dirty="0">
              <a:latin typeface="+mn-ea"/>
              <a:ea typeface="+mn-ea"/>
            </a:endParaRPr>
          </a:p>
          <a:p>
            <a:endParaRPr lang="en-US" altLang="ja-JP" sz="1100" dirty="0">
              <a:latin typeface="+mn-ea"/>
              <a:ea typeface="+mn-ea"/>
            </a:endParaRPr>
          </a:p>
          <a:p>
            <a:r>
              <a:rPr lang="en-US" altLang="ja-JP" sz="1100" b="1" dirty="0">
                <a:latin typeface="+mn-ea"/>
                <a:ea typeface="+mn-ea"/>
              </a:rPr>
              <a:t>【</a:t>
            </a:r>
            <a:r>
              <a:rPr lang="ja-JP" altLang="en-US" sz="1100" b="1" dirty="0">
                <a:latin typeface="+mn-ea"/>
                <a:ea typeface="+mn-ea"/>
              </a:rPr>
              <a:t>おばあちゃんどこ行くの</a:t>
            </a:r>
            <a:r>
              <a:rPr lang="en-US" altLang="ja-JP" sz="1100" b="1" dirty="0">
                <a:latin typeface="+mn-ea"/>
                <a:ea typeface="+mn-ea"/>
              </a:rPr>
              <a:t>】</a:t>
            </a:r>
          </a:p>
          <a:p>
            <a:r>
              <a:rPr lang="ja-JP" altLang="en-US" sz="1100" b="1" dirty="0">
                <a:latin typeface="+mn-ea"/>
                <a:ea typeface="+mn-ea"/>
              </a:rPr>
              <a:t>認知症サポーターステップアップ研修教材（教材</a:t>
            </a:r>
            <a:r>
              <a:rPr lang="en-US" altLang="ja-JP" sz="1100" b="1" dirty="0">
                <a:latin typeface="+mn-ea"/>
                <a:ea typeface="+mn-ea"/>
              </a:rPr>
              <a:t>5</a:t>
            </a:r>
            <a:r>
              <a:rPr lang="ja-JP" altLang="en-US" sz="1100" b="1" dirty="0">
                <a:latin typeface="+mn-ea"/>
                <a:ea typeface="+mn-ea"/>
              </a:rPr>
              <a:t>（</a:t>
            </a:r>
            <a:r>
              <a:rPr lang="en-US" altLang="ja-JP" sz="1100" b="1" dirty="0">
                <a:latin typeface="+mn-ea"/>
                <a:ea typeface="+mn-ea"/>
              </a:rPr>
              <a:t>1</a:t>
            </a:r>
            <a:r>
              <a:rPr lang="ja-JP" altLang="en-US" sz="1100" b="1" dirty="0">
                <a:latin typeface="+mn-ea"/>
                <a:ea typeface="+mn-ea"/>
              </a:rPr>
              <a:t>）・（</a:t>
            </a:r>
            <a:r>
              <a:rPr lang="en-US" altLang="ja-JP" sz="1100" b="1" dirty="0">
                <a:latin typeface="+mn-ea"/>
                <a:ea typeface="+mn-ea"/>
              </a:rPr>
              <a:t>2</a:t>
            </a:r>
            <a:r>
              <a:rPr lang="ja-JP" altLang="en-US" sz="1100" b="1" dirty="0">
                <a:latin typeface="+mn-ea"/>
                <a:ea typeface="+mn-ea"/>
              </a:rPr>
              <a:t>）・（</a:t>
            </a:r>
            <a:r>
              <a:rPr lang="en-US" altLang="ja-JP" sz="1100" b="1" dirty="0">
                <a:latin typeface="+mn-ea"/>
                <a:ea typeface="+mn-ea"/>
              </a:rPr>
              <a:t>3</a:t>
            </a:r>
            <a:r>
              <a:rPr lang="ja-JP" altLang="en-US" sz="1100" b="1" dirty="0">
                <a:latin typeface="+mn-ea"/>
                <a:ea typeface="+mn-ea"/>
              </a:rPr>
              <a:t>）「道に迷っている高齢者への対応（ここで別れる・家まで行く）」合わせて</a:t>
            </a:r>
            <a:r>
              <a:rPr lang="en-US" altLang="ja-JP" sz="1100" b="1" dirty="0">
                <a:latin typeface="+mn-ea"/>
                <a:ea typeface="+mn-ea"/>
              </a:rPr>
              <a:t>4</a:t>
            </a:r>
            <a:r>
              <a:rPr lang="ja-JP" altLang="en-US" sz="1100" b="1" dirty="0">
                <a:latin typeface="+mn-ea"/>
                <a:ea typeface="+mn-ea"/>
              </a:rPr>
              <a:t>分程度のもの）</a:t>
            </a:r>
            <a:endParaRPr lang="en-US" altLang="ja-JP" sz="1100" b="1" dirty="0">
              <a:latin typeface="+mn-ea"/>
              <a:ea typeface="+mn-ea"/>
            </a:endParaRPr>
          </a:p>
          <a:p>
            <a:endParaRPr lang="en-US" altLang="ja-JP" sz="1100" b="1" dirty="0">
              <a:latin typeface="+mn-ea"/>
              <a:ea typeface="+mn-ea"/>
            </a:endParaRPr>
          </a:p>
          <a:p>
            <a:r>
              <a:rPr lang="ja-JP" altLang="en-US" sz="1100" b="1" dirty="0">
                <a:latin typeface="+mn-ea"/>
                <a:ea typeface="+mn-ea"/>
              </a:rPr>
              <a:t>その他：</a:t>
            </a:r>
            <a:endParaRPr lang="en-US" altLang="ja-JP" sz="1100" b="1" dirty="0">
              <a:latin typeface="+mn-ea"/>
              <a:ea typeface="+mn-ea"/>
            </a:endParaRPr>
          </a:p>
          <a:p>
            <a:r>
              <a:rPr lang="ja-JP" altLang="en-US" sz="1100" b="1" dirty="0">
                <a:latin typeface="+mn-ea"/>
                <a:ea typeface="+mn-ea"/>
              </a:rPr>
              <a:t>（教材</a:t>
            </a:r>
            <a:r>
              <a:rPr lang="en-US" altLang="ja-JP" sz="1100" b="1" dirty="0">
                <a:latin typeface="+mn-ea"/>
                <a:ea typeface="+mn-ea"/>
              </a:rPr>
              <a:t>1</a:t>
            </a:r>
            <a:r>
              <a:rPr lang="ja-JP" altLang="en-US" sz="1100" b="1" dirty="0">
                <a:latin typeface="+mn-ea"/>
                <a:ea typeface="+mn-ea"/>
              </a:rPr>
              <a:t>「地域での見守りや声かけの例」</a:t>
            </a:r>
            <a:r>
              <a:rPr lang="en-US" altLang="ja-JP" sz="1100" b="1" dirty="0">
                <a:latin typeface="+mn-ea"/>
                <a:ea typeface="+mn-ea"/>
              </a:rPr>
              <a:t>5</a:t>
            </a:r>
            <a:r>
              <a:rPr lang="ja-JP" altLang="en-US" sz="1100" b="1" dirty="0">
                <a:latin typeface="+mn-ea"/>
                <a:ea typeface="+mn-ea"/>
              </a:rPr>
              <a:t>分程度のもの）</a:t>
            </a:r>
            <a:endParaRPr lang="en-US" altLang="ja-JP" sz="1100" b="1" dirty="0">
              <a:latin typeface="+mn-ea"/>
              <a:ea typeface="+mn-ea"/>
            </a:endParaRPr>
          </a:p>
          <a:p>
            <a:r>
              <a:rPr lang="ja-JP" altLang="en-US" sz="1100" b="1" dirty="0">
                <a:latin typeface="+mn-ea"/>
                <a:ea typeface="+mn-ea"/>
              </a:rPr>
              <a:t>（教材</a:t>
            </a:r>
            <a:r>
              <a:rPr lang="en-US" altLang="ja-JP" sz="1100" b="1" dirty="0">
                <a:latin typeface="+mn-ea"/>
                <a:ea typeface="+mn-ea"/>
              </a:rPr>
              <a:t>2</a:t>
            </a:r>
            <a:r>
              <a:rPr lang="ja-JP" altLang="en-US" sz="1100" b="1" dirty="0">
                <a:latin typeface="+mn-ea"/>
                <a:ea typeface="+mn-ea"/>
              </a:rPr>
              <a:t>（</a:t>
            </a:r>
            <a:r>
              <a:rPr lang="en-US" altLang="ja-JP" sz="1100" b="1" dirty="0">
                <a:latin typeface="+mn-ea"/>
                <a:ea typeface="+mn-ea"/>
              </a:rPr>
              <a:t>1</a:t>
            </a:r>
            <a:r>
              <a:rPr lang="ja-JP" altLang="en-US" sz="1100" b="1" dirty="0">
                <a:latin typeface="+mn-ea"/>
                <a:ea typeface="+mn-ea"/>
              </a:rPr>
              <a:t>）・（</a:t>
            </a:r>
            <a:r>
              <a:rPr lang="en-US" altLang="ja-JP" sz="1100" b="1" dirty="0">
                <a:latin typeface="+mn-ea"/>
                <a:ea typeface="+mn-ea"/>
              </a:rPr>
              <a:t>2</a:t>
            </a:r>
            <a:r>
              <a:rPr lang="ja-JP" altLang="en-US" sz="1100" b="1" dirty="0">
                <a:latin typeface="+mn-ea"/>
                <a:ea typeface="+mn-ea"/>
              </a:rPr>
              <a:t>）「食事編（良くない例・良い例）」合わせて</a:t>
            </a:r>
            <a:r>
              <a:rPr lang="en-US" altLang="ja-JP" sz="1100" b="1" dirty="0">
                <a:latin typeface="+mn-ea"/>
                <a:ea typeface="+mn-ea"/>
              </a:rPr>
              <a:t>1</a:t>
            </a:r>
            <a:r>
              <a:rPr lang="ja-JP" altLang="en-US" sz="1100" b="1" dirty="0">
                <a:latin typeface="+mn-ea"/>
                <a:ea typeface="+mn-ea"/>
              </a:rPr>
              <a:t>分程度のもの）</a:t>
            </a:r>
            <a:endParaRPr lang="en-US" altLang="ja-JP" sz="1100" b="1" dirty="0">
              <a:latin typeface="+mn-ea"/>
              <a:ea typeface="+mn-ea"/>
            </a:endParaRPr>
          </a:p>
          <a:p>
            <a:r>
              <a:rPr lang="ja-JP" altLang="en-US" sz="1100" b="1" dirty="0">
                <a:latin typeface="+mn-ea"/>
                <a:ea typeface="+mn-ea"/>
                <a:sym typeface="Wingdings" panose="05000000000000000000" pitchFamily="2" charset="2"/>
              </a:rPr>
              <a:t>（教材</a:t>
            </a:r>
            <a:r>
              <a:rPr lang="en-US" altLang="ja-JP" sz="1100" b="1" dirty="0">
                <a:latin typeface="+mn-ea"/>
                <a:ea typeface="+mn-ea"/>
                <a:sym typeface="Wingdings" panose="05000000000000000000" pitchFamily="2" charset="2"/>
              </a:rPr>
              <a:t>2</a:t>
            </a:r>
            <a:r>
              <a:rPr lang="ja-JP" altLang="en-US" sz="1100" b="1" dirty="0">
                <a:latin typeface="+mn-ea"/>
                <a:ea typeface="+mn-ea"/>
                <a:sym typeface="Wingdings" panose="05000000000000000000" pitchFamily="2" charset="2"/>
              </a:rPr>
              <a:t>（</a:t>
            </a:r>
            <a:r>
              <a:rPr lang="en-US" altLang="ja-JP" sz="1100" b="1" dirty="0">
                <a:latin typeface="+mn-ea"/>
                <a:ea typeface="+mn-ea"/>
                <a:sym typeface="Wingdings" panose="05000000000000000000" pitchFamily="2" charset="2"/>
              </a:rPr>
              <a:t>3</a:t>
            </a:r>
            <a:r>
              <a:rPr lang="ja-JP" altLang="en-US" sz="1100" b="1" dirty="0">
                <a:latin typeface="+mn-ea"/>
                <a:ea typeface="+mn-ea"/>
                <a:sym typeface="Wingdings" panose="05000000000000000000" pitchFamily="2" charset="2"/>
              </a:rPr>
              <a:t>）・（</a:t>
            </a:r>
            <a:r>
              <a:rPr lang="en-US" altLang="ja-JP" sz="1100" b="1" dirty="0">
                <a:latin typeface="+mn-ea"/>
                <a:ea typeface="+mn-ea"/>
                <a:sym typeface="Wingdings" panose="05000000000000000000" pitchFamily="2" charset="2"/>
              </a:rPr>
              <a:t>4</a:t>
            </a:r>
            <a:r>
              <a:rPr lang="ja-JP" altLang="en-US" sz="1100" b="1" dirty="0">
                <a:latin typeface="+mn-ea"/>
                <a:ea typeface="+mn-ea"/>
                <a:sym typeface="Wingdings" panose="05000000000000000000" pitchFamily="2" charset="2"/>
              </a:rPr>
              <a:t>）</a:t>
            </a:r>
            <a:r>
              <a:rPr lang="ja-JP" altLang="en-US" sz="1100" b="1" dirty="0">
                <a:latin typeface="+mn-ea"/>
                <a:ea typeface="+mn-ea"/>
              </a:rPr>
              <a:t>「帰宅願望編（良くない例・良い例）」合わせて</a:t>
            </a:r>
            <a:r>
              <a:rPr lang="en-US" altLang="ja-JP" sz="1100" b="1" dirty="0">
                <a:latin typeface="+mn-ea"/>
                <a:ea typeface="+mn-ea"/>
              </a:rPr>
              <a:t>1</a:t>
            </a:r>
            <a:r>
              <a:rPr lang="ja-JP" altLang="en-US" sz="1100" b="1" dirty="0">
                <a:latin typeface="+mn-ea"/>
                <a:ea typeface="+mn-ea"/>
              </a:rPr>
              <a:t>分程度のもの）</a:t>
            </a:r>
            <a:endParaRPr lang="en-US" altLang="ja-JP" sz="1100" b="1" dirty="0">
              <a:latin typeface="+mn-ea"/>
              <a:ea typeface="+mn-ea"/>
            </a:endParaRPr>
          </a:p>
          <a:p>
            <a:endParaRPr lang="ja-JP" altLang="en-US" dirty="0"/>
          </a:p>
        </p:txBody>
      </p:sp>
      <p:sp>
        <p:nvSpPr>
          <p:cNvPr id="3" name="スライド番号プレースホルダー 2">
            <a:extLst>
              <a:ext uri="{FF2B5EF4-FFF2-40B4-BE49-F238E27FC236}">
                <a16:creationId xmlns:a16="http://schemas.microsoft.com/office/drawing/2014/main" id="{AAAA1936-8626-418B-83D9-929DE765D488}"/>
              </a:ext>
            </a:extLst>
          </p:cNvPr>
          <p:cNvSpPr>
            <a:spLocks noGrp="1"/>
          </p:cNvSpPr>
          <p:nvPr>
            <p:ph type="sldNum" sz="quarter" idx="5"/>
          </p:nvPr>
        </p:nvSpPr>
        <p:spPr/>
        <p:txBody>
          <a:bodyPr/>
          <a:lstStyle/>
          <a:p>
            <a:fld id="{F9507F31-243D-488F-AA0F-56223140E79B}"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52F7FDE-215D-4CD0-A104-ABD231F53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654993E1-9110-47C3-9478-6E330FC7F8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100" dirty="0">
                <a:latin typeface="+mn-ea"/>
                <a:ea typeface="+mn-ea"/>
              </a:rPr>
              <a:t>＜今日お話しする内容＞</a:t>
            </a:r>
            <a:endParaRPr lang="en-US" altLang="ja-JP" sz="1100" dirty="0">
              <a:latin typeface="+mn-ea"/>
              <a:ea typeface="+mn-ea"/>
            </a:endParaRPr>
          </a:p>
          <a:p>
            <a:r>
              <a:rPr lang="ja-JP" altLang="en-US" sz="1100" dirty="0">
                <a:latin typeface="+mn-ea"/>
                <a:ea typeface="+mn-ea"/>
              </a:rPr>
              <a:t>・日本と桐生市の高齢者の割合</a:t>
            </a:r>
            <a:endParaRPr lang="en-US" altLang="ja-JP" sz="1100" dirty="0">
              <a:latin typeface="+mn-ea"/>
              <a:ea typeface="+mn-ea"/>
            </a:endParaRPr>
          </a:p>
          <a:p>
            <a:r>
              <a:rPr lang="ja-JP" altLang="en-US" sz="1100" dirty="0">
                <a:latin typeface="+mn-ea"/>
                <a:ea typeface="+mn-ea"/>
              </a:rPr>
              <a:t>・認知症ってなんだろう</a:t>
            </a:r>
            <a:endParaRPr lang="en-US" altLang="ja-JP" sz="1100" dirty="0">
              <a:latin typeface="+mn-ea"/>
              <a:ea typeface="+mn-ea"/>
            </a:endParaRPr>
          </a:p>
          <a:p>
            <a:r>
              <a:rPr lang="ja-JP" altLang="en-US" sz="1100" dirty="0">
                <a:latin typeface="+mn-ea"/>
                <a:ea typeface="+mn-ea"/>
              </a:rPr>
              <a:t>・みんなで認知症の方をささえよう</a:t>
            </a:r>
            <a:endParaRPr lang="en-US" altLang="ja-JP" sz="1100" dirty="0">
              <a:latin typeface="+mn-ea"/>
              <a:ea typeface="+mn-ea"/>
            </a:endParaRPr>
          </a:p>
          <a:p>
            <a:r>
              <a:rPr lang="ja-JP" altLang="en-US" sz="1100" dirty="0">
                <a:latin typeface="+mn-ea"/>
                <a:ea typeface="+mn-ea"/>
              </a:rPr>
              <a:t>・今日からみなさんも認知症サポーター</a:t>
            </a:r>
            <a:endParaRPr lang="en-US" altLang="ja-JP" sz="1100" dirty="0">
              <a:latin typeface="+mn-ea"/>
              <a:ea typeface="+mn-ea"/>
            </a:endParaRPr>
          </a:p>
          <a:p>
            <a:r>
              <a:rPr lang="ja-JP" altLang="en-US" sz="1100" dirty="0">
                <a:latin typeface="+mn-ea"/>
                <a:ea typeface="+mn-ea"/>
              </a:rPr>
              <a:t>をお話ししたいと思います。</a:t>
            </a:r>
          </a:p>
        </p:txBody>
      </p:sp>
      <p:sp>
        <p:nvSpPr>
          <p:cNvPr id="3" name="スライド番号プレースホルダー 2">
            <a:extLst>
              <a:ext uri="{FF2B5EF4-FFF2-40B4-BE49-F238E27FC236}">
                <a16:creationId xmlns:a16="http://schemas.microsoft.com/office/drawing/2014/main" id="{B0F6A8C3-4DC1-45EE-A783-B6C2E6845104}"/>
              </a:ext>
            </a:extLst>
          </p:cNvPr>
          <p:cNvSpPr>
            <a:spLocks noGrp="1"/>
          </p:cNvSpPr>
          <p:nvPr>
            <p:ph type="sldNum" sz="quarter" idx="5"/>
          </p:nvPr>
        </p:nvSpPr>
        <p:spPr/>
        <p:txBody>
          <a:bodyPr/>
          <a:lstStyle/>
          <a:p>
            <a:fld id="{F9507F31-243D-488F-AA0F-56223140E79B}"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mn-ea"/>
                <a:ea typeface="+mn-ea"/>
                <a:cs typeface="Times New Roman" panose="02020603050405020304" pitchFamily="18" charset="0"/>
              </a:rPr>
              <a:t>認知症の普及啓発に関する映像「希望の道」（</a:t>
            </a:r>
            <a:r>
              <a:rPr lang="en-US" altLang="ja-JP" sz="1100" b="1" kern="100" dirty="0">
                <a:effectLst/>
                <a:latin typeface="+mn-ea"/>
                <a:ea typeface="+mn-ea"/>
                <a:cs typeface="Times New Roman" panose="02020603050405020304" pitchFamily="18" charset="0"/>
              </a:rPr>
              <a:t>※</a:t>
            </a:r>
            <a:r>
              <a:rPr lang="ja-JP" altLang="en-US" sz="1100" b="1" kern="100" dirty="0">
                <a:effectLst/>
                <a:latin typeface="+mn-ea"/>
                <a:ea typeface="+mn-ea"/>
                <a:cs typeface="Times New Roman" panose="02020603050405020304" pitchFamily="18" charset="0"/>
              </a:rPr>
              <a:t>インターネット環境が必要です。）</a:t>
            </a:r>
            <a:endParaRPr lang="en-US" altLang="ja-JP" sz="1100" b="1" kern="100" dirty="0">
              <a:effectLst/>
              <a:latin typeface="+mn-ea"/>
              <a:ea typeface="+mn-ea"/>
              <a:cs typeface="Times New Roman" panose="02020603050405020304" pitchFamily="18" charset="0"/>
            </a:endParaRPr>
          </a:p>
          <a:p>
            <a:r>
              <a:rPr kumimoji="1" lang="ja-JP" altLang="en-US" sz="1100" b="1" dirty="0">
                <a:latin typeface="+mn-ea"/>
                <a:ea typeface="+mn-ea"/>
              </a:rPr>
              <a:t>出典：厚生労働省ホームページ「認知症の人からのメッセージ」</a:t>
            </a:r>
            <a:endParaRPr kumimoji="1" lang="en-US" altLang="ja-JP" sz="1100" b="1" dirty="0">
              <a:latin typeface="+mn-ea"/>
              <a:ea typeface="+mn-ea"/>
            </a:endParaRPr>
          </a:p>
          <a:p>
            <a:r>
              <a:rPr lang="ja-JP" altLang="en-US" sz="1100" b="0" dirty="0">
                <a:latin typeface="+mn-ea"/>
                <a:ea typeface="+mn-ea"/>
                <a:hlinkClick r:id="rId3"/>
              </a:rPr>
              <a:t>「希望の道」─認知症とともに生きる─｜なかまぁる </a:t>
            </a:r>
            <a:r>
              <a:rPr lang="en-US" altLang="ja-JP" sz="1100" b="0" dirty="0">
                <a:latin typeface="+mn-ea"/>
                <a:ea typeface="+mn-ea"/>
                <a:hlinkClick r:id="rId3"/>
              </a:rPr>
              <a:t>(asahi.com)</a:t>
            </a:r>
            <a:endParaRPr lang="en-US" altLang="ja-JP" sz="1100" b="0" dirty="0">
              <a:latin typeface="+mn-ea"/>
              <a:ea typeface="+mn-ea"/>
            </a:endParaRPr>
          </a:p>
          <a:p>
            <a:r>
              <a:rPr kumimoji="1" lang="ja-JP" altLang="en-US" sz="1100" b="1" dirty="0">
                <a:latin typeface="+mn-ea"/>
                <a:ea typeface="+mn-ea"/>
              </a:rPr>
              <a:t>（</a:t>
            </a:r>
            <a:r>
              <a:rPr kumimoji="1" lang="en-US" altLang="ja-JP" sz="1100" b="1" dirty="0">
                <a:latin typeface="+mn-ea"/>
                <a:ea typeface="+mn-ea"/>
              </a:rPr>
              <a:t>https://nakamaaru.asahi.com/nakamaaru/extra/kibounomichi/index.html</a:t>
            </a:r>
            <a:r>
              <a:rPr kumimoji="1" lang="ja-JP" altLang="en-US" sz="1100" b="1" dirty="0">
                <a:latin typeface="+mn-ea"/>
                <a:ea typeface="+mn-ea"/>
              </a:rPr>
              <a:t>）</a:t>
            </a:r>
            <a:endParaRPr kumimoji="1" lang="en-US" altLang="ja-JP" sz="1100" b="1" dirty="0">
              <a:latin typeface="+mn-ea"/>
              <a:ea typeface="+mn-ea"/>
            </a:endParaRPr>
          </a:p>
          <a:p>
            <a:endParaRPr kumimoji="1"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n-ea"/>
                <a:ea typeface="+mn-ea"/>
              </a:rPr>
              <a:t>若年性認知症・認知症と診断された方の「メッセージ動画」をご紹介します。</a:t>
            </a:r>
            <a:endParaRPr kumimoji="1" lang="en-US" altLang="ja-JP" sz="1100" b="1" dirty="0">
              <a:latin typeface="+mn-ea"/>
              <a:ea typeface="+mn-ea"/>
            </a:endParaRPr>
          </a:p>
          <a:p>
            <a:r>
              <a:rPr kumimoji="1" lang="ja-JP" altLang="en-US" sz="1100" b="1" dirty="0">
                <a:latin typeface="+mn-ea"/>
                <a:ea typeface="+mn-ea"/>
              </a:rPr>
              <a:t>メッセージ動画を観てそれぞれ感じたことを共有。</a:t>
            </a:r>
            <a:endParaRPr kumimoji="1" lang="en-US" altLang="ja-JP" sz="1100" b="1" dirty="0">
              <a:latin typeface="+mn-ea"/>
              <a:ea typeface="+mn-ea"/>
            </a:endParaRPr>
          </a:p>
          <a:p>
            <a:endParaRPr kumimoji="1" lang="en-US" altLang="ja-JP" dirty="0"/>
          </a:p>
        </p:txBody>
      </p:sp>
      <p:sp>
        <p:nvSpPr>
          <p:cNvPr id="4" name="スライド番号プレースホルダー 3">
            <a:extLst>
              <a:ext uri="{FF2B5EF4-FFF2-40B4-BE49-F238E27FC236}">
                <a16:creationId xmlns:a16="http://schemas.microsoft.com/office/drawing/2014/main" id="{29FDB242-764E-464E-995E-71D9B64E3684}"/>
              </a:ext>
            </a:extLst>
          </p:cNvPr>
          <p:cNvSpPr>
            <a:spLocks noGrp="1"/>
          </p:cNvSpPr>
          <p:nvPr>
            <p:ph type="sldNum" sz="quarter" idx="5"/>
          </p:nvPr>
        </p:nvSpPr>
        <p:spPr/>
        <p:txBody>
          <a:bodyPr/>
          <a:lstStyle/>
          <a:p>
            <a:fld id="{F9507F31-243D-488F-AA0F-56223140E79B}" type="slidenum">
              <a:rPr kumimoji="1" lang="ja-JP" altLang="en-US" smtClean="0"/>
              <a:t>20</a:t>
            </a:fld>
            <a:endParaRPr kumimoji="1" lang="ja-JP" altLang="en-US"/>
          </a:p>
        </p:txBody>
      </p:sp>
    </p:spTree>
    <p:extLst>
      <p:ext uri="{BB962C8B-B14F-4D97-AF65-F5344CB8AC3E}">
        <p14:creationId xmlns:p14="http://schemas.microsoft.com/office/powerpoint/2010/main" val="410759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D81FAAE3-9463-4844-A383-33F3B24743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3ACE1A15-FA02-4E0A-ADED-498C512A8F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認知症の方との接し方には、ポイントが</a:t>
            </a:r>
            <a:r>
              <a:rPr lang="en-US" altLang="ja-JP" sz="1100" b="1" dirty="0">
                <a:latin typeface="+mn-ea"/>
                <a:ea typeface="+mn-ea"/>
              </a:rPr>
              <a:t>3</a:t>
            </a:r>
            <a:r>
              <a:rPr lang="ja-JP" altLang="en-US" sz="1100" b="1" dirty="0">
                <a:latin typeface="+mn-ea"/>
                <a:ea typeface="+mn-ea"/>
              </a:rPr>
              <a:t>つあります。</a:t>
            </a:r>
            <a:endParaRPr lang="en-US" altLang="ja-JP" sz="1100" b="1" dirty="0">
              <a:latin typeface="+mn-ea"/>
              <a:ea typeface="+mn-ea"/>
            </a:endParaRPr>
          </a:p>
          <a:p>
            <a:r>
              <a:rPr lang="ja-JP" altLang="en-US" sz="1100" b="1" dirty="0">
                <a:latin typeface="+mn-ea"/>
                <a:ea typeface="+mn-ea"/>
              </a:rPr>
              <a:t>●●</a:t>
            </a:r>
            <a:r>
              <a:rPr lang="en-US" altLang="ja-JP" sz="1100" b="1" dirty="0">
                <a:latin typeface="+mn-ea"/>
                <a:ea typeface="+mn-ea"/>
              </a:rPr>
              <a:t>1</a:t>
            </a:r>
            <a:r>
              <a:rPr lang="ja-JP" altLang="en-US" sz="1100" b="1" dirty="0">
                <a:latin typeface="+mn-ea"/>
                <a:ea typeface="+mn-ea"/>
              </a:rPr>
              <a:t>つ目が、「びっくりさせない」高齢になると物が見えづらかったり、後ろから急に声をかけられてもすぐにどこの誰に声をかけられているのかがわからないことがあります。なので、見える位置（正面）にたって優しく声をかけましょう。もし、知っている人だったら、「隣に住んでいる○○です。」と話すことでその人が安心することもあります。</a:t>
            </a:r>
            <a:endParaRPr lang="en-US" altLang="ja-JP" sz="1100" b="1" dirty="0">
              <a:latin typeface="+mn-ea"/>
              <a:ea typeface="+mn-ea"/>
            </a:endParaRPr>
          </a:p>
          <a:p>
            <a:r>
              <a:rPr lang="ja-JP" altLang="en-US" sz="1100" b="1" dirty="0">
                <a:latin typeface="+mn-ea"/>
                <a:ea typeface="+mn-ea"/>
              </a:rPr>
              <a:t>●●</a:t>
            </a:r>
            <a:r>
              <a:rPr lang="en-US" altLang="ja-JP" sz="1100" b="1" dirty="0">
                <a:latin typeface="+mn-ea"/>
                <a:ea typeface="+mn-ea"/>
              </a:rPr>
              <a:t>2</a:t>
            </a:r>
            <a:r>
              <a:rPr lang="ja-JP" altLang="en-US" sz="1100" b="1" dirty="0">
                <a:latin typeface="+mn-ea"/>
                <a:ea typeface="+mn-ea"/>
              </a:rPr>
              <a:t>つ目は、「急がせない」高齢になると、色々なことがすぐにできず、スピードが遅くなります。急がせることでますますあわててしまって、出来ることも出来なくなったりします。なので、その人のペースを心がけましょう。</a:t>
            </a:r>
            <a:endParaRPr lang="en-US" altLang="ja-JP" sz="1100" b="1" dirty="0">
              <a:latin typeface="+mn-ea"/>
              <a:ea typeface="+mn-ea"/>
            </a:endParaRPr>
          </a:p>
          <a:p>
            <a:r>
              <a:rPr lang="ja-JP" altLang="en-US" sz="1100" b="1" dirty="0">
                <a:latin typeface="+mn-ea"/>
                <a:ea typeface="+mn-ea"/>
              </a:rPr>
              <a:t>●●</a:t>
            </a:r>
            <a:r>
              <a:rPr lang="en-US" altLang="ja-JP" sz="1100" b="1" dirty="0">
                <a:latin typeface="+mn-ea"/>
                <a:ea typeface="+mn-ea"/>
              </a:rPr>
              <a:t>3</a:t>
            </a:r>
            <a:r>
              <a:rPr lang="ja-JP" altLang="en-US" sz="1100" b="1" dirty="0">
                <a:latin typeface="+mn-ea"/>
                <a:ea typeface="+mn-ea"/>
              </a:rPr>
              <a:t>つ目は、「悪口をいわない」皆さんは、悪口を言われてうれしいですか。楽しいですか。悪口を言われたら、嫌な気持になりますよね。高齢になっても同じです。もしも、自分の友達が困っていたら、どうしますか。助けたり、一緒に悩んだりすると思います。それと同じように目の前の人が困っていたら、声をかけたり、手伝ってあげましょう。皆さんのさりげない言葉やさりげない手助けがその人の安心につながります。</a:t>
            </a:r>
            <a:endParaRPr lang="en-US" altLang="ja-JP" sz="1100" b="1" dirty="0">
              <a:latin typeface="+mn-ea"/>
              <a:ea typeface="+mn-ea"/>
            </a:endParaRPr>
          </a:p>
          <a:p>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この接し方のポイントは「認知症サポーターカード」裏面にかかれています。</a:t>
            </a:r>
            <a:endParaRPr lang="en-US" altLang="ja-JP" sz="1100" b="1" dirty="0">
              <a:latin typeface="+mn-ea"/>
              <a:ea typeface="+mn-ea"/>
            </a:endParaRPr>
          </a:p>
          <a:p>
            <a:endParaRPr lang="en-US" altLang="ja-JP" sz="1100" dirty="0">
              <a:latin typeface="+mn-ea"/>
              <a:ea typeface="+mn-ea"/>
            </a:endParaRPr>
          </a:p>
          <a:p>
            <a:endParaRPr lang="ja-JP" altLang="en-US" dirty="0"/>
          </a:p>
        </p:txBody>
      </p:sp>
      <p:sp>
        <p:nvSpPr>
          <p:cNvPr id="3" name="スライド番号プレースホルダー 2">
            <a:extLst>
              <a:ext uri="{FF2B5EF4-FFF2-40B4-BE49-F238E27FC236}">
                <a16:creationId xmlns:a16="http://schemas.microsoft.com/office/drawing/2014/main" id="{2226980F-84CA-4048-A496-D08013FC159C}"/>
              </a:ext>
            </a:extLst>
          </p:cNvPr>
          <p:cNvSpPr>
            <a:spLocks noGrp="1"/>
          </p:cNvSpPr>
          <p:nvPr>
            <p:ph type="sldNum" sz="quarter" idx="5"/>
          </p:nvPr>
        </p:nvSpPr>
        <p:spPr/>
        <p:txBody>
          <a:bodyPr/>
          <a:lstStyle/>
          <a:p>
            <a:fld id="{F9507F31-243D-488F-AA0F-56223140E79B}"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081AF33B-83DC-45B1-A967-D17ABEC3D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73601350-32FE-4E51-BD22-0F9A181835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latin typeface="+mn-ea"/>
                <a:ea typeface="+mn-ea"/>
              </a:rPr>
              <a:t>【</a:t>
            </a:r>
            <a:r>
              <a:rPr lang="ja-JP" altLang="en-US" sz="1100" b="1" dirty="0">
                <a:latin typeface="+mn-ea"/>
                <a:ea typeface="+mn-ea"/>
              </a:rPr>
              <a:t>このスライドを約</a:t>
            </a:r>
            <a:r>
              <a:rPr lang="en-US" altLang="ja-JP" sz="1100" b="1" dirty="0">
                <a:latin typeface="+mn-ea"/>
                <a:ea typeface="+mn-ea"/>
              </a:rPr>
              <a:t>5</a:t>
            </a:r>
            <a:r>
              <a:rPr lang="ja-JP" altLang="en-US" sz="1100" b="1" dirty="0">
                <a:latin typeface="+mn-ea"/>
                <a:ea typeface="+mn-ea"/>
              </a:rPr>
              <a:t>分程度で伝え終了（目安）</a:t>
            </a:r>
            <a:r>
              <a:rPr lang="en-US" altLang="ja-JP" sz="1100" b="1" dirty="0">
                <a:latin typeface="+mn-ea"/>
                <a:ea typeface="+mn-ea"/>
              </a:rPr>
              <a:t>】</a:t>
            </a:r>
          </a:p>
          <a:p>
            <a:endParaRPr lang="en-US" altLang="ja-JP" sz="1100" dirty="0">
              <a:latin typeface="+mn-ea"/>
              <a:ea typeface="+mn-ea"/>
            </a:endParaRPr>
          </a:p>
          <a:p>
            <a:r>
              <a:rPr lang="ja-JP" altLang="en-US" sz="1100" dirty="0">
                <a:latin typeface="+mn-ea"/>
                <a:ea typeface="+mn-ea"/>
              </a:rPr>
              <a:t>今日から皆さんも認知症サポーターです。</a:t>
            </a:r>
            <a:endParaRPr lang="en-US" altLang="ja-JP" sz="1100" dirty="0">
              <a:latin typeface="+mn-ea"/>
              <a:ea typeface="+mn-ea"/>
            </a:endParaRPr>
          </a:p>
          <a:p>
            <a:r>
              <a:rPr lang="ja-JP" altLang="en-US" sz="1100" dirty="0">
                <a:latin typeface="+mn-ea"/>
                <a:ea typeface="+mn-ea"/>
              </a:rPr>
              <a:t>何か特別なことをする人ではなく、認知症の方やその家族を暖かく見守る応援者です。</a:t>
            </a:r>
            <a:endParaRPr lang="en-US" altLang="ja-JP" sz="1100" dirty="0">
              <a:latin typeface="+mn-ea"/>
              <a:ea typeface="+mn-ea"/>
            </a:endParaRPr>
          </a:p>
          <a:p>
            <a:r>
              <a:rPr lang="ja-JP" altLang="en-US" sz="1100" dirty="0">
                <a:latin typeface="+mn-ea"/>
                <a:ea typeface="+mn-ea"/>
              </a:rPr>
              <a:t>どこかへ行くときは、サポーターの目印である「認知症サポーターカード」を財布やカバンに入れて持ち歩きましょう</a:t>
            </a:r>
            <a:endParaRPr lang="en-US" altLang="ja-JP" sz="1100" dirty="0">
              <a:latin typeface="+mn-ea"/>
              <a:ea typeface="+mn-ea"/>
            </a:endParaRPr>
          </a:p>
          <a:p>
            <a:r>
              <a:rPr lang="ja-JP" altLang="en-US" sz="1100" dirty="0">
                <a:latin typeface="+mn-ea"/>
                <a:ea typeface="+mn-ea"/>
              </a:rPr>
              <a:t>家族や友達に、「認知症の方には、優しい気持ちで接することが大切なんだよ。」と教えてあげましょう</a:t>
            </a:r>
            <a:endParaRPr lang="en-US" altLang="ja-JP" sz="1100" dirty="0">
              <a:latin typeface="+mn-ea"/>
              <a:ea typeface="+mn-ea"/>
            </a:endParaRPr>
          </a:p>
          <a:p>
            <a:r>
              <a:rPr lang="ja-JP" altLang="en-US" sz="1100" dirty="0">
                <a:latin typeface="+mn-ea"/>
                <a:ea typeface="+mn-ea"/>
              </a:rPr>
              <a:t>●みんなが、できることから始めてみましょう。</a:t>
            </a:r>
            <a:endParaRPr lang="en-US" altLang="ja-JP" sz="1100" dirty="0">
              <a:latin typeface="+mn-ea"/>
              <a:ea typeface="+mn-ea"/>
            </a:endParaRPr>
          </a:p>
          <a:p>
            <a:endParaRPr lang="ja-JP" altLang="en-US" dirty="0"/>
          </a:p>
        </p:txBody>
      </p:sp>
      <p:sp>
        <p:nvSpPr>
          <p:cNvPr id="3" name="スライド番号プレースホルダー 2">
            <a:extLst>
              <a:ext uri="{FF2B5EF4-FFF2-40B4-BE49-F238E27FC236}">
                <a16:creationId xmlns:a16="http://schemas.microsoft.com/office/drawing/2014/main" id="{1D5E0E0C-D22A-405A-92FC-3F622230F82A}"/>
              </a:ext>
            </a:extLst>
          </p:cNvPr>
          <p:cNvSpPr>
            <a:spLocks noGrp="1"/>
          </p:cNvSpPr>
          <p:nvPr>
            <p:ph type="sldNum" sz="quarter" idx="5"/>
          </p:nvPr>
        </p:nvSpPr>
        <p:spPr/>
        <p:txBody>
          <a:bodyPr/>
          <a:lstStyle/>
          <a:p>
            <a:fld id="{F9507F31-243D-488F-AA0F-56223140E79B}"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B593A240-2FA8-4193-B238-0F5AED331F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080C41C1-1B37-4C6E-974A-4F5BF0E09B4A}"/>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pPr>
              <a:defRPr/>
            </a:pPr>
            <a:r>
              <a:rPr lang="en-US" altLang="ja-JP" sz="1100" b="1" u="sng" dirty="0">
                <a:latin typeface="+mn-ea"/>
                <a:ea typeface="+mn-ea"/>
              </a:rPr>
              <a:t>※</a:t>
            </a:r>
            <a:r>
              <a:rPr lang="ja-JP" altLang="en-US" sz="1100" b="1" u="sng" dirty="0">
                <a:latin typeface="+mn-ea"/>
                <a:ea typeface="+mn-ea"/>
              </a:rPr>
              <a:t>「桐生ふれあいメール」登録チラシ及び「どこシル伝言板」のチラシについては、事前に桐生市健康長寿課または、事務局に必要枚数をお伝えください。</a:t>
            </a:r>
            <a:endParaRPr lang="en-US" altLang="ja-JP" sz="1100" dirty="0">
              <a:latin typeface="+mn-ea"/>
              <a:ea typeface="+mn-ea"/>
            </a:endParaRPr>
          </a:p>
          <a:p>
            <a:pPr>
              <a:defRPr/>
            </a:pPr>
            <a:endParaRPr lang="en-US" altLang="ja-JP" sz="1100" dirty="0">
              <a:latin typeface="+mn-ea"/>
              <a:ea typeface="+mn-ea"/>
            </a:endParaRPr>
          </a:p>
          <a:p>
            <a:pPr>
              <a:defRPr/>
            </a:pPr>
            <a:r>
              <a:rPr lang="ja-JP" altLang="en-US" sz="1100" b="1" dirty="0">
                <a:latin typeface="+mn-ea"/>
                <a:ea typeface="+mn-ea"/>
              </a:rPr>
              <a:t>皆さんの住んでいる桐生市では、認知症などの高齢者が、もしも自分の家からいなくなってしまった時に手助けしてくれる取り組みがあります。</a:t>
            </a:r>
            <a:endParaRPr lang="en-US" altLang="ja-JP" sz="1100" b="1" dirty="0">
              <a:latin typeface="+mn-ea"/>
              <a:ea typeface="+mn-ea"/>
            </a:endParaRPr>
          </a:p>
          <a:p>
            <a:pPr>
              <a:defRPr/>
            </a:pPr>
            <a:r>
              <a:rPr lang="ja-JP" altLang="en-US" sz="1100" b="1" dirty="0">
                <a:latin typeface="+mn-ea"/>
                <a:ea typeface="+mn-ea"/>
              </a:rPr>
              <a:t>今日は、</a:t>
            </a:r>
            <a:r>
              <a:rPr lang="en-US" altLang="ja-JP" sz="1100" b="1" dirty="0">
                <a:latin typeface="+mn-ea"/>
                <a:ea typeface="+mn-ea"/>
              </a:rPr>
              <a:t>2</a:t>
            </a:r>
            <a:r>
              <a:rPr lang="ja-JP" altLang="en-US" sz="1100" b="1" dirty="0">
                <a:latin typeface="+mn-ea"/>
                <a:ea typeface="+mn-ea"/>
              </a:rPr>
              <a:t>つ紹介します。</a:t>
            </a:r>
            <a:endParaRPr lang="en-US" altLang="ja-JP" sz="1100" b="1" dirty="0">
              <a:latin typeface="+mn-ea"/>
              <a:ea typeface="+mn-ea"/>
            </a:endParaRPr>
          </a:p>
          <a:p>
            <a:pPr>
              <a:defRPr/>
            </a:pPr>
            <a:endParaRPr lang="en-US" altLang="ja-JP" sz="1100" b="1" dirty="0">
              <a:latin typeface="+mn-ea"/>
              <a:ea typeface="+mn-ea"/>
            </a:endParaRPr>
          </a:p>
          <a:p>
            <a:pPr>
              <a:defRPr/>
            </a:pPr>
            <a:r>
              <a:rPr lang="en-US" altLang="ja-JP" sz="1100" b="1" dirty="0">
                <a:latin typeface="+mn-ea"/>
                <a:ea typeface="+mn-ea"/>
              </a:rPr>
              <a:t>1</a:t>
            </a:r>
            <a:r>
              <a:rPr lang="ja-JP" altLang="en-US" sz="1100" b="1" dirty="0">
                <a:latin typeface="+mn-ea"/>
                <a:ea typeface="+mn-ea"/>
              </a:rPr>
              <a:t>つ目は、「桐生ふれあいメール」です。</a:t>
            </a:r>
            <a:endParaRPr lang="en-US" altLang="ja-JP" sz="1100" b="1" dirty="0">
              <a:latin typeface="+mn-ea"/>
              <a:ea typeface="+mn-ea"/>
            </a:endParaRPr>
          </a:p>
          <a:p>
            <a:pPr>
              <a:defRPr/>
            </a:pPr>
            <a:r>
              <a:rPr lang="ja-JP" altLang="en-US" sz="1100" b="1" dirty="0">
                <a:latin typeface="+mn-ea"/>
                <a:ea typeface="+mn-ea"/>
              </a:rPr>
              <a:t>「桐生ふれあいメール」に登録すると</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もしも、認知症の方などが自分の家からいなくなってしまった時、「こういった人がいなくなりました。見つけた人は警察に連絡をお願いします」といったお知らせがパソコンや携帯電話に入ります。認知症の方などの命や身体の安全をいち早く守るためのシステムです。</a:t>
            </a:r>
            <a:endParaRPr lang="en-US" altLang="ja-JP" sz="1100" b="1" dirty="0">
              <a:latin typeface="+mn-ea"/>
              <a:ea typeface="+mn-ea"/>
            </a:endParaRPr>
          </a:p>
          <a:p>
            <a:pPr>
              <a:defRPr/>
            </a:pPr>
            <a:r>
              <a:rPr lang="en-US" altLang="ja-JP" sz="1100" b="1" dirty="0">
                <a:latin typeface="+mn-ea"/>
                <a:ea typeface="+mn-ea"/>
              </a:rPr>
              <a:t>2</a:t>
            </a:r>
            <a:r>
              <a:rPr lang="ja-JP" altLang="en-US" sz="1100" b="1" dirty="0">
                <a:latin typeface="+mn-ea"/>
                <a:ea typeface="+mn-ea"/>
              </a:rPr>
              <a:t>つ目は「どこシル伝言板」です。</a:t>
            </a:r>
            <a:endParaRPr lang="en-US" altLang="ja-JP" sz="1100" b="1" dirty="0">
              <a:latin typeface="+mn-ea"/>
              <a:ea typeface="+mn-ea"/>
            </a:endParaRPr>
          </a:p>
          <a:p>
            <a:pPr>
              <a:defRPr/>
            </a:pPr>
            <a:r>
              <a:rPr lang="ja-JP" altLang="en-US" sz="1100" b="1" dirty="0">
                <a:latin typeface="+mn-ea"/>
                <a:ea typeface="+mn-ea"/>
              </a:rPr>
              <a:t>もしも、認知症の方などが自分の家からいなくなってしまった時、服や帽子、杖やバッグなどに貼った見守りシール（</a:t>
            </a:r>
            <a:r>
              <a:rPr lang="en-US" altLang="ja-JP" sz="1100" b="1" dirty="0">
                <a:latin typeface="+mn-ea"/>
                <a:ea typeface="+mn-ea"/>
              </a:rPr>
              <a:t>QR</a:t>
            </a:r>
            <a:r>
              <a:rPr lang="ja-JP" altLang="en-US" sz="1100" b="1" dirty="0">
                <a:latin typeface="+mn-ea"/>
                <a:ea typeface="+mn-ea"/>
              </a:rPr>
              <a:t>コード）をスマートフォンなどのカメラで読み取ると、「家族へ見つかったよ」とお知らせメールが届き、家族の人がお迎えに来てくれるシステムです。</a:t>
            </a:r>
            <a:endParaRPr lang="en-US" altLang="ja-JP" sz="1100" b="1" dirty="0">
              <a:latin typeface="+mn-ea"/>
              <a:ea typeface="+mn-ea"/>
            </a:endParaRPr>
          </a:p>
          <a:p>
            <a:pPr>
              <a:defRPr/>
            </a:pPr>
            <a:endParaRPr lang="en-US" altLang="ja-JP" sz="1100" b="1" dirty="0">
              <a:latin typeface="+mn-ea"/>
              <a:ea typeface="+mn-ea"/>
            </a:endParaRPr>
          </a:p>
          <a:p>
            <a:pPr>
              <a:defRPr/>
            </a:pPr>
            <a:r>
              <a:rPr lang="ja-JP" altLang="en-US" sz="1100" b="1" u="none" dirty="0">
                <a:latin typeface="+mn-ea"/>
                <a:ea typeface="+mn-ea"/>
              </a:rPr>
              <a:t>たくさんの人が「ふれあいメール」に登録したり、「どこシル伝言板」について知っていれば、大切な命が守れるかもしれません。</a:t>
            </a:r>
            <a:endParaRPr lang="en-US" altLang="ja-JP" sz="1100" b="1" u="none" dirty="0">
              <a:latin typeface="+mn-ea"/>
              <a:ea typeface="+mn-ea"/>
            </a:endParaRPr>
          </a:p>
          <a:p>
            <a:pPr>
              <a:defRPr/>
            </a:pPr>
            <a:r>
              <a:rPr lang="ja-JP" altLang="en-US" sz="1100" b="1" u="none" dirty="0">
                <a:latin typeface="+mn-ea"/>
                <a:ea typeface="+mn-ea"/>
              </a:rPr>
              <a:t>皆さんのお父さん・お母さん・おじいちゃん・おばあちゃんなどにも教えてください。</a:t>
            </a:r>
            <a:endParaRPr lang="en-US" altLang="ja-JP" sz="1100" b="1" u="none" dirty="0">
              <a:latin typeface="+mn-ea"/>
              <a:ea typeface="+mn-ea"/>
            </a:endParaRPr>
          </a:p>
          <a:p>
            <a:pPr>
              <a:defRPr/>
            </a:pPr>
            <a:r>
              <a:rPr lang="en-US" altLang="ja-JP" sz="1100" b="1" dirty="0">
                <a:latin typeface="+mn-ea"/>
                <a:ea typeface="+mn-ea"/>
              </a:rPr>
              <a:t>※</a:t>
            </a:r>
            <a:r>
              <a:rPr lang="ja-JP" altLang="en-US" sz="1100" b="1" dirty="0">
                <a:latin typeface="+mn-ea"/>
                <a:ea typeface="+mn-ea"/>
              </a:rPr>
              <a:t>ここで気を付けてほしいことがあります。「あれっ？この人、大丈夫かな？どうしたんだろう？」と思って声をかけたいけど、「一人じゃ、怖いな、不安だな」と思ったら一人で無理をしないで、友達に協力してもらったり、近くの大人だったり、交番のおまわりさんに話しましょう。</a:t>
            </a:r>
            <a:endParaRPr lang="en-US" altLang="ja-JP" sz="1100" b="1" dirty="0">
              <a:latin typeface="+mn-ea"/>
              <a:ea typeface="+mn-ea"/>
            </a:endParaRPr>
          </a:p>
          <a:p>
            <a:pPr>
              <a:defRPr/>
            </a:pPr>
            <a:endParaRPr lang="en-US" altLang="ja-JP" sz="1100" dirty="0">
              <a:latin typeface="+mn-ea"/>
              <a:ea typeface="+mn-ea"/>
            </a:endParaRPr>
          </a:p>
          <a:p>
            <a:pPr>
              <a:defRPr/>
            </a:pPr>
            <a:endParaRPr lang="ja-JP" altLang="en-US" dirty="0"/>
          </a:p>
        </p:txBody>
      </p:sp>
      <p:sp>
        <p:nvSpPr>
          <p:cNvPr id="3" name="スライド番号プレースホルダー 2">
            <a:extLst>
              <a:ext uri="{FF2B5EF4-FFF2-40B4-BE49-F238E27FC236}">
                <a16:creationId xmlns:a16="http://schemas.microsoft.com/office/drawing/2014/main" id="{41C02314-E4B1-4983-B8E1-CEC9700B18EB}"/>
              </a:ext>
            </a:extLst>
          </p:cNvPr>
          <p:cNvSpPr>
            <a:spLocks noGrp="1"/>
          </p:cNvSpPr>
          <p:nvPr>
            <p:ph type="sldNum" sz="quarter" idx="5"/>
          </p:nvPr>
        </p:nvSpPr>
        <p:spPr/>
        <p:txBody>
          <a:bodyPr/>
          <a:lstStyle/>
          <a:p>
            <a:fld id="{F9507F31-243D-488F-AA0F-56223140E79B}" type="slidenum">
              <a:rPr kumimoji="1" lang="ja-JP" altLang="en-US" smtClean="0"/>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60F7F70A-B7F6-4929-944D-3C70D2921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F0A35E6C-141A-410C-BD0F-B4E8EB71F515}"/>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r>
              <a:rPr lang="ja-JP" altLang="en-US" sz="1100" b="1" u="none" dirty="0">
                <a:latin typeface="+mn-ea"/>
                <a:ea typeface="+mn-ea"/>
              </a:rPr>
              <a:t>（</a:t>
            </a:r>
            <a:r>
              <a:rPr lang="ja-JP" altLang="en-US" sz="1100" b="1" u="sng" dirty="0">
                <a:latin typeface="+mn-ea"/>
                <a:ea typeface="+mn-ea"/>
              </a:rPr>
              <a:t>地域</a:t>
            </a:r>
            <a:r>
              <a:rPr lang="ja-JP" altLang="en-US" sz="1100" b="1" u="none" dirty="0">
                <a:latin typeface="+mn-ea"/>
                <a:ea typeface="+mn-ea"/>
              </a:rPr>
              <a:t>包括支援センターのことだけでも伝えるとよい）</a:t>
            </a:r>
            <a:endParaRPr lang="en-US" altLang="ja-JP" sz="1100" b="1" u="sng" dirty="0">
              <a:latin typeface="+mn-ea"/>
              <a:ea typeface="+mn-ea"/>
            </a:endParaRPr>
          </a:p>
          <a:p>
            <a:pPr>
              <a:defRPr/>
            </a:pPr>
            <a:r>
              <a:rPr lang="en-US" altLang="ja-JP" sz="1100" b="1" u="sng" dirty="0">
                <a:latin typeface="+mn-ea"/>
                <a:ea typeface="+mn-ea"/>
              </a:rPr>
              <a:t>※</a:t>
            </a:r>
            <a:r>
              <a:rPr lang="ja-JP" altLang="en-US" sz="1100" b="1" u="sng" dirty="0">
                <a:latin typeface="+mn-ea"/>
                <a:ea typeface="+mn-ea"/>
              </a:rPr>
              <a:t>「桐生市地域包括支援センター一覧」のチラシ及び「認知症初期集中支援チーム」チラシについては、事前に桐生市健康長寿課または、事務局に必要枚数をお伝えください。</a:t>
            </a:r>
            <a:endParaRPr lang="en-US" altLang="ja-JP" sz="1100" b="1" u="sng" dirty="0">
              <a:latin typeface="+mn-ea"/>
              <a:ea typeface="+mn-ea"/>
            </a:endParaRPr>
          </a:p>
          <a:p>
            <a:pPr>
              <a:defRPr/>
            </a:pPr>
            <a:endParaRPr lang="en-US" altLang="ja-JP" sz="1100" b="1" dirty="0">
              <a:latin typeface="+mn-ea"/>
              <a:ea typeface="+mn-ea"/>
            </a:endParaRPr>
          </a:p>
          <a:p>
            <a:pPr>
              <a:defRPr/>
            </a:pPr>
            <a:r>
              <a:rPr lang="ja-JP" altLang="en-US" sz="1100" b="1" dirty="0">
                <a:latin typeface="+mn-ea"/>
                <a:ea typeface="+mn-ea"/>
              </a:rPr>
              <a:t>おじいちゃん、おばあちゃんの介護</a:t>
            </a:r>
            <a:r>
              <a:rPr lang="ja-JP" altLang="en-US" sz="1100" b="1" u="none" dirty="0">
                <a:solidFill>
                  <a:srgbClr val="FF0000"/>
                </a:solidFill>
                <a:latin typeface="+mn-ea"/>
                <a:ea typeface="+mn-ea"/>
              </a:rPr>
              <a:t>のこと</a:t>
            </a:r>
            <a:r>
              <a:rPr lang="ja-JP" altLang="en-US" sz="1100" b="1" dirty="0">
                <a:latin typeface="+mn-ea"/>
                <a:ea typeface="+mn-ea"/>
              </a:rPr>
              <a:t>や「最近、なんだかおじいちゃんが変だな。でも、どうしたらいいんだろう」という時に、桐生市にもたくさんの相談できる場所があります。</a:t>
            </a:r>
            <a:endParaRPr lang="en-US" altLang="ja-JP" sz="1100" b="1" dirty="0">
              <a:latin typeface="+mn-ea"/>
              <a:ea typeface="+mn-ea"/>
            </a:endParaRPr>
          </a:p>
          <a:p>
            <a:pPr>
              <a:defRPr/>
            </a:pPr>
            <a:endParaRPr lang="en-US" altLang="ja-JP" sz="1100" b="1" dirty="0">
              <a:latin typeface="+mn-ea"/>
              <a:ea typeface="+mn-ea"/>
            </a:endParaRPr>
          </a:p>
          <a:p>
            <a:pPr>
              <a:defRPr/>
            </a:pPr>
            <a:r>
              <a:rPr lang="ja-JP" altLang="en-US" sz="1100" b="1" dirty="0">
                <a:latin typeface="+mn-ea"/>
                <a:ea typeface="+mn-ea"/>
              </a:rPr>
              <a:t>例えば、桐生市役所（健康長寿課）や風邪をひいたり、身体の具合が悪い時にいつも診てもらっているお医者さんはもちろんのこと</a:t>
            </a:r>
            <a:endParaRPr lang="en-US" altLang="ja-JP" sz="1100" b="1" dirty="0">
              <a:latin typeface="+mn-ea"/>
              <a:ea typeface="+mn-ea"/>
            </a:endParaRPr>
          </a:p>
          <a:p>
            <a:pPr>
              <a:defRPr/>
            </a:pPr>
            <a:r>
              <a:rPr lang="ja-JP" altLang="en-US" sz="1100" b="1" dirty="0">
                <a:latin typeface="+mn-ea"/>
                <a:ea typeface="+mn-ea"/>
              </a:rPr>
              <a:t>高齢者の色々なことを相談（少し忘れっぽくなっている、家のおばあちゃんも出かけるところがあるといいのに、家のおじいちゃんは認知症でみんなが大変になってきているなど）ができる、桐生市地域包括支援センターという所があります。</a:t>
            </a:r>
            <a:endParaRPr lang="en-US" altLang="ja-JP" sz="1100" b="1" dirty="0">
              <a:latin typeface="+mn-ea"/>
              <a:ea typeface="+mn-ea"/>
            </a:endParaRPr>
          </a:p>
          <a:p>
            <a:pPr>
              <a:defRPr/>
            </a:pPr>
            <a:r>
              <a:rPr lang="ja-JP" altLang="en-US" sz="1100" b="1" dirty="0">
                <a:latin typeface="+mn-ea"/>
                <a:ea typeface="+mn-ea"/>
              </a:rPr>
              <a:t>桐生市には</a:t>
            </a:r>
            <a:r>
              <a:rPr lang="en-US" altLang="ja-JP" sz="1100" b="1" dirty="0">
                <a:latin typeface="+mn-ea"/>
                <a:ea typeface="+mn-ea"/>
              </a:rPr>
              <a:t>8</a:t>
            </a:r>
            <a:r>
              <a:rPr lang="ja-JP" altLang="en-US" sz="1100" b="1" dirty="0">
                <a:latin typeface="+mn-ea"/>
                <a:ea typeface="+mn-ea"/>
              </a:rPr>
              <a:t>ヶ所ありますが、それぞれ担当している地域があり、みなさんの住んでいる地域の</a:t>
            </a:r>
            <a:r>
              <a:rPr lang="ja-JP" altLang="en-US" sz="1100" b="1" u="sng" dirty="0">
                <a:latin typeface="+mn-ea"/>
                <a:ea typeface="+mn-ea"/>
              </a:rPr>
              <a:t>地域</a:t>
            </a:r>
            <a:r>
              <a:rPr lang="ja-JP" altLang="en-US" sz="1100" b="1" dirty="0">
                <a:latin typeface="+mn-ea"/>
                <a:ea typeface="+mn-ea"/>
              </a:rPr>
              <a:t>包括支援センターへ相談するとよいです。場所は・・・</a:t>
            </a:r>
            <a:endParaRPr lang="en-US" altLang="ja-JP" sz="1100" b="1" dirty="0">
              <a:latin typeface="+mn-ea"/>
              <a:ea typeface="+mn-ea"/>
            </a:endParaRPr>
          </a:p>
          <a:p>
            <a:pPr>
              <a:defRPr/>
            </a:pPr>
            <a:endParaRPr lang="en-US" altLang="ja-JP" sz="1100" b="1" dirty="0">
              <a:latin typeface="+mn-ea"/>
              <a:ea typeface="+mn-ea"/>
            </a:endParaRPr>
          </a:p>
          <a:p>
            <a:pPr>
              <a:defRPr/>
            </a:pPr>
            <a:r>
              <a:rPr lang="ja-JP" altLang="en-US" sz="1100" b="1" dirty="0">
                <a:latin typeface="+mn-ea"/>
                <a:ea typeface="+mn-ea"/>
              </a:rPr>
              <a:t>また、桐生・みどり地区には認知症を専門的に診てくれる「群馬県認知症疾患医療センター日新病院」いう所があります。</a:t>
            </a:r>
            <a:endParaRPr lang="en-US" altLang="ja-JP" sz="1100" b="1" dirty="0">
              <a:latin typeface="+mn-ea"/>
              <a:ea typeface="+mn-ea"/>
            </a:endParaRPr>
          </a:p>
          <a:p>
            <a:pPr>
              <a:defRPr/>
            </a:pPr>
            <a:endParaRPr lang="en-US" altLang="ja-JP" sz="1100" b="1" strike="sngStrike" baseline="0" dirty="0">
              <a:latin typeface="+mn-ea"/>
              <a:ea typeface="+mn-ea"/>
            </a:endParaRPr>
          </a:p>
          <a:p>
            <a:pPr>
              <a:defRPr/>
            </a:pPr>
            <a:r>
              <a:rPr lang="ja-JP" altLang="en-US" sz="1100" b="1" dirty="0">
                <a:latin typeface="+mn-ea"/>
                <a:ea typeface="+mn-ea"/>
              </a:rPr>
              <a:t>他にも「認知症かな？と思う人がいるけど大丈夫かな？一人で暮らしていて大変そうだなぁ」など、病院に行けていない人のお手伝いや家族の人の相談などができる認知症初期集中支援チームという人たちもいます。</a:t>
            </a:r>
            <a:endParaRPr lang="en-US" altLang="ja-JP" sz="1100" b="1" dirty="0">
              <a:latin typeface="+mn-ea"/>
              <a:ea typeface="+mn-ea"/>
            </a:endParaRPr>
          </a:p>
          <a:p>
            <a:pPr>
              <a:defRPr/>
            </a:pPr>
            <a:endParaRPr lang="en-US" altLang="ja-JP" sz="1100" b="1" dirty="0">
              <a:latin typeface="+mn-ea"/>
              <a:ea typeface="+mn-ea"/>
            </a:endParaRPr>
          </a:p>
          <a:p>
            <a:pPr>
              <a:defRPr/>
            </a:pPr>
            <a:r>
              <a:rPr lang="ja-JP" altLang="en-US" sz="1100" b="1" dirty="0">
                <a:latin typeface="+mn-ea"/>
                <a:ea typeface="+mn-ea"/>
              </a:rPr>
              <a:t>まずは、相談することが大切です。</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きっと、お父さん・お母さん・おじいちゃん・おばあちゃん・みんなさんの力になってくれるはずです。</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今日学んだ、「認知症」のことと一緒に帰ったら家の人にも話してあげてください。</a:t>
            </a:r>
            <a:endParaRPr lang="en-US" altLang="ja-JP" sz="1100" b="1" dirty="0">
              <a:latin typeface="+mn-ea"/>
              <a:ea typeface="+mn-ea"/>
            </a:endParaRPr>
          </a:p>
          <a:p>
            <a:pPr>
              <a:defRPr/>
            </a:pPr>
            <a:endParaRPr lang="ja-JP" altLang="en-US" dirty="0"/>
          </a:p>
        </p:txBody>
      </p:sp>
      <p:sp>
        <p:nvSpPr>
          <p:cNvPr id="3" name="スライド番号プレースホルダー 2">
            <a:extLst>
              <a:ext uri="{FF2B5EF4-FFF2-40B4-BE49-F238E27FC236}">
                <a16:creationId xmlns:a16="http://schemas.microsoft.com/office/drawing/2014/main" id="{0B6AD9E7-CCFC-42AC-87AF-BF07F3A29C0E}"/>
              </a:ext>
            </a:extLst>
          </p:cNvPr>
          <p:cNvSpPr>
            <a:spLocks noGrp="1"/>
          </p:cNvSpPr>
          <p:nvPr>
            <p:ph type="sldNum" sz="quarter" idx="5"/>
          </p:nvPr>
        </p:nvSpPr>
        <p:spPr/>
        <p:txBody>
          <a:bodyPr/>
          <a:lstStyle/>
          <a:p>
            <a:fld id="{F9507F31-243D-488F-AA0F-56223140E79B}"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60F7F70A-B7F6-4929-944D-3C70D2921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F0A35E6C-141A-410C-BD0F-B4E8EB71F515}"/>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b="1" dirty="0">
                <a:latin typeface="+mn-ea"/>
                <a:ea typeface="+mn-ea"/>
              </a:rPr>
              <a:t>今日のまとめです。</a:t>
            </a:r>
            <a:endParaRPr lang="en-US" altLang="ja-JP" sz="1100" b="1" dirty="0">
              <a:latin typeface="+mn-ea"/>
              <a:ea typeface="+mn-ea"/>
            </a:endParaRPr>
          </a:p>
          <a:p>
            <a:pPr>
              <a:defRPr/>
            </a:pPr>
            <a:r>
              <a:rPr lang="ja-JP" altLang="en-US" sz="1100" b="1" dirty="0">
                <a:latin typeface="+mn-ea"/>
                <a:ea typeface="+mn-ea"/>
              </a:rPr>
              <a:t>認知症は、身体のどこの部分の病気ですか？</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●そうですね。脳の病気によるものですね。</a:t>
            </a:r>
            <a:endParaRPr lang="en-US" altLang="ja-JP" sz="1100" b="1" dirty="0">
              <a:latin typeface="+mn-ea"/>
              <a:ea typeface="+mn-ea"/>
            </a:endParaRPr>
          </a:p>
          <a:p>
            <a:r>
              <a:rPr lang="ja-JP" altLang="en-US" sz="1100" b="1" dirty="0">
                <a:latin typeface="+mn-ea"/>
                <a:ea typeface="+mn-ea"/>
              </a:rPr>
              <a:t>色々なことが原因（病気、事故など）で脳の細胞が死んだり、働きが悪くなったために、色々な障害が起こり（脳がいつも通りに働かなくなり）、生活する上で今まで出来ていたことなどが出来なくなったりして、生活（暮らし）しづらくなる状態を言います。</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では、認知症は、どんな人に多い病気と言われていますか？</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●そうですね。高齢者に多いですね。</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高齢になれば、「耳が遠くなったり、病気になりやすくなったり、忘れっぽくなったり」身体などに変化が起きてきます。そして、認知症にもなりやすくなります。</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認知症の方には、どのような接し方がいいと思いますか？</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●そうですね。優しく接することが大切ですね。</a:t>
            </a:r>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認知症の方も、心は同じです。誰でも嫌なことをされたり、言われるより、優しく手助けされたり、優しく言われた方がうれしいですよね。</a:t>
            </a:r>
            <a:endParaRPr lang="ja-JP" altLang="en-US" sz="1100" b="1" dirty="0"/>
          </a:p>
        </p:txBody>
      </p:sp>
      <p:sp>
        <p:nvSpPr>
          <p:cNvPr id="3" name="スライド番号プレースホルダー 2">
            <a:extLst>
              <a:ext uri="{FF2B5EF4-FFF2-40B4-BE49-F238E27FC236}">
                <a16:creationId xmlns:a16="http://schemas.microsoft.com/office/drawing/2014/main" id="{58CD8D60-0EC6-405D-ACD3-9243D443EF54}"/>
              </a:ext>
            </a:extLst>
          </p:cNvPr>
          <p:cNvSpPr>
            <a:spLocks noGrp="1"/>
          </p:cNvSpPr>
          <p:nvPr>
            <p:ph type="sldNum" sz="quarter" idx="5"/>
          </p:nvPr>
        </p:nvSpPr>
        <p:spPr/>
        <p:txBody>
          <a:bodyPr/>
          <a:lstStyle/>
          <a:p>
            <a:fld id="{F9507F31-243D-488F-AA0F-56223140E79B}" type="slidenum">
              <a:rPr kumimoji="1" lang="ja-JP" altLang="en-US" smtClean="0"/>
              <a:t>25</a:t>
            </a:fld>
            <a:endParaRPr kumimoji="1" lang="ja-JP" altLang="en-US"/>
          </a:p>
        </p:txBody>
      </p:sp>
    </p:spTree>
    <p:extLst>
      <p:ext uri="{BB962C8B-B14F-4D97-AF65-F5344CB8AC3E}">
        <p14:creationId xmlns:p14="http://schemas.microsoft.com/office/powerpoint/2010/main" val="3118180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998BF28E-6756-4772-9C38-1BBED03B2E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3339CD4D-A043-4D02-90E1-B257548AFC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最後に</a:t>
            </a:r>
            <a:endParaRPr lang="en-US" altLang="ja-JP" sz="1100" b="1" dirty="0">
              <a:latin typeface="+mn-ea"/>
              <a:ea typeface="+mn-ea"/>
            </a:endParaRPr>
          </a:p>
          <a:p>
            <a:r>
              <a:rPr lang="ja-JP" altLang="en-US" sz="1100" b="1" dirty="0">
                <a:latin typeface="+mn-ea"/>
                <a:ea typeface="+mn-ea"/>
              </a:rPr>
              <a:t>皆さんの身近にも認知症の方がいるかもしれません。</a:t>
            </a:r>
            <a:endParaRPr lang="en-US" altLang="ja-JP" sz="1100" b="1" dirty="0">
              <a:latin typeface="+mn-ea"/>
              <a:ea typeface="+mn-ea"/>
            </a:endParaRPr>
          </a:p>
          <a:p>
            <a:r>
              <a:rPr lang="ja-JP" altLang="en-US" sz="1100" b="1" dirty="0">
                <a:latin typeface="+mn-ea"/>
                <a:ea typeface="+mn-ea"/>
              </a:rPr>
              <a:t>認知症の方たちの気持ちになって優しい言葉、態度で接してあげてください。</a:t>
            </a:r>
            <a:endParaRPr lang="en-US" altLang="ja-JP" sz="1100" b="1" dirty="0">
              <a:latin typeface="+mn-ea"/>
              <a:ea typeface="+mn-ea"/>
            </a:endParaRPr>
          </a:p>
          <a:p>
            <a:r>
              <a:rPr lang="ja-JP" altLang="en-US" sz="1100" b="1" dirty="0">
                <a:latin typeface="+mn-ea"/>
                <a:ea typeface="+mn-ea"/>
              </a:rPr>
              <a:t>皆さんの思っていることがわからないかもしれません、でも思いやりは伝わります。</a:t>
            </a:r>
            <a:endParaRPr lang="en-US" altLang="ja-JP" sz="1100" b="1" dirty="0">
              <a:latin typeface="+mn-ea"/>
              <a:ea typeface="+mn-ea"/>
            </a:endParaRPr>
          </a:p>
          <a:p>
            <a:r>
              <a:rPr lang="ja-JP" altLang="en-US" sz="1100" b="1" dirty="0">
                <a:latin typeface="+mn-ea"/>
                <a:ea typeface="+mn-ea"/>
              </a:rPr>
              <a:t>心の中までは、わからなくても、心遣いはわかってくれます。</a:t>
            </a:r>
            <a:endParaRPr lang="en-US" altLang="ja-JP" sz="1100" b="1" dirty="0">
              <a:latin typeface="+mn-ea"/>
              <a:ea typeface="+mn-ea"/>
            </a:endParaRPr>
          </a:p>
          <a:p>
            <a:endParaRPr lang="en-US" altLang="ja-JP" sz="11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今日は「認知症」について一緒に勉強しましたが、「認知症」の方だけじゃなく、皆さんの周りで困っている人や悲しんでいる人、苦しんでいる人がいたら、皆さんのできることをやってみましょう。（声をかける、友達に話す、交番のお巡りさんに話す、先生に話すなど）一人では不安だと思ったら、無理をせず友達や大人の人達に話しましょう。</a:t>
            </a:r>
            <a:endParaRPr lang="en-US" altLang="ja-JP" sz="1100" b="1" dirty="0">
              <a:latin typeface="+mn-ea"/>
              <a:ea typeface="+mn-ea"/>
            </a:endParaRPr>
          </a:p>
          <a:p>
            <a:r>
              <a:rPr lang="ja-JP" altLang="en-US" sz="1100" b="1" dirty="0">
                <a:latin typeface="+mn-ea"/>
                <a:ea typeface="+mn-ea"/>
              </a:rPr>
              <a:t>皆さんの小さな親切（温かい気持ち）の積み重ねが、大きな手助けとなります。</a:t>
            </a:r>
          </a:p>
          <a:p>
            <a:endParaRPr lang="ja-JP" altLang="en-US" dirty="0"/>
          </a:p>
        </p:txBody>
      </p:sp>
      <p:sp>
        <p:nvSpPr>
          <p:cNvPr id="3" name="スライド番号プレースホルダー 2">
            <a:extLst>
              <a:ext uri="{FF2B5EF4-FFF2-40B4-BE49-F238E27FC236}">
                <a16:creationId xmlns:a16="http://schemas.microsoft.com/office/drawing/2014/main" id="{BA91DACA-DEB0-454D-B0E4-C72DF25528EF}"/>
              </a:ext>
            </a:extLst>
          </p:cNvPr>
          <p:cNvSpPr>
            <a:spLocks noGrp="1"/>
          </p:cNvSpPr>
          <p:nvPr>
            <p:ph type="sldNum" sz="quarter" idx="5"/>
          </p:nvPr>
        </p:nvSpPr>
        <p:spPr/>
        <p:txBody>
          <a:bodyPr/>
          <a:lstStyle/>
          <a:p>
            <a:fld id="{F9507F31-243D-488F-AA0F-56223140E79B}" type="slidenum">
              <a:rPr kumimoji="1" lang="ja-JP" altLang="en-US" smtClean="0"/>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7D6399F4-8B98-464B-9224-EF699E6763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FF8EE4A-7B17-486C-A2AC-14C4088F02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u="sng" dirty="0">
                <a:latin typeface="+mn-ea"/>
                <a:ea typeface="+mn-ea"/>
              </a:rPr>
              <a:t>※</a:t>
            </a:r>
            <a:r>
              <a:rPr lang="ja-JP" altLang="en-US" sz="1100" b="1" u="sng" dirty="0">
                <a:latin typeface="+mn-ea"/>
                <a:ea typeface="+mn-ea"/>
              </a:rPr>
              <a:t>時間に応じて活用ください。</a:t>
            </a:r>
            <a:endParaRPr lang="en-US" altLang="ja-JP" sz="1100" b="1" dirty="0">
              <a:latin typeface="+mn-ea"/>
              <a:ea typeface="+mn-ea"/>
            </a:endParaRPr>
          </a:p>
          <a:p>
            <a:endParaRPr lang="en-US" altLang="ja-JP" sz="1100" dirty="0">
              <a:latin typeface="+mn-ea"/>
              <a:ea typeface="+mn-ea"/>
            </a:endParaRPr>
          </a:p>
          <a:p>
            <a:r>
              <a:rPr lang="ja-JP" altLang="en-US" sz="1100" b="1" dirty="0">
                <a:latin typeface="+mn-ea"/>
                <a:ea typeface="+mn-ea"/>
              </a:rPr>
              <a:t>これで、認知症サポーター養成講座を終わります。</a:t>
            </a:r>
            <a:endParaRPr lang="en-US" altLang="ja-JP" sz="1100" b="1" dirty="0">
              <a:latin typeface="+mn-ea"/>
              <a:ea typeface="+mn-ea"/>
            </a:endParaRPr>
          </a:p>
          <a:p>
            <a:r>
              <a:rPr lang="ja-JP" altLang="en-US" sz="1100" b="1" dirty="0">
                <a:latin typeface="+mn-ea"/>
                <a:ea typeface="+mn-ea"/>
              </a:rPr>
              <a:t>皆さんの住んでいるこのまちを一緒に</a:t>
            </a:r>
            <a:endParaRPr lang="en-US" altLang="ja-JP" sz="1100" b="1" dirty="0">
              <a:latin typeface="+mn-ea"/>
              <a:ea typeface="+mn-ea"/>
            </a:endParaRPr>
          </a:p>
          <a:p>
            <a:r>
              <a:rPr lang="ja-JP" altLang="en-US" sz="1100" b="1" dirty="0">
                <a:latin typeface="+mn-ea"/>
                <a:ea typeface="+mn-ea"/>
              </a:rPr>
              <a:t>「誰もが住み慣れた地域で自分らしくいきいきと安心して暮らせるまちに」して行きましょう。</a:t>
            </a:r>
            <a:endParaRPr lang="en-US" altLang="ja-JP" sz="1100" b="1" dirty="0">
              <a:latin typeface="+mn-ea"/>
              <a:ea typeface="+mn-ea"/>
            </a:endParaRPr>
          </a:p>
          <a:p>
            <a:r>
              <a:rPr lang="ja-JP" altLang="en-US" sz="1100" b="1" dirty="0">
                <a:latin typeface="+mn-ea"/>
                <a:ea typeface="+mn-ea"/>
              </a:rPr>
              <a:t>本日は、ありがとうございました。</a:t>
            </a:r>
          </a:p>
        </p:txBody>
      </p:sp>
      <p:sp>
        <p:nvSpPr>
          <p:cNvPr id="3" name="スライド番号プレースホルダー 2">
            <a:extLst>
              <a:ext uri="{FF2B5EF4-FFF2-40B4-BE49-F238E27FC236}">
                <a16:creationId xmlns:a16="http://schemas.microsoft.com/office/drawing/2014/main" id="{996756C2-D518-4DF2-BEEE-D30110C024AD}"/>
              </a:ext>
            </a:extLst>
          </p:cNvPr>
          <p:cNvSpPr>
            <a:spLocks noGrp="1"/>
          </p:cNvSpPr>
          <p:nvPr>
            <p:ph type="sldNum" sz="quarter" idx="5"/>
          </p:nvPr>
        </p:nvSpPr>
        <p:spPr/>
        <p:txBody>
          <a:bodyPr/>
          <a:lstStyle/>
          <a:p>
            <a:fld id="{F9507F31-243D-488F-AA0F-56223140E79B}" type="slidenum">
              <a:rPr kumimoji="1" lang="ja-JP" altLang="en-US" smtClean="0"/>
              <a:t>27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4CC16988-93C3-42D2-8F1B-FB89BDF472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6FA2609-F126-4CB3-BA5F-1BFC0079202C}"/>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（右上の四角は、テキストのページです）（</a:t>
            </a:r>
            <a:r>
              <a:rPr lang="en-US" altLang="ja-JP" sz="1100" b="1" dirty="0">
                <a:latin typeface="+mn-ea"/>
                <a:ea typeface="+mn-ea"/>
              </a:rPr>
              <a:t>2</a:t>
            </a:r>
            <a:r>
              <a:rPr lang="ja-JP" altLang="en-US" sz="1100" b="1" dirty="0">
                <a:latin typeface="+mn-ea"/>
                <a:ea typeface="+mn-ea"/>
              </a:rPr>
              <a:t>ページです）</a:t>
            </a:r>
            <a:endParaRPr lang="en-US" altLang="ja-JP" sz="1100" b="1"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今、日本は、世界がこれまでに経験したことのない「超高齢社会」といって高齢者の人の数がとても多くなっています。</a:t>
            </a:r>
            <a:endParaRPr lang="en-US" altLang="ja-JP" sz="1100" dirty="0">
              <a:latin typeface="+mn-ea"/>
              <a:ea typeface="+mn-ea"/>
            </a:endParaRPr>
          </a:p>
          <a:p>
            <a:pPr>
              <a:defRPr/>
            </a:pPr>
            <a:r>
              <a:rPr lang="ja-JP" altLang="en-US" sz="1100" dirty="0">
                <a:latin typeface="+mn-ea"/>
                <a:ea typeface="+mn-ea"/>
              </a:rPr>
              <a:t>ここで、</a:t>
            </a:r>
            <a:r>
              <a:rPr lang="en-US" altLang="ja-JP" sz="1100" dirty="0">
                <a:latin typeface="+mn-ea"/>
                <a:ea typeface="+mn-ea"/>
              </a:rPr>
              <a:t>1</a:t>
            </a:r>
            <a:r>
              <a:rPr lang="ja-JP" altLang="en-US" sz="1100" dirty="0">
                <a:latin typeface="+mn-ea"/>
                <a:ea typeface="+mn-ea"/>
              </a:rPr>
              <a:t>つ質問です。</a:t>
            </a:r>
            <a:endParaRPr lang="en-US" altLang="ja-JP" sz="1100" dirty="0">
              <a:latin typeface="+mn-ea"/>
              <a:ea typeface="+mn-ea"/>
            </a:endParaRPr>
          </a:p>
          <a:p>
            <a:pPr>
              <a:defRPr/>
            </a:pPr>
            <a:r>
              <a:rPr lang="ja-JP" altLang="en-US" sz="1100" dirty="0">
                <a:latin typeface="+mn-ea"/>
                <a:ea typeface="+mn-ea"/>
              </a:rPr>
              <a:t>「じゃ、高齢者って何歳から高齢者でしょうか」</a:t>
            </a:r>
            <a:endParaRPr lang="en-US" altLang="ja-JP" sz="1100" dirty="0">
              <a:latin typeface="+mn-ea"/>
              <a:ea typeface="+mn-ea"/>
            </a:endParaRPr>
          </a:p>
          <a:p>
            <a:pPr>
              <a:defRPr/>
            </a:pPr>
            <a:r>
              <a:rPr lang="ja-JP" altLang="en-US" sz="1100" dirty="0">
                <a:latin typeface="+mn-ea"/>
                <a:ea typeface="+mn-ea"/>
              </a:rPr>
              <a:t>（少し間をおいて）</a:t>
            </a:r>
            <a:endParaRPr lang="en-US" altLang="ja-JP" sz="1100"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長生きすることは、とても素晴らしいことですが、●「認知症」は、</a:t>
            </a:r>
            <a:r>
              <a:rPr lang="ja-JP" altLang="en-US" sz="1100" b="0" dirty="0">
                <a:latin typeface="+mn-ea"/>
                <a:ea typeface="+mn-ea"/>
              </a:rPr>
              <a:t>高齢になるほどなりやすいと言われている●脳の病気</a:t>
            </a:r>
            <a:r>
              <a:rPr lang="ja-JP" altLang="en-US" sz="1100" b="0" u="none" dirty="0">
                <a:latin typeface="+mn-ea"/>
                <a:ea typeface="+mn-ea"/>
              </a:rPr>
              <a:t>によるものです。</a:t>
            </a:r>
            <a:endParaRPr lang="en-US" altLang="ja-JP" sz="1100" b="0" u="none" dirty="0">
              <a:latin typeface="+mn-ea"/>
              <a:ea typeface="+mn-ea"/>
            </a:endParaRPr>
          </a:p>
          <a:p>
            <a:pPr>
              <a:defRPr/>
            </a:pPr>
            <a:r>
              <a:rPr lang="ja-JP" altLang="en-US" sz="1100" dirty="0">
                <a:latin typeface="+mn-ea"/>
                <a:ea typeface="+mn-ea"/>
              </a:rPr>
              <a:t>もう</a:t>
            </a:r>
            <a:r>
              <a:rPr lang="en-US" altLang="ja-JP" sz="1100" dirty="0">
                <a:latin typeface="+mn-ea"/>
                <a:ea typeface="+mn-ea"/>
              </a:rPr>
              <a:t>1</a:t>
            </a:r>
            <a:r>
              <a:rPr lang="ja-JP" altLang="en-US" sz="1100" dirty="0">
                <a:latin typeface="+mn-ea"/>
                <a:ea typeface="+mn-ea"/>
              </a:rPr>
              <a:t>つ皆さんに質問です。</a:t>
            </a:r>
            <a:endParaRPr lang="en-US" altLang="ja-JP" sz="1100" dirty="0">
              <a:latin typeface="+mn-ea"/>
              <a:ea typeface="+mn-ea"/>
            </a:endParaRPr>
          </a:p>
          <a:p>
            <a:pPr>
              <a:defRPr/>
            </a:pPr>
            <a:r>
              <a:rPr lang="ja-JP" altLang="en-US" sz="1100" dirty="0">
                <a:latin typeface="+mn-ea"/>
                <a:ea typeface="+mn-ea"/>
              </a:rPr>
              <a:t>「認知症」って言葉を聞いたことがありますか？</a:t>
            </a:r>
            <a:endParaRPr lang="en-US" altLang="ja-JP" sz="1100" dirty="0">
              <a:latin typeface="+mn-ea"/>
              <a:ea typeface="+mn-ea"/>
            </a:endParaRPr>
          </a:p>
          <a:p>
            <a:pPr>
              <a:defRPr/>
            </a:pPr>
            <a:r>
              <a:rPr lang="ja-JP" altLang="en-US" sz="1100" dirty="0">
                <a:latin typeface="+mn-ea"/>
                <a:ea typeface="+mn-ea"/>
              </a:rPr>
              <a:t>「認知症」って聞いてどのようなイメージがありますか？</a:t>
            </a:r>
            <a:endParaRPr lang="en-US" altLang="ja-JP" sz="1100" dirty="0">
              <a:latin typeface="+mn-ea"/>
              <a:ea typeface="+mn-ea"/>
            </a:endParaRPr>
          </a:p>
          <a:p>
            <a:pPr>
              <a:defRPr/>
            </a:pPr>
            <a:r>
              <a:rPr lang="ja-JP" altLang="en-US" sz="1100" dirty="0">
                <a:latin typeface="+mn-ea"/>
                <a:ea typeface="+mn-ea"/>
              </a:rPr>
              <a:t>（少し間をおいて）</a:t>
            </a:r>
            <a:endParaRPr lang="en-US" altLang="ja-JP" sz="1100" dirty="0">
              <a:latin typeface="+mn-ea"/>
              <a:ea typeface="+mn-ea"/>
            </a:endParaRPr>
          </a:p>
          <a:p>
            <a:pPr>
              <a:defRPr/>
            </a:pPr>
            <a:r>
              <a:rPr lang="ja-JP" altLang="en-US" sz="1100" dirty="0">
                <a:latin typeface="+mn-ea"/>
                <a:ea typeface="+mn-ea"/>
              </a:rPr>
              <a:t>う～ん・・・難しいですよね。</a:t>
            </a:r>
            <a:endParaRPr lang="en-US" altLang="ja-JP" sz="1100" dirty="0">
              <a:latin typeface="+mn-ea"/>
              <a:ea typeface="+mn-ea"/>
            </a:endParaRPr>
          </a:p>
          <a:p>
            <a:pPr>
              <a:defRPr/>
            </a:pPr>
            <a:endParaRPr lang="en-US" altLang="ja-JP" sz="1100" b="0" dirty="0">
              <a:latin typeface="+mn-ea"/>
              <a:ea typeface="+mn-ea"/>
            </a:endParaRPr>
          </a:p>
          <a:p>
            <a:pPr>
              <a:defRPr/>
            </a:pPr>
            <a:r>
              <a:rPr lang="ja-JP" altLang="en-US" sz="1100" b="0" dirty="0">
                <a:latin typeface="+mn-ea"/>
                <a:ea typeface="+mn-ea"/>
              </a:rPr>
              <a:t>ある研究では、</a:t>
            </a:r>
            <a:r>
              <a:rPr lang="en-US" altLang="ja-JP" sz="1100" dirty="0">
                <a:latin typeface="+mn-ea"/>
                <a:ea typeface="+mn-ea"/>
              </a:rPr>
              <a:t>2025</a:t>
            </a:r>
            <a:r>
              <a:rPr lang="ja-JP" altLang="en-US" sz="1100" dirty="0">
                <a:latin typeface="+mn-ea"/>
                <a:ea typeface="+mn-ea"/>
              </a:rPr>
              <a:t>年には</a:t>
            </a:r>
            <a:r>
              <a:rPr lang="en-US" altLang="ja-JP" sz="1100" dirty="0">
                <a:latin typeface="+mn-ea"/>
                <a:ea typeface="+mn-ea"/>
              </a:rPr>
              <a:t>65</a:t>
            </a:r>
            <a:r>
              <a:rPr lang="ja-JP" altLang="en-US" sz="1100" dirty="0">
                <a:latin typeface="+mn-ea"/>
                <a:ea typeface="+mn-ea"/>
              </a:rPr>
              <a:t>歳以上の</a:t>
            </a:r>
            <a:r>
              <a:rPr lang="en-US" altLang="ja-JP" sz="1100" dirty="0">
                <a:latin typeface="+mn-ea"/>
                <a:ea typeface="+mn-ea"/>
              </a:rPr>
              <a:t>5</a:t>
            </a:r>
            <a:r>
              <a:rPr lang="ja-JP" altLang="en-US" sz="1100" dirty="0">
                <a:latin typeface="+mn-ea"/>
                <a:ea typeface="+mn-ea"/>
              </a:rPr>
              <a:t>人に</a:t>
            </a:r>
            <a:r>
              <a:rPr lang="en-US" altLang="ja-JP" sz="1100" dirty="0">
                <a:latin typeface="+mn-ea"/>
                <a:ea typeface="+mn-ea"/>
              </a:rPr>
              <a:t>1</a:t>
            </a:r>
            <a:r>
              <a:rPr lang="ja-JP" altLang="en-US" sz="1100" dirty="0">
                <a:latin typeface="+mn-ea"/>
                <a:ea typeface="+mn-ea"/>
              </a:rPr>
              <a:t>人は「認知症」になるという研究結果もあります。</a:t>
            </a:r>
            <a:endParaRPr lang="en-US" altLang="ja-JP" sz="1100" dirty="0">
              <a:latin typeface="+mn-ea"/>
              <a:ea typeface="+mn-ea"/>
            </a:endParaRPr>
          </a:p>
          <a:p>
            <a:pPr>
              <a:defRPr/>
            </a:pPr>
            <a:r>
              <a:rPr lang="ja-JP" altLang="en-US" sz="1100" dirty="0">
                <a:latin typeface="+mn-ea"/>
                <a:ea typeface="+mn-ea"/>
              </a:rPr>
              <a:t>しかも「認知症」の方の割合はどんどん高くなると予想されていて、みんながお父さん、お母さんぐらいの年（</a:t>
            </a:r>
            <a:r>
              <a:rPr lang="en-US" altLang="ja-JP" sz="1100" dirty="0">
                <a:latin typeface="+mn-ea"/>
                <a:ea typeface="+mn-ea"/>
              </a:rPr>
              <a:t>30</a:t>
            </a:r>
            <a:r>
              <a:rPr lang="ja-JP" altLang="en-US" sz="1100" dirty="0">
                <a:latin typeface="+mn-ea"/>
                <a:ea typeface="+mn-ea"/>
              </a:rPr>
              <a:t>～</a:t>
            </a:r>
            <a:r>
              <a:rPr lang="en-US" altLang="ja-JP" sz="1100" dirty="0">
                <a:latin typeface="+mn-ea"/>
                <a:ea typeface="+mn-ea"/>
              </a:rPr>
              <a:t>40</a:t>
            </a:r>
            <a:r>
              <a:rPr lang="ja-JP" altLang="en-US" sz="1100" dirty="0">
                <a:latin typeface="+mn-ea"/>
                <a:ea typeface="+mn-ea"/>
              </a:rPr>
              <a:t>代）になる頃には、高齢者の人の数が今よりももっと増えると言われています。</a:t>
            </a:r>
            <a:endParaRPr lang="en-US" altLang="ja-JP" sz="1100" dirty="0">
              <a:latin typeface="+mn-ea"/>
              <a:ea typeface="+mn-ea"/>
            </a:endParaRPr>
          </a:p>
          <a:p>
            <a:pPr>
              <a:defRPr/>
            </a:pPr>
            <a:r>
              <a:rPr lang="en-US" altLang="ja-JP" sz="1100" dirty="0">
                <a:latin typeface="+mn-ea"/>
                <a:ea typeface="+mn-ea"/>
              </a:rPr>
              <a:t>…</a:t>
            </a:r>
            <a:r>
              <a:rPr lang="ja-JP" altLang="en-US" sz="1100" dirty="0">
                <a:latin typeface="+mn-ea"/>
                <a:ea typeface="+mn-ea"/>
              </a:rPr>
              <a:t>ということは、超高齢社会の</a:t>
            </a:r>
            <a:r>
              <a:rPr lang="ja-JP" altLang="en-US" sz="1100" b="0" dirty="0">
                <a:latin typeface="+mn-ea"/>
                <a:ea typeface="+mn-ea"/>
              </a:rPr>
              <a:t>日本では、高齢になった時の不安の</a:t>
            </a:r>
            <a:r>
              <a:rPr lang="en-US" altLang="ja-JP" sz="1100" b="0" dirty="0">
                <a:latin typeface="+mn-ea"/>
                <a:ea typeface="+mn-ea"/>
              </a:rPr>
              <a:t>1</a:t>
            </a:r>
            <a:r>
              <a:rPr lang="ja-JP" altLang="en-US" sz="1100" b="0" dirty="0">
                <a:latin typeface="+mn-ea"/>
                <a:ea typeface="+mn-ea"/>
              </a:rPr>
              <a:t>つが「認知症」と</a:t>
            </a:r>
            <a:r>
              <a:rPr lang="ja-JP" altLang="en-US" sz="1100" dirty="0">
                <a:latin typeface="+mn-ea"/>
                <a:ea typeface="+mn-ea"/>
              </a:rPr>
              <a:t>言えるかもしれないですね。</a:t>
            </a:r>
            <a:endParaRPr lang="en-US" altLang="ja-JP" sz="1100" dirty="0">
              <a:latin typeface="+mn-ea"/>
              <a:ea typeface="+mn-ea"/>
            </a:endParaRPr>
          </a:p>
          <a:p>
            <a:pPr>
              <a:defRPr/>
            </a:pPr>
            <a:r>
              <a:rPr lang="ja-JP" altLang="en-US" sz="1100" dirty="0">
                <a:latin typeface="+mn-ea"/>
                <a:ea typeface="+mn-ea"/>
              </a:rPr>
              <a:t>●でも、みんなが「認知症」を正しく理解し、助け合い、認知症の方もその家族も安心して暮らせる町を創るために「認知症サポーターキャラバン」というものがあり、私たちのようなキャラバン・メイトがいます。</a:t>
            </a:r>
            <a:endParaRPr lang="en-US" altLang="ja-JP" sz="1100" dirty="0">
              <a:latin typeface="+mn-ea"/>
              <a:ea typeface="+mn-ea"/>
            </a:endParaRPr>
          </a:p>
          <a:p>
            <a:pPr>
              <a:defRPr/>
            </a:pPr>
            <a:r>
              <a:rPr lang="ja-JP" altLang="en-US" sz="1100" dirty="0">
                <a:latin typeface="+mn-ea"/>
                <a:ea typeface="+mn-ea"/>
              </a:rPr>
              <a:t>今日、一緒に勉強して「自分たちに何ができるか」をちょっと考えてみましょう。</a:t>
            </a:r>
            <a:endParaRPr lang="en-US" altLang="ja-JP" sz="1100"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ところで、</a:t>
            </a:r>
          </a:p>
          <a:p>
            <a:pPr>
              <a:defRPr/>
            </a:pPr>
            <a:endParaRPr lang="ja-JP" altLang="en-US" dirty="0"/>
          </a:p>
        </p:txBody>
      </p:sp>
      <p:sp>
        <p:nvSpPr>
          <p:cNvPr id="3" name="スライド番号プレースホルダー 2">
            <a:extLst>
              <a:ext uri="{FF2B5EF4-FFF2-40B4-BE49-F238E27FC236}">
                <a16:creationId xmlns:a16="http://schemas.microsoft.com/office/drawing/2014/main" id="{0BD7E9E1-026A-427F-BFFE-A3C9FFB1C32B}"/>
              </a:ext>
            </a:extLst>
          </p:cNvPr>
          <p:cNvSpPr>
            <a:spLocks noGrp="1"/>
          </p:cNvSpPr>
          <p:nvPr>
            <p:ph type="sldNum" sz="quarter" idx="5"/>
          </p:nvPr>
        </p:nvSpPr>
        <p:spPr/>
        <p:txBody>
          <a:bodyPr/>
          <a:lstStyle/>
          <a:p>
            <a:fld id="{F9507F31-243D-488F-AA0F-56223140E79B}" type="slidenum">
              <a:rPr kumimoji="1" lang="ja-JP" altLang="en-US" smtClean="0"/>
              <a:t>3</a:t>
            </a:fld>
            <a:endParaRPr kumimoji="1" lang="ja-JP" altLang="en-US"/>
          </a:p>
        </p:txBody>
      </p:sp>
    </p:spTree>
    <p:extLst>
      <p:ext uri="{BB962C8B-B14F-4D97-AF65-F5344CB8AC3E}">
        <p14:creationId xmlns:p14="http://schemas.microsoft.com/office/powerpoint/2010/main" val="8042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E8DF9AD9-9E84-4C72-893C-7B03924EBF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F99B2752-FD2E-4A09-820C-29858EA888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2</a:t>
            </a:r>
            <a:r>
              <a:rPr lang="ja-JP" altLang="en-US" sz="1100" b="1" dirty="0">
                <a:latin typeface="+mn-ea"/>
                <a:ea typeface="+mn-ea"/>
              </a:rPr>
              <a:t>ページです）</a:t>
            </a:r>
            <a:endParaRPr lang="en-US" altLang="ja-JP" sz="1100" b="1" dirty="0">
              <a:latin typeface="+mn-ea"/>
              <a:ea typeface="+mn-ea"/>
            </a:endParaRPr>
          </a:p>
          <a:p>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最初にお話ししたとおり、日本は、超高齢社会をむかえています。</a:t>
            </a:r>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このグラフは、日本の人口を表しています。</a:t>
            </a:r>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a:t>
            </a:r>
            <a:r>
              <a:rPr lang="en-US" altLang="ja-JP" sz="1100" b="1" dirty="0">
                <a:latin typeface="+mn-ea"/>
                <a:ea typeface="+mn-ea"/>
              </a:rPr>
              <a:t>1</a:t>
            </a:r>
            <a:r>
              <a:rPr lang="ja-JP" altLang="en-US" sz="1100" b="1" dirty="0">
                <a:latin typeface="+mn-ea"/>
                <a:ea typeface="+mn-ea"/>
              </a:rPr>
              <a:t>つのグラフに対して左は男性、右は女性を表していて、縦軸が年齢（下が</a:t>
            </a:r>
            <a:r>
              <a:rPr lang="en-US" altLang="ja-JP" sz="1100" b="1" dirty="0">
                <a:latin typeface="+mn-ea"/>
                <a:ea typeface="+mn-ea"/>
              </a:rPr>
              <a:t>0</a:t>
            </a:r>
            <a:r>
              <a:rPr lang="ja-JP" altLang="en-US" sz="1100" b="1" dirty="0">
                <a:latin typeface="+mn-ea"/>
                <a:ea typeface="+mn-ea"/>
              </a:rPr>
              <a:t>歳～上が</a:t>
            </a:r>
            <a:r>
              <a:rPr lang="en-US" altLang="ja-JP" sz="1100" b="1" dirty="0">
                <a:latin typeface="+mn-ea"/>
                <a:ea typeface="+mn-ea"/>
              </a:rPr>
              <a:t>100</a:t>
            </a:r>
            <a:r>
              <a:rPr lang="ja-JP" altLang="en-US" sz="1100" b="1" dirty="0">
                <a:latin typeface="+mn-ea"/>
                <a:ea typeface="+mn-ea"/>
              </a:rPr>
              <a:t>歳）、横軸が人数を表しています。）</a:t>
            </a:r>
            <a:endParaRPr lang="en-US" altLang="ja-JP" sz="1100" b="1" dirty="0">
              <a:latin typeface="+mn-ea"/>
              <a:ea typeface="+mn-ea"/>
            </a:endParaRPr>
          </a:p>
          <a:p>
            <a:r>
              <a:rPr lang="ja-JP" altLang="en-US" sz="1100" dirty="0">
                <a:latin typeface="+mn-ea"/>
                <a:ea typeface="+mn-ea"/>
              </a:rPr>
              <a:t>現在、日本の人口は、約</a:t>
            </a:r>
            <a:r>
              <a:rPr lang="en-US" altLang="ja-JP" sz="1100" dirty="0">
                <a:latin typeface="+mn-ea"/>
                <a:ea typeface="+mn-ea"/>
              </a:rPr>
              <a:t>1</a:t>
            </a:r>
            <a:r>
              <a:rPr lang="ja-JP" altLang="en-US" sz="1100" dirty="0">
                <a:latin typeface="+mn-ea"/>
                <a:ea typeface="+mn-ea"/>
              </a:rPr>
              <a:t>億</a:t>
            </a:r>
            <a:r>
              <a:rPr lang="en-US" altLang="ja-JP" sz="1100" dirty="0">
                <a:latin typeface="+mn-ea"/>
                <a:ea typeface="+mn-ea"/>
              </a:rPr>
              <a:t>2</a:t>
            </a:r>
            <a:r>
              <a:rPr lang="ja-JP" altLang="en-US" sz="1100" dirty="0">
                <a:latin typeface="+mn-ea"/>
                <a:ea typeface="+mn-ea"/>
              </a:rPr>
              <a:t>千</a:t>
            </a:r>
            <a:r>
              <a:rPr lang="en-US" altLang="ja-JP" sz="1100" dirty="0">
                <a:latin typeface="+mn-ea"/>
                <a:ea typeface="+mn-ea"/>
              </a:rPr>
              <a:t>7</a:t>
            </a:r>
            <a:r>
              <a:rPr lang="ja-JP" altLang="en-US" sz="1100" dirty="0">
                <a:latin typeface="+mn-ea"/>
                <a:ea typeface="+mn-ea"/>
              </a:rPr>
              <a:t>百万人います。そのうち</a:t>
            </a:r>
            <a:r>
              <a:rPr lang="en-US" altLang="ja-JP" sz="1100" dirty="0">
                <a:latin typeface="+mn-ea"/>
                <a:ea typeface="+mn-ea"/>
              </a:rPr>
              <a:t>65</a:t>
            </a:r>
            <a:r>
              <a:rPr lang="ja-JP" altLang="en-US" sz="1100" dirty="0">
                <a:latin typeface="+mn-ea"/>
                <a:ea typeface="+mn-ea"/>
              </a:rPr>
              <a:t>歳以上の高齢者の割合が</a:t>
            </a:r>
            <a:r>
              <a:rPr lang="en-US" altLang="ja-JP" sz="1100" dirty="0">
                <a:latin typeface="+mn-ea"/>
                <a:ea typeface="+mn-ea"/>
              </a:rPr>
              <a:t>28.9</a:t>
            </a:r>
            <a:r>
              <a:rPr lang="ja-JP" altLang="en-US" sz="1100" dirty="0">
                <a:latin typeface="+mn-ea"/>
                <a:ea typeface="+mn-ea"/>
              </a:rPr>
              <a:t>％で、約</a:t>
            </a:r>
            <a:r>
              <a:rPr lang="en-US" altLang="ja-JP" sz="1100" dirty="0">
                <a:latin typeface="+mn-ea"/>
                <a:ea typeface="+mn-ea"/>
              </a:rPr>
              <a:t>3.5</a:t>
            </a:r>
            <a:r>
              <a:rPr lang="ja-JP" altLang="en-US" sz="1100" dirty="0">
                <a:latin typeface="+mn-ea"/>
                <a:ea typeface="+mn-ea"/>
              </a:rPr>
              <a:t>人に</a:t>
            </a:r>
            <a:r>
              <a:rPr lang="en-US" altLang="ja-JP" sz="1100" dirty="0">
                <a:latin typeface="+mn-ea"/>
                <a:ea typeface="+mn-ea"/>
              </a:rPr>
              <a:t>1</a:t>
            </a:r>
            <a:r>
              <a:rPr lang="ja-JP" altLang="en-US" sz="1100" dirty="0">
                <a:latin typeface="+mn-ea"/>
                <a:ea typeface="+mn-ea"/>
              </a:rPr>
              <a:t>人が高齢者です。</a:t>
            </a:r>
            <a:endParaRPr lang="en-US" altLang="ja-JP" sz="1100" dirty="0">
              <a:latin typeface="+mn-ea"/>
              <a:ea typeface="+mn-ea"/>
            </a:endParaRPr>
          </a:p>
          <a:p>
            <a:r>
              <a:rPr lang="ja-JP" altLang="en-US" sz="1100" b="1" dirty="0">
                <a:latin typeface="+mn-ea"/>
                <a:ea typeface="+mn-ea"/>
              </a:rPr>
              <a:t>（割合としてはこの教室の</a:t>
            </a:r>
            <a:r>
              <a:rPr lang="ja-JP" altLang="en-US" sz="1100" b="1" u="sng" dirty="0">
                <a:latin typeface="+mn-ea"/>
                <a:ea typeface="+mn-ea"/>
              </a:rPr>
              <a:t>　　人</a:t>
            </a:r>
            <a:r>
              <a:rPr lang="ja-JP" altLang="en-US" sz="1100" b="1" dirty="0">
                <a:latin typeface="+mn-ea"/>
                <a:ea typeface="+mn-ea"/>
              </a:rPr>
              <a:t>に１人以上が高齢者ですね。）</a:t>
            </a:r>
            <a:endParaRPr lang="en-US" altLang="ja-JP" sz="1100" b="1" dirty="0">
              <a:latin typeface="+mn-ea"/>
              <a:ea typeface="+mn-ea"/>
            </a:endParaRPr>
          </a:p>
          <a:p>
            <a:r>
              <a:rPr lang="ja-JP" altLang="en-US" sz="1100" dirty="0">
                <a:latin typeface="+mn-ea"/>
                <a:ea typeface="+mn-ea"/>
              </a:rPr>
              <a:t>また、日本という枠で考えた場合、皆さんが</a:t>
            </a:r>
            <a:r>
              <a:rPr lang="en-US" altLang="ja-JP" sz="1100" dirty="0">
                <a:latin typeface="+mn-ea"/>
                <a:ea typeface="+mn-ea"/>
              </a:rPr>
              <a:t>40</a:t>
            </a:r>
            <a:r>
              <a:rPr lang="ja-JP" altLang="en-US" sz="1100" dirty="0">
                <a:latin typeface="+mn-ea"/>
                <a:ea typeface="+mn-ea"/>
              </a:rPr>
              <a:t>歳くらい（大人）になるころには、約</a:t>
            </a:r>
            <a:r>
              <a:rPr lang="en-US" altLang="ja-JP" sz="1100" dirty="0">
                <a:latin typeface="+mn-ea"/>
                <a:ea typeface="+mn-ea"/>
              </a:rPr>
              <a:t>2.7</a:t>
            </a:r>
            <a:r>
              <a:rPr lang="ja-JP" altLang="en-US" sz="1100" dirty="0">
                <a:latin typeface="+mn-ea"/>
                <a:ea typeface="+mn-ea"/>
              </a:rPr>
              <a:t>人に</a:t>
            </a:r>
            <a:r>
              <a:rPr lang="en-US" altLang="ja-JP" sz="1100" dirty="0">
                <a:latin typeface="+mn-ea"/>
                <a:ea typeface="+mn-ea"/>
              </a:rPr>
              <a:t>1</a:t>
            </a:r>
            <a:r>
              <a:rPr lang="ja-JP" altLang="en-US" sz="1100" dirty="0">
                <a:latin typeface="+mn-ea"/>
                <a:ea typeface="+mn-ea"/>
              </a:rPr>
              <a:t>人が高齢者になると推測もあります。</a:t>
            </a:r>
            <a:endParaRPr lang="en-US" altLang="ja-JP" sz="1100" dirty="0">
              <a:latin typeface="+mn-ea"/>
              <a:ea typeface="+mn-ea"/>
            </a:endParaRPr>
          </a:p>
          <a:p>
            <a:r>
              <a:rPr lang="ja-JP" altLang="en-US" sz="1100" dirty="0">
                <a:latin typeface="+mn-ea"/>
                <a:ea typeface="+mn-ea"/>
              </a:rPr>
              <a:t>つまり、グラフの左と右を見比べた時、若い人が減り、高齢者がどんどん増えていくということがわかりますね。</a:t>
            </a:r>
            <a:endParaRPr lang="en-US" altLang="ja-JP" sz="1100" dirty="0">
              <a:latin typeface="+mn-ea"/>
              <a:ea typeface="+mn-ea"/>
            </a:endParaRPr>
          </a:p>
          <a:p>
            <a:endParaRPr lang="en-US" altLang="ja-JP" sz="1100" dirty="0">
              <a:latin typeface="+mn-ea"/>
              <a:ea typeface="+mn-ea"/>
            </a:endParaRPr>
          </a:p>
          <a:p>
            <a:r>
              <a:rPr lang="ja-JP" altLang="en-US" sz="1100" dirty="0">
                <a:latin typeface="+mn-ea"/>
                <a:ea typeface="+mn-ea"/>
              </a:rPr>
              <a:t>じゃ、皆さんの住む桐生市はというと・・・</a:t>
            </a:r>
            <a:endParaRPr lang="en-US" altLang="ja-JP" sz="1100" dirty="0">
              <a:latin typeface="+mn-ea"/>
              <a:ea typeface="+mn-ea"/>
            </a:endParaRPr>
          </a:p>
          <a:p>
            <a:endParaRPr lang="en-US" altLang="ja-JP" sz="1100" dirty="0">
              <a:latin typeface="+mn-ea"/>
              <a:ea typeface="+mn-ea"/>
            </a:endParaRPr>
          </a:p>
          <a:p>
            <a:r>
              <a:rPr lang="ja-JP" altLang="en-US" sz="1100" b="1" dirty="0">
                <a:latin typeface="+mn-ea"/>
                <a:ea typeface="+mn-ea"/>
              </a:rPr>
              <a:t>（人口ピラミッドの推移は下記から出典しています）</a:t>
            </a:r>
            <a:endParaRPr lang="en-US" altLang="ja-JP" sz="1100" b="1" dirty="0">
              <a:latin typeface="+mn-ea"/>
              <a:ea typeface="+mn-ea"/>
            </a:endParaRPr>
          </a:p>
          <a:p>
            <a:r>
              <a:rPr lang="ja-JP" altLang="en-US" sz="1100" b="1" i="0" dirty="0">
                <a:solidFill>
                  <a:srgbClr val="333333"/>
                </a:solidFill>
                <a:effectLst/>
                <a:latin typeface="+mn-ea"/>
                <a:ea typeface="+mn-ea"/>
              </a:rPr>
              <a:t>出典：国立社会保障・人口問題研究所ホームページ　（</a:t>
            </a:r>
            <a:r>
              <a:rPr lang="en-US" altLang="ja-JP" sz="1100" b="1" i="0" dirty="0">
                <a:solidFill>
                  <a:srgbClr val="333333"/>
                </a:solidFill>
                <a:effectLst/>
                <a:latin typeface="+mn-ea"/>
                <a:ea typeface="+mn-ea"/>
              </a:rPr>
              <a:t>https://www.ipss.go.jp/</a:t>
            </a:r>
            <a:r>
              <a:rPr lang="ja-JP" altLang="en-US" sz="1100" b="1" i="0" dirty="0">
                <a:solidFill>
                  <a:srgbClr val="333333"/>
                </a:solidFill>
                <a:effectLst/>
                <a:latin typeface="+mn-ea"/>
                <a:ea typeface="+mn-ea"/>
              </a:rPr>
              <a:t>）</a:t>
            </a:r>
            <a:endParaRPr lang="en-US" altLang="ja-JP" sz="1100" b="1" i="0" dirty="0">
              <a:solidFill>
                <a:srgbClr val="333333"/>
              </a:solidFill>
              <a:effectLst/>
              <a:latin typeface="+mn-ea"/>
              <a:ea typeface="+mn-ea"/>
            </a:endParaRPr>
          </a:p>
          <a:p>
            <a:r>
              <a:rPr lang="en-US" altLang="ja-JP" sz="1100" b="1" i="0" dirty="0">
                <a:solidFill>
                  <a:srgbClr val="333333"/>
                </a:solidFill>
                <a:effectLst/>
                <a:latin typeface="+mn-ea"/>
                <a:ea typeface="+mn-ea"/>
              </a:rPr>
              <a:t>※</a:t>
            </a:r>
            <a:r>
              <a:rPr lang="ja-JP" altLang="en-US" sz="1100" b="1" i="0" dirty="0">
                <a:solidFill>
                  <a:srgbClr val="333333"/>
                </a:solidFill>
                <a:effectLst/>
                <a:latin typeface="+mn-ea"/>
                <a:ea typeface="+mn-ea"/>
              </a:rPr>
              <a:t>必要に応じて画像変更を行ってください</a:t>
            </a:r>
            <a:endParaRPr lang="en-US" altLang="ja-JP" sz="1100" b="1" i="0" dirty="0">
              <a:solidFill>
                <a:srgbClr val="333333"/>
              </a:solidFill>
              <a:effectLst/>
              <a:latin typeface="+mn-ea"/>
              <a:ea typeface="+mn-ea"/>
            </a:endParaRPr>
          </a:p>
        </p:txBody>
      </p:sp>
      <p:sp>
        <p:nvSpPr>
          <p:cNvPr id="3" name="スライド番号プレースホルダー 2">
            <a:extLst>
              <a:ext uri="{FF2B5EF4-FFF2-40B4-BE49-F238E27FC236}">
                <a16:creationId xmlns:a16="http://schemas.microsoft.com/office/drawing/2014/main" id="{1CA03B1E-7528-43E8-8ED4-B9B7F4EE1281}"/>
              </a:ext>
            </a:extLst>
          </p:cNvPr>
          <p:cNvSpPr>
            <a:spLocks noGrp="1"/>
          </p:cNvSpPr>
          <p:nvPr>
            <p:ph type="sldNum" sz="quarter" idx="5"/>
          </p:nvPr>
        </p:nvSpPr>
        <p:spPr/>
        <p:txBody>
          <a:bodyPr/>
          <a:lstStyle/>
          <a:p>
            <a:fld id="{F9507F31-243D-488F-AA0F-56223140E79B}"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latin typeface="+mn-ea"/>
                <a:ea typeface="+mn-ea"/>
              </a:rPr>
              <a:t>2025</a:t>
            </a:r>
            <a:r>
              <a:rPr kumimoji="1" lang="ja-JP" altLang="en-US" sz="1100" dirty="0">
                <a:latin typeface="+mn-ea"/>
                <a:ea typeface="+mn-ea"/>
              </a:rPr>
              <a:t>年（令和</a:t>
            </a:r>
            <a:r>
              <a:rPr kumimoji="1" lang="en-US" altLang="ja-JP" sz="1100" dirty="0">
                <a:latin typeface="+mn-ea"/>
                <a:ea typeface="+mn-ea"/>
              </a:rPr>
              <a:t>7</a:t>
            </a:r>
            <a:r>
              <a:rPr kumimoji="1" lang="ja-JP" altLang="en-US" sz="1100" dirty="0">
                <a:latin typeface="+mn-ea"/>
                <a:ea typeface="+mn-ea"/>
              </a:rPr>
              <a:t>年）には、高齢化率が</a:t>
            </a:r>
            <a:r>
              <a:rPr kumimoji="1" lang="en-US" altLang="ja-JP" sz="1100" dirty="0">
                <a:latin typeface="+mn-ea"/>
                <a:ea typeface="+mn-ea"/>
              </a:rPr>
              <a:t>37.3</a:t>
            </a:r>
            <a:r>
              <a:rPr kumimoji="1" lang="ja-JP" altLang="en-US" sz="1100" dirty="0">
                <a:latin typeface="+mn-ea"/>
                <a:ea typeface="+mn-ea"/>
              </a:rPr>
              <a:t>％となり約</a:t>
            </a:r>
            <a:r>
              <a:rPr kumimoji="1" lang="en-US" altLang="ja-JP" sz="1100" dirty="0">
                <a:latin typeface="+mn-ea"/>
                <a:ea typeface="+mn-ea"/>
              </a:rPr>
              <a:t>2.7</a:t>
            </a:r>
            <a:r>
              <a:rPr kumimoji="1" lang="ja-JP" altLang="en-US" sz="1100" dirty="0">
                <a:latin typeface="+mn-ea"/>
                <a:ea typeface="+mn-ea"/>
              </a:rPr>
              <a:t>人に</a:t>
            </a:r>
            <a:r>
              <a:rPr kumimoji="1" lang="en-US" altLang="ja-JP" sz="1100" dirty="0">
                <a:latin typeface="+mn-ea"/>
                <a:ea typeface="+mn-ea"/>
              </a:rPr>
              <a:t>1</a:t>
            </a:r>
            <a:r>
              <a:rPr kumimoji="1" lang="ja-JP" altLang="en-US" sz="1100" dirty="0">
                <a:latin typeface="+mn-ea"/>
                <a:ea typeface="+mn-ea"/>
              </a:rPr>
              <a:t>人が高齢者、</a:t>
            </a:r>
            <a:endParaRPr kumimoji="1" lang="en-US" altLang="ja-JP" sz="1100" dirty="0">
              <a:latin typeface="+mn-ea"/>
              <a:ea typeface="+mn-ea"/>
            </a:endParaRPr>
          </a:p>
          <a:p>
            <a:r>
              <a:rPr kumimoji="1" lang="en-US" altLang="ja-JP" sz="1100" dirty="0">
                <a:latin typeface="+mn-ea"/>
                <a:ea typeface="+mn-ea"/>
              </a:rPr>
              <a:t>2040</a:t>
            </a:r>
            <a:r>
              <a:rPr kumimoji="1" lang="ja-JP" altLang="en-US" sz="1100" dirty="0">
                <a:latin typeface="+mn-ea"/>
                <a:ea typeface="+mn-ea"/>
              </a:rPr>
              <a:t>年（令和</a:t>
            </a:r>
            <a:r>
              <a:rPr kumimoji="1" lang="en-US" altLang="ja-JP" sz="1100" dirty="0">
                <a:latin typeface="+mn-ea"/>
                <a:ea typeface="+mn-ea"/>
              </a:rPr>
              <a:t>22</a:t>
            </a:r>
            <a:r>
              <a:rPr kumimoji="1" lang="ja-JP" altLang="en-US" sz="1100" dirty="0">
                <a:latin typeface="+mn-ea"/>
                <a:ea typeface="+mn-ea"/>
              </a:rPr>
              <a:t>年）には、高齢化率が</a:t>
            </a:r>
            <a:r>
              <a:rPr kumimoji="1" lang="en-US" altLang="ja-JP" sz="1100" dirty="0">
                <a:latin typeface="+mn-ea"/>
                <a:ea typeface="+mn-ea"/>
              </a:rPr>
              <a:t>44.8</a:t>
            </a:r>
            <a:r>
              <a:rPr kumimoji="1" lang="ja-JP" altLang="en-US" sz="1100" dirty="0">
                <a:latin typeface="+mn-ea"/>
                <a:ea typeface="+mn-ea"/>
              </a:rPr>
              <a:t>％となり約</a:t>
            </a:r>
            <a:r>
              <a:rPr kumimoji="1" lang="en-US" altLang="ja-JP" sz="1100" dirty="0">
                <a:latin typeface="+mn-ea"/>
                <a:ea typeface="+mn-ea"/>
              </a:rPr>
              <a:t>2</a:t>
            </a:r>
            <a:r>
              <a:rPr kumimoji="1" lang="ja-JP" altLang="en-US" sz="1100" dirty="0">
                <a:latin typeface="+mn-ea"/>
                <a:ea typeface="+mn-ea"/>
              </a:rPr>
              <a:t>人に</a:t>
            </a:r>
            <a:r>
              <a:rPr kumimoji="1" lang="en-US" altLang="ja-JP" sz="1100" dirty="0">
                <a:latin typeface="+mn-ea"/>
                <a:ea typeface="+mn-ea"/>
              </a:rPr>
              <a:t>1</a:t>
            </a:r>
            <a:r>
              <a:rPr kumimoji="1" lang="ja-JP" altLang="en-US" sz="1100" dirty="0">
                <a:latin typeface="+mn-ea"/>
                <a:ea typeface="+mn-ea"/>
              </a:rPr>
              <a:t>人が高齢者と予測されている。</a:t>
            </a:r>
            <a:endParaRPr kumimoji="1" lang="en-US" altLang="ja-JP" sz="1100" dirty="0">
              <a:latin typeface="+mn-ea"/>
              <a:ea typeface="+mn-ea"/>
            </a:endParaRPr>
          </a:p>
          <a:p>
            <a:endParaRPr kumimoji="1" lang="en-US" altLang="ja-JP" sz="1100" dirty="0">
              <a:latin typeface="+mn-ea"/>
              <a:ea typeface="+mn-ea"/>
            </a:endParaRPr>
          </a:p>
          <a:p>
            <a:r>
              <a:rPr kumimoji="1" lang="ja-JP" altLang="en-US" sz="1100" b="1" dirty="0">
                <a:latin typeface="+mn-ea"/>
                <a:ea typeface="+mn-ea"/>
              </a:rPr>
              <a:t>（桐生市の人口と高齢化率は、下記から情報を得てグラフ化しています）</a:t>
            </a:r>
            <a:endParaRPr kumimoji="1" lang="en-US" altLang="ja-JP" sz="1100" b="1" dirty="0">
              <a:latin typeface="+mn-ea"/>
              <a:ea typeface="+mn-ea"/>
            </a:endParaRPr>
          </a:p>
          <a:p>
            <a:r>
              <a:rPr kumimoji="1" lang="ja-JP" altLang="en-US" sz="1100" b="1" dirty="0">
                <a:latin typeface="+mn-ea"/>
                <a:ea typeface="+mn-ea"/>
              </a:rPr>
              <a:t>出典：桐生市役所ホームページ（「桐生市区別人口構成」をグラフ化）</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1</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（包括山育会：</a:t>
            </a:r>
            <a:r>
              <a:rPr kumimoji="1" lang="en-US" altLang="ja-JP" sz="1100" b="1" dirty="0">
                <a:latin typeface="+mn-ea"/>
                <a:ea typeface="+mn-ea"/>
              </a:rPr>
              <a:t>1</a:t>
            </a:r>
            <a:r>
              <a:rPr kumimoji="1" lang="ja-JP" altLang="en-US" sz="1100" b="1" dirty="0">
                <a:latin typeface="+mn-ea"/>
                <a:ea typeface="+mn-ea"/>
              </a:rPr>
              <a:t>・</a:t>
            </a:r>
            <a:r>
              <a:rPr kumimoji="1" lang="en-US" altLang="ja-JP" sz="1100" b="1" dirty="0">
                <a:latin typeface="+mn-ea"/>
                <a:ea typeface="+mn-ea"/>
              </a:rPr>
              <a:t>2</a:t>
            </a:r>
            <a:r>
              <a:rPr kumimoji="1" lang="ja-JP" altLang="en-US" sz="1100" b="1" dirty="0">
                <a:latin typeface="+mn-ea"/>
                <a:ea typeface="+mn-ea"/>
              </a:rPr>
              <a:t>・</a:t>
            </a:r>
            <a:r>
              <a:rPr kumimoji="1" lang="en-US" altLang="ja-JP" sz="1100" b="1" dirty="0">
                <a:latin typeface="+mn-ea"/>
                <a:ea typeface="+mn-ea"/>
              </a:rPr>
              <a:t>9</a:t>
            </a:r>
            <a:r>
              <a:rPr kumimoji="1" lang="ja-JP" altLang="en-US" sz="1100" b="1" dirty="0">
                <a:latin typeface="+mn-ea"/>
                <a:ea typeface="+mn-ea"/>
              </a:rPr>
              <a:t>・</a:t>
            </a:r>
            <a:r>
              <a:rPr kumimoji="1" lang="en-US" altLang="ja-JP" sz="1100" b="1" dirty="0">
                <a:latin typeface="+mn-ea"/>
                <a:ea typeface="+mn-ea"/>
              </a:rPr>
              <a:t>10</a:t>
            </a:r>
            <a:r>
              <a:rPr kumimoji="1" lang="ja-JP" altLang="en-US" sz="1100" b="1" dirty="0">
                <a:latin typeface="+mn-ea"/>
                <a:ea typeface="+mn-ea"/>
              </a:rPr>
              <a:t>・</a:t>
            </a:r>
            <a:r>
              <a:rPr kumimoji="1" lang="en-US" altLang="ja-JP" sz="1100" b="1" dirty="0">
                <a:latin typeface="+mn-ea"/>
                <a:ea typeface="+mn-ea"/>
              </a:rPr>
              <a:t>14</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2</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（包括社協：</a:t>
            </a:r>
            <a:r>
              <a:rPr kumimoji="1" lang="en-US" altLang="ja-JP" sz="1100" b="1" dirty="0">
                <a:latin typeface="+mn-ea"/>
                <a:ea typeface="+mn-ea"/>
              </a:rPr>
              <a:t>3</a:t>
            </a:r>
            <a:r>
              <a:rPr kumimoji="1" lang="ja-JP" altLang="en-US" sz="1100" b="1" dirty="0">
                <a:latin typeface="+mn-ea"/>
                <a:ea typeface="+mn-ea"/>
              </a:rPr>
              <a:t>・</a:t>
            </a:r>
            <a:r>
              <a:rPr kumimoji="1" lang="en-US" altLang="ja-JP" sz="1100" b="1" dirty="0">
                <a:latin typeface="+mn-ea"/>
                <a:ea typeface="+mn-ea"/>
              </a:rPr>
              <a:t>4</a:t>
            </a:r>
            <a:r>
              <a:rPr kumimoji="1" lang="ja-JP" altLang="en-US" sz="1100" b="1" dirty="0">
                <a:latin typeface="+mn-ea"/>
                <a:ea typeface="+mn-ea"/>
              </a:rPr>
              <a:t>・</a:t>
            </a:r>
            <a:r>
              <a:rPr kumimoji="1" lang="en-US" altLang="ja-JP" sz="1100" b="1" dirty="0">
                <a:latin typeface="+mn-ea"/>
                <a:ea typeface="+mn-ea"/>
              </a:rPr>
              <a:t>5</a:t>
            </a:r>
            <a:r>
              <a:rPr kumimoji="1" lang="ja-JP" altLang="en-US" sz="1100" b="1" dirty="0">
                <a:latin typeface="+mn-ea"/>
                <a:ea typeface="+mn-ea"/>
              </a:rPr>
              <a:t>・</a:t>
            </a:r>
            <a:r>
              <a:rPr kumimoji="1" lang="en-US" altLang="ja-JP" sz="1100" b="1" dirty="0">
                <a:latin typeface="+mn-ea"/>
                <a:ea typeface="+mn-ea"/>
              </a:rPr>
              <a:t>8</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3</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（包括菱風園：</a:t>
            </a:r>
            <a:r>
              <a:rPr kumimoji="1" lang="en-US" altLang="ja-JP" sz="1100" b="1" dirty="0">
                <a:latin typeface="+mn-ea"/>
                <a:ea typeface="+mn-ea"/>
              </a:rPr>
              <a:t>6</a:t>
            </a:r>
            <a:r>
              <a:rPr kumimoji="1" lang="ja-JP" altLang="en-US" sz="1100" b="1" dirty="0">
                <a:latin typeface="+mn-ea"/>
                <a:ea typeface="+mn-ea"/>
              </a:rPr>
              <a:t>・</a:t>
            </a:r>
            <a:r>
              <a:rPr kumimoji="1" lang="en-US" altLang="ja-JP" sz="1100" b="1" dirty="0">
                <a:latin typeface="+mn-ea"/>
                <a:ea typeface="+mn-ea"/>
              </a:rPr>
              <a:t>7</a:t>
            </a:r>
            <a:r>
              <a:rPr kumimoji="1" lang="ja-JP" altLang="en-US" sz="1100" b="1" dirty="0">
                <a:latin typeface="+mn-ea"/>
                <a:ea typeface="+mn-ea"/>
              </a:rPr>
              <a:t>・</a:t>
            </a:r>
            <a:r>
              <a:rPr kumimoji="1" lang="en-US" altLang="ja-JP" sz="1100" b="1" dirty="0">
                <a:latin typeface="+mn-ea"/>
                <a:ea typeface="+mn-ea"/>
              </a:rPr>
              <a:t>17</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4</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（包括ユートピア広沢：</a:t>
            </a:r>
            <a:r>
              <a:rPr kumimoji="1" lang="en-US" altLang="ja-JP" sz="1100" b="1" dirty="0">
                <a:latin typeface="+mn-ea"/>
                <a:ea typeface="+mn-ea"/>
              </a:rPr>
              <a:t>11</a:t>
            </a:r>
            <a:r>
              <a:rPr kumimoji="1" lang="ja-JP" altLang="en-US" sz="1100" b="1" dirty="0">
                <a:latin typeface="+mn-ea"/>
                <a:ea typeface="+mn-ea"/>
              </a:rPr>
              <a:t>・</a:t>
            </a:r>
            <a:r>
              <a:rPr kumimoji="1" lang="en-US" altLang="ja-JP" sz="1100" b="1" dirty="0">
                <a:latin typeface="+mn-ea"/>
                <a:ea typeface="+mn-ea"/>
              </a:rPr>
              <a:t>13</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5</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（包括思いやり・黒保根：</a:t>
            </a:r>
            <a:r>
              <a:rPr kumimoji="1" lang="en-US" altLang="ja-JP" sz="1100" b="1" dirty="0">
                <a:latin typeface="+mn-ea"/>
                <a:ea typeface="+mn-ea"/>
              </a:rPr>
              <a:t>16</a:t>
            </a:r>
            <a:r>
              <a:rPr kumimoji="1" lang="ja-JP" altLang="en-US" sz="1100" b="1" dirty="0">
                <a:latin typeface="+mn-ea"/>
                <a:ea typeface="+mn-ea"/>
              </a:rPr>
              <a:t>・</a:t>
            </a:r>
            <a:r>
              <a:rPr kumimoji="1" lang="en-US" altLang="ja-JP" sz="1100" b="1" dirty="0">
                <a:latin typeface="+mn-ea"/>
                <a:ea typeface="+mn-ea"/>
              </a:rPr>
              <a:t>22</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6</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（包括にいさと：</a:t>
            </a:r>
            <a:r>
              <a:rPr kumimoji="1" lang="en-US" altLang="ja-JP" sz="1100" b="1" dirty="0">
                <a:latin typeface="+mn-ea"/>
                <a:ea typeface="+mn-ea"/>
              </a:rPr>
              <a:t>19</a:t>
            </a:r>
            <a:r>
              <a:rPr kumimoji="1" lang="ja-JP" altLang="en-US" sz="1100" b="1" dirty="0">
                <a:latin typeface="+mn-ea"/>
                <a:ea typeface="+mn-ea"/>
              </a:rPr>
              <a:t>・</a:t>
            </a:r>
            <a:r>
              <a:rPr kumimoji="1" lang="en-US" altLang="ja-JP" sz="1100" b="1" dirty="0">
                <a:latin typeface="+mn-ea"/>
                <a:ea typeface="+mn-ea"/>
              </a:rPr>
              <a:t>20</a:t>
            </a:r>
            <a:r>
              <a:rPr kumimoji="1" lang="ja-JP" altLang="en-US" sz="1100" b="1" dirty="0">
                <a:latin typeface="+mn-ea"/>
                <a:ea typeface="+mn-ea"/>
              </a:rPr>
              <a:t>・</a:t>
            </a:r>
            <a:r>
              <a:rPr kumimoji="1" lang="en-US" altLang="ja-JP" sz="1100" b="1" dirty="0">
                <a:latin typeface="+mn-ea"/>
                <a:ea typeface="+mn-ea"/>
              </a:rPr>
              <a:t>21</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7</a:t>
            </a:r>
            <a:r>
              <a:rPr kumimoji="1" lang="ja-JP" altLang="en-US" sz="1100" b="1" dirty="0">
                <a:latin typeface="+mn-ea"/>
                <a:ea typeface="+mn-ea"/>
              </a:rPr>
              <a:t>圏域</a:t>
            </a:r>
            <a:r>
              <a:rPr kumimoji="1" lang="en-US" altLang="ja-JP" sz="1100" b="1" dirty="0">
                <a:latin typeface="+mn-ea"/>
                <a:ea typeface="+mn-ea"/>
                <a:sym typeface="Wingdings" panose="05000000000000000000" pitchFamily="2" charset="2"/>
              </a:rPr>
              <a:t>…</a:t>
            </a:r>
            <a:r>
              <a:rPr kumimoji="1" lang="ja-JP" altLang="en-US" sz="1100" b="1" dirty="0">
                <a:latin typeface="+mn-ea"/>
                <a:ea typeface="+mn-ea"/>
                <a:sym typeface="Wingdings" panose="05000000000000000000" pitchFamily="2" charset="2"/>
              </a:rPr>
              <a:t>（包括のぞみの苑：</a:t>
            </a:r>
            <a:r>
              <a:rPr kumimoji="1" lang="en-US" altLang="ja-JP" sz="1100" b="1" dirty="0">
                <a:latin typeface="+mn-ea"/>
                <a:ea typeface="+mn-ea"/>
              </a:rPr>
              <a:t>15</a:t>
            </a:r>
            <a:r>
              <a:rPr kumimoji="1" lang="ja-JP" altLang="en-US" sz="1100" b="1" dirty="0">
                <a:latin typeface="+mn-ea"/>
                <a:ea typeface="+mn-ea"/>
              </a:rPr>
              <a:t>区）</a:t>
            </a:r>
            <a:endParaRPr kumimoji="1" lang="en-US" altLang="ja-JP" sz="1100" b="1" dirty="0">
              <a:latin typeface="+mn-ea"/>
              <a:ea typeface="+mn-ea"/>
            </a:endParaRPr>
          </a:p>
          <a:p>
            <a:r>
              <a:rPr kumimoji="1" lang="ja-JP" altLang="en-US" sz="1100" b="1" dirty="0">
                <a:latin typeface="+mn-ea"/>
                <a:ea typeface="+mn-ea"/>
              </a:rPr>
              <a:t>第</a:t>
            </a:r>
            <a:r>
              <a:rPr kumimoji="1" lang="en-US" altLang="ja-JP" sz="1100" b="1" dirty="0">
                <a:latin typeface="+mn-ea"/>
                <a:ea typeface="+mn-ea"/>
              </a:rPr>
              <a:t>8</a:t>
            </a:r>
            <a:r>
              <a:rPr kumimoji="1" lang="ja-JP" altLang="en-US" sz="1100" b="1" dirty="0">
                <a:latin typeface="+mn-ea"/>
                <a:ea typeface="+mn-ea"/>
              </a:rPr>
              <a:t>圏域</a:t>
            </a:r>
            <a:r>
              <a:rPr kumimoji="1" lang="en-US" altLang="ja-JP" sz="1100" b="1" dirty="0">
                <a:latin typeface="+mn-ea"/>
                <a:ea typeface="+mn-ea"/>
              </a:rPr>
              <a:t>…</a:t>
            </a:r>
            <a:r>
              <a:rPr kumimoji="1" lang="ja-JP" altLang="en-US" sz="1100" b="1" dirty="0">
                <a:latin typeface="+mn-ea"/>
                <a:ea typeface="+mn-ea"/>
              </a:rPr>
              <a:t>（包括神明：</a:t>
            </a:r>
            <a:r>
              <a:rPr kumimoji="1" lang="en-US" altLang="ja-JP" sz="1100" b="1" dirty="0">
                <a:latin typeface="+mn-ea"/>
                <a:ea typeface="+mn-ea"/>
              </a:rPr>
              <a:t>12</a:t>
            </a:r>
            <a:r>
              <a:rPr kumimoji="1" lang="ja-JP" altLang="en-US" sz="1100" b="1" dirty="0">
                <a:latin typeface="+mn-ea"/>
                <a:ea typeface="+mn-ea"/>
              </a:rPr>
              <a:t>・</a:t>
            </a:r>
            <a:r>
              <a:rPr kumimoji="1" lang="en-US" altLang="ja-JP" sz="1100" b="1" dirty="0">
                <a:latin typeface="+mn-ea"/>
                <a:ea typeface="+mn-ea"/>
              </a:rPr>
              <a:t>18</a:t>
            </a:r>
            <a:r>
              <a:rPr kumimoji="1" lang="ja-JP" altLang="en-US" sz="1100" b="1" dirty="0">
                <a:latin typeface="+mn-ea"/>
                <a:ea typeface="+mn-ea"/>
              </a:rPr>
              <a:t>区）</a:t>
            </a:r>
            <a:endParaRPr kumimoji="1" lang="en-US" altLang="ja-JP" sz="1100" b="1" dirty="0">
              <a:latin typeface="+mn-ea"/>
              <a:ea typeface="+mn-ea"/>
            </a:endParaRPr>
          </a:p>
        </p:txBody>
      </p:sp>
      <p:sp>
        <p:nvSpPr>
          <p:cNvPr id="6" name="スライド番号プレースホルダー 5">
            <a:extLst>
              <a:ext uri="{FF2B5EF4-FFF2-40B4-BE49-F238E27FC236}">
                <a16:creationId xmlns:a16="http://schemas.microsoft.com/office/drawing/2014/main" id="{175C270D-E68F-4D13-94F5-8A57D8C513D2}"/>
              </a:ext>
            </a:extLst>
          </p:cNvPr>
          <p:cNvSpPr>
            <a:spLocks noGrp="1"/>
          </p:cNvSpPr>
          <p:nvPr>
            <p:ph type="sldNum" sz="quarter" idx="5"/>
          </p:nvPr>
        </p:nvSpPr>
        <p:spPr/>
        <p:txBody>
          <a:bodyPr/>
          <a:lstStyle/>
          <a:p>
            <a:fld id="{8744AEE6-3A6D-4E72-95A8-DC3A52423C5C}" type="slidenum">
              <a:rPr kumimoji="1" lang="ja-JP" altLang="en-US" smtClean="0"/>
              <a:t>5</a:t>
            </a:fld>
            <a:endParaRPr kumimoji="1" lang="ja-JP" altLang="en-US"/>
          </a:p>
        </p:txBody>
      </p:sp>
    </p:spTree>
    <p:extLst>
      <p:ext uri="{BB962C8B-B14F-4D97-AF65-F5344CB8AC3E}">
        <p14:creationId xmlns:p14="http://schemas.microsoft.com/office/powerpoint/2010/main" val="266119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DD9E4F10-FF51-4CF8-B59D-D8B472AB2B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202E508E-5A1C-4B5C-8BE1-61E10E624A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100" b="1" dirty="0">
                <a:latin typeface="+mn-ea"/>
                <a:ea typeface="+mn-ea"/>
              </a:rPr>
              <a:t>【</a:t>
            </a:r>
            <a:r>
              <a:rPr lang="ja-JP" altLang="en-US" sz="1100" b="1" dirty="0">
                <a:latin typeface="+mn-ea"/>
                <a:ea typeface="+mn-ea"/>
              </a:rPr>
              <a:t>スライド</a:t>
            </a:r>
            <a:r>
              <a:rPr lang="en-US" altLang="ja-JP" sz="1100" b="1" dirty="0">
                <a:latin typeface="+mn-ea"/>
                <a:ea typeface="+mn-ea"/>
              </a:rPr>
              <a:t>1</a:t>
            </a:r>
            <a:r>
              <a:rPr lang="ja-JP" altLang="en-US" sz="1100" b="1" dirty="0">
                <a:latin typeface="+mn-ea"/>
                <a:ea typeface="+mn-ea"/>
              </a:rPr>
              <a:t>～</a:t>
            </a:r>
            <a:r>
              <a:rPr lang="en-US" altLang="ja-JP" sz="1100" b="1" dirty="0">
                <a:latin typeface="+mn-ea"/>
                <a:ea typeface="+mn-ea"/>
              </a:rPr>
              <a:t>6</a:t>
            </a:r>
            <a:r>
              <a:rPr lang="ja-JP" altLang="en-US" sz="1100" b="1" dirty="0">
                <a:latin typeface="+mn-ea"/>
                <a:ea typeface="+mn-ea"/>
              </a:rPr>
              <a:t>を約</a:t>
            </a:r>
            <a:r>
              <a:rPr lang="en-US" altLang="ja-JP" sz="1100" b="1" dirty="0">
                <a:latin typeface="+mn-ea"/>
                <a:ea typeface="+mn-ea"/>
              </a:rPr>
              <a:t>10</a:t>
            </a:r>
            <a:r>
              <a:rPr lang="ja-JP" altLang="en-US" sz="1100" b="1" dirty="0">
                <a:latin typeface="+mn-ea"/>
                <a:ea typeface="+mn-ea"/>
              </a:rPr>
              <a:t>分程度で伝える（目安）</a:t>
            </a:r>
            <a:r>
              <a:rPr lang="en-US" altLang="ja-JP" sz="1100" b="1" dirty="0">
                <a:latin typeface="+mn-ea"/>
                <a:ea typeface="+mn-ea"/>
              </a:rPr>
              <a:t>】</a:t>
            </a:r>
          </a:p>
          <a:p>
            <a:endParaRPr lang="en-US" altLang="ja-JP" sz="1100" b="1" dirty="0">
              <a:latin typeface="+mn-ea"/>
              <a:ea typeface="+mn-ea"/>
            </a:endParaRPr>
          </a:p>
          <a:p>
            <a:r>
              <a:rPr lang="ja-JP" altLang="en-US" sz="1100" dirty="0">
                <a:latin typeface="+mn-ea"/>
                <a:ea typeface="+mn-ea"/>
              </a:rPr>
              <a:t>高齢になると身体が、変わっていきます。</a:t>
            </a:r>
            <a:endParaRPr lang="en-US" altLang="ja-JP" sz="1100" dirty="0">
              <a:latin typeface="+mn-ea"/>
              <a:ea typeface="+mn-ea"/>
            </a:endParaRPr>
          </a:p>
          <a:p>
            <a:r>
              <a:rPr lang="ja-JP" altLang="en-US" sz="1100" dirty="0">
                <a:latin typeface="+mn-ea"/>
                <a:ea typeface="+mn-ea"/>
              </a:rPr>
              <a:t>例えば</a:t>
            </a:r>
            <a:endParaRPr lang="en-US" altLang="ja-JP" sz="1100" dirty="0">
              <a:latin typeface="+mn-ea"/>
              <a:ea typeface="+mn-ea"/>
            </a:endParaRPr>
          </a:p>
          <a:p>
            <a:r>
              <a:rPr lang="ja-JP" altLang="en-US" sz="1100" dirty="0">
                <a:latin typeface="+mn-ea"/>
                <a:ea typeface="+mn-ea"/>
              </a:rPr>
              <a:t>「目が見えにくくなる」</a:t>
            </a:r>
            <a:endParaRPr lang="en-US" altLang="ja-JP" sz="1100" dirty="0">
              <a:latin typeface="+mn-ea"/>
              <a:ea typeface="+mn-ea"/>
            </a:endParaRPr>
          </a:p>
          <a:p>
            <a:r>
              <a:rPr lang="ja-JP" altLang="en-US" sz="1100" dirty="0">
                <a:latin typeface="+mn-ea"/>
                <a:ea typeface="+mn-ea"/>
              </a:rPr>
              <a:t>「耳が遠くなる」</a:t>
            </a:r>
            <a:endParaRPr lang="en-US" altLang="ja-JP" sz="1100" dirty="0">
              <a:latin typeface="+mn-ea"/>
              <a:ea typeface="+mn-ea"/>
            </a:endParaRPr>
          </a:p>
          <a:p>
            <a:r>
              <a:rPr lang="ja-JP" altLang="en-US" sz="1100" dirty="0">
                <a:latin typeface="+mn-ea"/>
                <a:ea typeface="+mn-ea"/>
              </a:rPr>
              <a:t>「しわが増える」</a:t>
            </a:r>
            <a:endParaRPr lang="en-US" altLang="ja-JP" sz="1100" dirty="0">
              <a:latin typeface="+mn-ea"/>
              <a:ea typeface="+mn-ea"/>
            </a:endParaRPr>
          </a:p>
          <a:p>
            <a:r>
              <a:rPr lang="ja-JP" altLang="en-US" sz="1100" dirty="0">
                <a:latin typeface="+mn-ea"/>
                <a:ea typeface="+mn-ea"/>
              </a:rPr>
              <a:t>「痛みや温度を感じにくくなる」</a:t>
            </a:r>
            <a:endParaRPr lang="en-US" altLang="ja-JP" sz="1100" dirty="0">
              <a:latin typeface="+mn-ea"/>
              <a:ea typeface="+mn-ea"/>
            </a:endParaRPr>
          </a:p>
          <a:p>
            <a:r>
              <a:rPr lang="ja-JP" altLang="en-US" sz="1100" dirty="0">
                <a:latin typeface="+mn-ea"/>
                <a:ea typeface="+mn-ea"/>
              </a:rPr>
              <a:t>「病気になりやすくなる」</a:t>
            </a:r>
            <a:endParaRPr lang="en-US" altLang="ja-JP" sz="1100" dirty="0">
              <a:latin typeface="+mn-ea"/>
              <a:ea typeface="+mn-ea"/>
            </a:endParaRPr>
          </a:p>
          <a:p>
            <a:r>
              <a:rPr lang="ja-JP" altLang="en-US" sz="1100" dirty="0">
                <a:latin typeface="+mn-ea"/>
                <a:ea typeface="+mn-ea"/>
              </a:rPr>
              <a:t>「けがや傷が治りにくくなる」</a:t>
            </a:r>
            <a:endParaRPr lang="en-US" altLang="ja-JP" sz="1100" dirty="0">
              <a:latin typeface="+mn-ea"/>
              <a:ea typeface="+mn-ea"/>
            </a:endParaRPr>
          </a:p>
          <a:p>
            <a:r>
              <a:rPr lang="ja-JP" altLang="en-US" sz="1100" dirty="0">
                <a:latin typeface="+mn-ea"/>
                <a:ea typeface="+mn-ea"/>
              </a:rPr>
              <a:t>「忘れっぽくなる」</a:t>
            </a:r>
            <a:endParaRPr lang="en-US" altLang="ja-JP" sz="1100" dirty="0">
              <a:latin typeface="+mn-ea"/>
              <a:ea typeface="+mn-ea"/>
            </a:endParaRPr>
          </a:p>
          <a:p>
            <a:r>
              <a:rPr lang="ja-JP" altLang="en-US" sz="1100" dirty="0">
                <a:latin typeface="+mn-ea"/>
                <a:ea typeface="+mn-ea"/>
              </a:rPr>
              <a:t>「一度聞いたことを覚えることが出来なくなる」</a:t>
            </a:r>
            <a:endParaRPr lang="en-US" altLang="ja-JP" sz="1100" dirty="0">
              <a:latin typeface="+mn-ea"/>
              <a:ea typeface="+mn-ea"/>
            </a:endParaRPr>
          </a:p>
          <a:p>
            <a:r>
              <a:rPr lang="ja-JP" altLang="en-US" sz="1100" dirty="0">
                <a:latin typeface="+mn-ea"/>
                <a:ea typeface="+mn-ea"/>
              </a:rPr>
              <a:t>といった若い時に比べて筋肉の量が減ったり、病気をはね返すパワーや傷を治す力が弱ってくるなど、色々なことが変わってきます。</a:t>
            </a:r>
            <a:endParaRPr lang="en-US" altLang="ja-JP" sz="1100" dirty="0">
              <a:latin typeface="+mn-ea"/>
              <a:ea typeface="+mn-ea"/>
            </a:endParaRPr>
          </a:p>
          <a:p>
            <a:endParaRPr lang="en-US" altLang="ja-JP" sz="1100" dirty="0">
              <a:latin typeface="+mn-ea"/>
              <a:ea typeface="+mn-ea"/>
            </a:endParaRPr>
          </a:p>
          <a:p>
            <a:r>
              <a:rPr lang="ja-JP" altLang="en-US" sz="1100" dirty="0">
                <a:latin typeface="+mn-ea"/>
                <a:ea typeface="+mn-ea"/>
              </a:rPr>
              <a:t>●そしてもちろん高齢になるほど、</a:t>
            </a:r>
            <a:r>
              <a:rPr lang="ja-JP" altLang="en-US" sz="1100" b="0" dirty="0">
                <a:latin typeface="+mn-ea"/>
                <a:ea typeface="+mn-ea"/>
              </a:rPr>
              <a:t>認知症になりやすくなります。</a:t>
            </a:r>
            <a:endParaRPr lang="en-US" altLang="ja-JP" sz="1100" b="0" dirty="0">
              <a:latin typeface="+mn-ea"/>
              <a:ea typeface="+mn-ea"/>
            </a:endParaRPr>
          </a:p>
          <a:p>
            <a:r>
              <a:rPr lang="ja-JP" altLang="en-US" sz="1100" dirty="0">
                <a:latin typeface="+mn-ea"/>
                <a:ea typeface="+mn-ea"/>
              </a:rPr>
              <a:t>では、認知症になるとどんなことが起きるのでしょうか？見て行きましょう。</a:t>
            </a:r>
            <a:endParaRPr lang="en-US" altLang="ja-JP" sz="1100" dirty="0">
              <a:latin typeface="+mn-ea"/>
              <a:ea typeface="+mn-ea"/>
            </a:endParaRPr>
          </a:p>
          <a:p>
            <a:endParaRPr lang="ja-JP" altLang="en-US" dirty="0"/>
          </a:p>
        </p:txBody>
      </p:sp>
      <p:sp>
        <p:nvSpPr>
          <p:cNvPr id="3" name="スライド番号プレースホルダー 2">
            <a:extLst>
              <a:ext uri="{FF2B5EF4-FFF2-40B4-BE49-F238E27FC236}">
                <a16:creationId xmlns:a16="http://schemas.microsoft.com/office/drawing/2014/main" id="{381DA5CB-6B01-4BE2-B112-B24F7419CC2C}"/>
              </a:ext>
            </a:extLst>
          </p:cNvPr>
          <p:cNvSpPr>
            <a:spLocks noGrp="1"/>
          </p:cNvSpPr>
          <p:nvPr>
            <p:ph type="sldNum" sz="quarter" idx="5"/>
          </p:nvPr>
        </p:nvSpPr>
        <p:spPr/>
        <p:txBody>
          <a:bodyPr/>
          <a:lstStyle/>
          <a:p>
            <a:fld id="{F9507F31-243D-488F-AA0F-56223140E79B}"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F911E1F4-D748-4383-A397-988886949E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4E2025BB-7669-4B98-BF7E-9BEFAA4456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3</a:t>
            </a:r>
            <a:r>
              <a:rPr lang="ja-JP" altLang="en-US" sz="1100" b="1" dirty="0">
                <a:latin typeface="+mn-ea"/>
                <a:ea typeface="+mn-ea"/>
              </a:rPr>
              <a:t>ページです）</a:t>
            </a:r>
            <a:endParaRPr lang="en-US" altLang="ja-JP" sz="1100" b="1" dirty="0">
              <a:latin typeface="+mn-ea"/>
              <a:ea typeface="+mn-ea"/>
            </a:endParaRPr>
          </a:p>
          <a:p>
            <a:endParaRPr lang="en-US" altLang="ja-JP" sz="1100" dirty="0">
              <a:latin typeface="+mn-ea"/>
              <a:ea typeface="+mn-ea"/>
            </a:endParaRPr>
          </a:p>
          <a:p>
            <a:r>
              <a:rPr lang="ja-JP" altLang="en-US" sz="1100" dirty="0">
                <a:latin typeface="+mn-ea"/>
                <a:ea typeface="+mn-ea"/>
              </a:rPr>
              <a:t>「認知症」は、いつ誰がなってもおかしくない「脳」の病気</a:t>
            </a:r>
            <a:r>
              <a:rPr lang="ja-JP" altLang="en-US" sz="1100" b="1" u="sng" dirty="0">
                <a:latin typeface="+mn-ea"/>
                <a:ea typeface="+mn-ea"/>
              </a:rPr>
              <a:t>によるもの</a:t>
            </a:r>
            <a:r>
              <a:rPr lang="ja-JP" altLang="en-US" sz="1100" dirty="0">
                <a:latin typeface="+mn-ea"/>
                <a:ea typeface="+mn-ea"/>
              </a:rPr>
              <a:t>で、</a:t>
            </a:r>
            <a:r>
              <a:rPr lang="ja-JP" altLang="en-US" sz="1100" b="0" dirty="0">
                <a:latin typeface="+mn-ea"/>
                <a:ea typeface="+mn-ea"/>
              </a:rPr>
              <a:t>高齢になるほどなりやすい</a:t>
            </a:r>
            <a:r>
              <a:rPr lang="ja-JP" altLang="en-US" sz="1100" dirty="0">
                <a:latin typeface="+mn-ea"/>
                <a:ea typeface="+mn-ea"/>
              </a:rPr>
              <a:t>と言われています。</a:t>
            </a:r>
            <a:endParaRPr lang="en-US" altLang="ja-JP" sz="1100" dirty="0">
              <a:latin typeface="+mn-ea"/>
              <a:ea typeface="+mn-ea"/>
            </a:endParaRPr>
          </a:p>
          <a:p>
            <a:r>
              <a:rPr lang="ja-JP" altLang="en-US" sz="1100" dirty="0">
                <a:latin typeface="+mn-ea"/>
                <a:ea typeface="+mn-ea"/>
              </a:rPr>
              <a:t>認知症は、色々なことが原因</a:t>
            </a:r>
            <a:r>
              <a:rPr lang="ja-JP" altLang="en-US" sz="1100" b="1" dirty="0">
                <a:latin typeface="+mn-ea"/>
                <a:ea typeface="+mn-ea"/>
              </a:rPr>
              <a:t>（病気、事故など）</a:t>
            </a:r>
            <a:r>
              <a:rPr lang="ja-JP" altLang="en-US" sz="1100" dirty="0">
                <a:latin typeface="+mn-ea"/>
                <a:ea typeface="+mn-ea"/>
              </a:rPr>
              <a:t>で脳の細胞が死んだり、働きが悪くなったために、色々な障害が起こり</a:t>
            </a:r>
            <a:r>
              <a:rPr lang="ja-JP" altLang="en-US" sz="1100" b="1" dirty="0">
                <a:latin typeface="+mn-ea"/>
                <a:ea typeface="+mn-ea"/>
              </a:rPr>
              <a:t>（脳がいつも通りに働かなくなり）</a:t>
            </a:r>
            <a:r>
              <a:rPr lang="ja-JP" altLang="en-US" sz="1100" dirty="0">
                <a:latin typeface="+mn-ea"/>
                <a:ea typeface="+mn-ea"/>
              </a:rPr>
              <a:t>、生活する上で今まで出来ていたことなどが出来なくなったりして、生活</a:t>
            </a:r>
            <a:r>
              <a:rPr lang="ja-JP" altLang="en-US" sz="1100" b="1" dirty="0">
                <a:latin typeface="+mn-ea"/>
                <a:ea typeface="+mn-ea"/>
              </a:rPr>
              <a:t>（暮らし）</a:t>
            </a:r>
            <a:r>
              <a:rPr lang="ja-JP" altLang="en-US" sz="1100" dirty="0">
                <a:latin typeface="+mn-ea"/>
                <a:ea typeface="+mn-ea"/>
              </a:rPr>
              <a:t>しづらくなる状態を言います。</a:t>
            </a:r>
            <a:endParaRPr lang="en-US" altLang="ja-JP" sz="1100" dirty="0">
              <a:latin typeface="+mn-ea"/>
              <a:ea typeface="+mn-ea"/>
            </a:endParaRPr>
          </a:p>
          <a:p>
            <a:r>
              <a:rPr lang="ja-JP" altLang="en-US" sz="1100" b="1" dirty="0">
                <a:latin typeface="+mn-ea"/>
                <a:ea typeface="+mn-ea"/>
              </a:rPr>
              <a:t>（また、認知症を引き起こす病気は、</a:t>
            </a:r>
            <a:r>
              <a:rPr lang="en-US" altLang="ja-JP" sz="1100" b="1" dirty="0">
                <a:latin typeface="+mn-ea"/>
                <a:ea typeface="+mn-ea"/>
              </a:rPr>
              <a:t>70</a:t>
            </a:r>
            <a:r>
              <a:rPr lang="ja-JP" altLang="en-US" sz="1100" b="1" dirty="0">
                <a:latin typeface="+mn-ea"/>
                <a:ea typeface="+mn-ea"/>
              </a:rPr>
              <a:t>種類以上あると言われています）</a:t>
            </a:r>
            <a:endParaRPr lang="en-US" altLang="ja-JP" sz="1100" b="1" dirty="0">
              <a:latin typeface="+mn-ea"/>
              <a:ea typeface="+mn-ea"/>
            </a:endParaRPr>
          </a:p>
          <a:p>
            <a:r>
              <a:rPr lang="ja-JP" altLang="en-US" sz="1100" dirty="0">
                <a:latin typeface="+mn-ea"/>
                <a:ea typeface="+mn-ea"/>
              </a:rPr>
              <a:t>健康な脳と認知症の方の脳を見比べてみましょう。</a:t>
            </a:r>
            <a:endParaRPr lang="en-US" altLang="ja-JP" sz="1100" dirty="0">
              <a:latin typeface="+mn-ea"/>
              <a:ea typeface="+mn-ea"/>
            </a:endParaRPr>
          </a:p>
          <a:p>
            <a:r>
              <a:rPr lang="ja-JP" altLang="en-US" sz="1100" dirty="0">
                <a:latin typeface="+mn-ea"/>
                <a:ea typeface="+mn-ea"/>
              </a:rPr>
              <a:t>一番、左は、健康な脳です。</a:t>
            </a:r>
            <a:endParaRPr lang="en-US" altLang="ja-JP" sz="1100" dirty="0">
              <a:latin typeface="+mn-ea"/>
              <a:ea typeface="+mn-ea"/>
            </a:endParaRPr>
          </a:p>
          <a:p>
            <a:r>
              <a:rPr lang="ja-JP" altLang="en-US" sz="1100" dirty="0">
                <a:latin typeface="+mn-ea"/>
                <a:ea typeface="+mn-ea"/>
              </a:rPr>
              <a:t>じゃ、認知症の方の脳ってどんなだろう。</a:t>
            </a:r>
            <a:endParaRPr lang="en-US" altLang="ja-JP" sz="1100" dirty="0">
              <a:latin typeface="+mn-ea"/>
              <a:ea typeface="+mn-ea"/>
            </a:endParaRPr>
          </a:p>
          <a:p>
            <a:r>
              <a:rPr lang="ja-JP" altLang="en-US" sz="1100" dirty="0">
                <a:latin typeface="+mn-ea"/>
                <a:ea typeface="+mn-ea"/>
              </a:rPr>
              <a:t>左の健康な脳と違って真ん中の脳は、脳の細胞が死んでしまったために脳全体が小さくなっています。アルツハイマー病</a:t>
            </a:r>
            <a:r>
              <a:rPr lang="ja-JP" altLang="en-US" sz="1100" b="1" dirty="0">
                <a:latin typeface="+mn-ea"/>
                <a:ea typeface="+mn-ea"/>
              </a:rPr>
              <a:t>（いわゆるアルツハイマー型認知症）</a:t>
            </a:r>
            <a:r>
              <a:rPr lang="ja-JP" altLang="en-US" sz="1100" dirty="0">
                <a:latin typeface="+mn-ea"/>
                <a:ea typeface="+mn-ea"/>
              </a:rPr>
              <a:t>の脳です。</a:t>
            </a:r>
            <a:endParaRPr lang="en-US" altLang="ja-JP" sz="1100" dirty="0">
              <a:latin typeface="+mn-ea"/>
              <a:ea typeface="+mn-ea"/>
            </a:endParaRPr>
          </a:p>
          <a:p>
            <a:r>
              <a:rPr lang="ja-JP" altLang="en-US" sz="1100" dirty="0">
                <a:latin typeface="+mn-ea"/>
                <a:ea typeface="+mn-ea"/>
              </a:rPr>
              <a:t>一番右の脳は、血管がつまったりして一部の細胞が死んでしまっています。これは、脳血管性認知症の脳です。</a:t>
            </a:r>
            <a:endParaRPr lang="en-US" altLang="ja-JP" sz="1100" dirty="0">
              <a:latin typeface="+mn-ea"/>
              <a:ea typeface="+mn-ea"/>
            </a:endParaRPr>
          </a:p>
          <a:p>
            <a:r>
              <a:rPr lang="ja-JP" altLang="en-US" sz="1100" dirty="0">
                <a:latin typeface="+mn-ea"/>
                <a:ea typeface="+mn-ea"/>
              </a:rPr>
              <a:t>じゃ、そうなるとどのような症状が出てくるでしょうか。</a:t>
            </a:r>
            <a:endParaRPr lang="en-US" altLang="ja-JP" sz="1100" dirty="0">
              <a:latin typeface="+mn-ea"/>
              <a:ea typeface="+mn-ea"/>
            </a:endParaRPr>
          </a:p>
          <a:p>
            <a:r>
              <a:rPr lang="ja-JP" altLang="en-US" sz="1100" dirty="0">
                <a:latin typeface="+mn-ea"/>
                <a:ea typeface="+mn-ea"/>
              </a:rPr>
              <a:t>見て行きましょう。</a:t>
            </a:r>
            <a:endParaRPr lang="en-US" altLang="ja-JP" sz="1100" dirty="0">
              <a:latin typeface="+mn-ea"/>
              <a:ea typeface="+mn-ea"/>
            </a:endParaRPr>
          </a:p>
        </p:txBody>
      </p:sp>
      <p:sp>
        <p:nvSpPr>
          <p:cNvPr id="3" name="スライド番号プレースホルダー 2">
            <a:extLst>
              <a:ext uri="{FF2B5EF4-FFF2-40B4-BE49-F238E27FC236}">
                <a16:creationId xmlns:a16="http://schemas.microsoft.com/office/drawing/2014/main" id="{8F07441F-3822-4AB2-AB84-265EEC863235}"/>
              </a:ext>
            </a:extLst>
          </p:cNvPr>
          <p:cNvSpPr>
            <a:spLocks noGrp="1"/>
          </p:cNvSpPr>
          <p:nvPr>
            <p:ph type="sldNum" sz="quarter" idx="5"/>
          </p:nvPr>
        </p:nvSpPr>
        <p:spPr/>
        <p:txBody>
          <a:bodyPr/>
          <a:lstStyle/>
          <a:p>
            <a:fld id="{F9507F31-243D-488F-AA0F-56223140E79B}"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38B9EE77-67D0-4626-972B-D690B0BA41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56533439-7D94-4627-84B7-BE4613322E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3</a:t>
            </a:r>
            <a:r>
              <a:rPr lang="ja-JP" altLang="en-US" sz="1100" b="1" dirty="0">
                <a:latin typeface="+mn-ea"/>
                <a:ea typeface="+mn-ea"/>
              </a:rPr>
              <a:t>ページです）</a:t>
            </a:r>
            <a:endParaRPr lang="en-US" altLang="ja-JP" sz="1100" b="1" dirty="0">
              <a:latin typeface="+mn-ea"/>
              <a:ea typeface="+mn-ea"/>
            </a:endParaRPr>
          </a:p>
          <a:p>
            <a:endParaRPr lang="en-US" altLang="ja-JP" sz="1100" dirty="0">
              <a:latin typeface="+mn-ea"/>
              <a:ea typeface="+mn-ea"/>
            </a:endParaRPr>
          </a:p>
          <a:p>
            <a:r>
              <a:rPr lang="ja-JP" altLang="en-US" sz="1100" dirty="0">
                <a:latin typeface="+mn-ea"/>
                <a:ea typeface="+mn-ea"/>
              </a:rPr>
              <a:t>認知症になると</a:t>
            </a:r>
            <a:endParaRPr lang="en-US" altLang="ja-JP" sz="1100" dirty="0">
              <a:latin typeface="+mn-ea"/>
              <a:ea typeface="+mn-ea"/>
            </a:endParaRPr>
          </a:p>
          <a:p>
            <a:r>
              <a:rPr lang="ja-JP" altLang="en-US" sz="1100" dirty="0">
                <a:latin typeface="+mn-ea"/>
                <a:ea typeface="+mn-ea"/>
              </a:rPr>
              <a:t>●脳の細胞が死んだり、働きが悪くなってしまったために直接起こる症状のことを「中核症状」言います。覚えられないやすぐに忘れてしまう等の症状があり、今の医学では、治すことが出来ないと言われています。</a:t>
            </a:r>
            <a:endParaRPr lang="en-US" altLang="ja-JP" sz="1100" dirty="0">
              <a:latin typeface="+mn-ea"/>
              <a:ea typeface="+mn-ea"/>
            </a:endParaRPr>
          </a:p>
          <a:p>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また、人間は、とても複雑に出来ていて、「覚えられないやすぐに忘れてしまう等の症状の他に」</a:t>
            </a:r>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●その人の心の状態や性格、周囲の人たちの対応の仕方など様々なことが絡み合って出てくる症状のことを「行動・心理症状（</a:t>
            </a:r>
            <a:r>
              <a:rPr lang="en-US" altLang="ja-JP" sz="1100" dirty="0">
                <a:latin typeface="+mn-ea"/>
                <a:ea typeface="+mn-ea"/>
              </a:rPr>
              <a:t>BPSD)</a:t>
            </a:r>
            <a:r>
              <a:rPr lang="ja-JP" altLang="en-US" sz="1100" dirty="0">
                <a:latin typeface="+mn-ea"/>
                <a:ea typeface="+mn-ea"/>
              </a:rPr>
              <a:t>」言って、元気がなくなったり、「誰かに物を取られた」と思い込んだりしてしまうなどの症状があります。</a:t>
            </a:r>
            <a:endParaRPr lang="en-US" altLang="ja-JP" sz="1100" dirty="0">
              <a:latin typeface="+mn-ea"/>
              <a:ea typeface="+mn-ea"/>
            </a:endParaRPr>
          </a:p>
          <a:p>
            <a:r>
              <a:rPr lang="ja-JP" altLang="en-US" sz="1100" dirty="0">
                <a:latin typeface="+mn-ea"/>
                <a:ea typeface="+mn-ea"/>
              </a:rPr>
              <a:t>認知症が悪くなったり、全員に必ず出る症状でもありません。周りの人たちが優しい言葉をかけたり、手助けすることで気持ちが穏やかになったり、症状が悪くなる速度がゆっくりになったりもします。</a:t>
            </a:r>
            <a:endParaRPr lang="en-US" altLang="ja-JP" sz="1100" dirty="0">
              <a:latin typeface="+mn-ea"/>
              <a:ea typeface="+mn-ea"/>
            </a:endParaRPr>
          </a:p>
          <a:p>
            <a:r>
              <a:rPr lang="ja-JP" altLang="en-US" sz="1100" dirty="0">
                <a:latin typeface="+mn-ea"/>
                <a:ea typeface="+mn-ea"/>
              </a:rPr>
              <a:t>まずは、赤い丸の脳の細胞が死んだり、働きが悪くなってしまったために直接おこる中核症状を見ていきましょう。</a:t>
            </a:r>
          </a:p>
          <a:p>
            <a:endParaRPr lang="en-US" altLang="ja-JP" dirty="0"/>
          </a:p>
        </p:txBody>
      </p:sp>
      <p:sp>
        <p:nvSpPr>
          <p:cNvPr id="3" name="スライド番号プレースホルダー 2">
            <a:extLst>
              <a:ext uri="{FF2B5EF4-FFF2-40B4-BE49-F238E27FC236}">
                <a16:creationId xmlns:a16="http://schemas.microsoft.com/office/drawing/2014/main" id="{D028F56F-6B73-440E-A2E6-68D1D5C42B25}"/>
              </a:ext>
            </a:extLst>
          </p:cNvPr>
          <p:cNvSpPr>
            <a:spLocks noGrp="1"/>
          </p:cNvSpPr>
          <p:nvPr>
            <p:ph type="sldNum" sz="quarter" idx="5"/>
          </p:nvPr>
        </p:nvSpPr>
        <p:spPr/>
        <p:txBody>
          <a:bodyPr/>
          <a:lstStyle/>
          <a:p>
            <a:fld id="{F9507F31-243D-488F-AA0F-56223140E79B}" type="slidenum">
              <a:rPr kumimoji="1" lang="ja-JP" altLang="en-US" smtClean="0"/>
              <a:t>8</a:t>
            </a:fld>
            <a:endParaRPr kumimoji="1" lang="ja-JP" altLang="en-US"/>
          </a:p>
        </p:txBody>
      </p:sp>
    </p:spTree>
    <p:extLst>
      <p:ext uri="{BB962C8B-B14F-4D97-AF65-F5344CB8AC3E}">
        <p14:creationId xmlns:p14="http://schemas.microsoft.com/office/powerpoint/2010/main" val="401634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4737D03F-F5E2-44C6-AF75-7E0F2244C4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80611D32-379D-4F47-9153-0E5B81A4C9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（テキストの</a:t>
            </a:r>
            <a:r>
              <a:rPr lang="en-US" altLang="ja-JP" sz="1100" b="1" dirty="0">
                <a:latin typeface="+mn-ea"/>
                <a:ea typeface="+mn-ea"/>
              </a:rPr>
              <a:t>4</a:t>
            </a:r>
            <a:r>
              <a:rPr lang="ja-JP" altLang="en-US" sz="1100" b="1" dirty="0">
                <a:latin typeface="+mn-ea"/>
                <a:ea typeface="+mn-ea"/>
              </a:rPr>
              <a:t>ページです）</a:t>
            </a:r>
            <a:endParaRPr lang="en-US" altLang="ja-JP" sz="1100" b="1" dirty="0">
              <a:latin typeface="+mn-ea"/>
              <a:ea typeface="+mn-ea"/>
            </a:endParaRPr>
          </a:p>
          <a:p>
            <a:endParaRPr lang="en-US" altLang="ja-JP" sz="1100" dirty="0">
              <a:latin typeface="+mn-ea"/>
              <a:ea typeface="+mn-ea"/>
            </a:endParaRPr>
          </a:p>
          <a:p>
            <a:r>
              <a:rPr lang="ja-JP" altLang="en-US" sz="1100" dirty="0">
                <a:latin typeface="+mn-ea"/>
                <a:ea typeface="+mn-ea"/>
              </a:rPr>
              <a:t>中核症状の</a:t>
            </a:r>
            <a:r>
              <a:rPr lang="en-US" altLang="ja-JP" sz="1100" dirty="0">
                <a:latin typeface="+mn-ea"/>
                <a:ea typeface="+mn-ea"/>
              </a:rPr>
              <a:t>1</a:t>
            </a:r>
            <a:r>
              <a:rPr lang="ja-JP" altLang="en-US" sz="1100" dirty="0">
                <a:latin typeface="+mn-ea"/>
                <a:ea typeface="+mn-ea"/>
              </a:rPr>
              <a:t>つ目の「覚えられない」「忘れてしまう」というのは、私たちの脳でどんなことが起きているのかを見ていきましょう。</a:t>
            </a:r>
            <a:endParaRPr lang="en-US" altLang="ja-JP" sz="1100" dirty="0">
              <a:latin typeface="+mn-ea"/>
              <a:ea typeface="+mn-ea"/>
            </a:endParaRPr>
          </a:p>
          <a:p>
            <a:r>
              <a:rPr lang="ja-JP" altLang="en-US" sz="1100" dirty="0">
                <a:latin typeface="+mn-ea"/>
                <a:ea typeface="+mn-ea"/>
              </a:rPr>
              <a:t>私たちが、目で見たり、耳で聞いたりしたことを覚えておくことを記憶といいますが、脳には記憶する働きがあります。この記憶する働きには、大きく分けて</a:t>
            </a:r>
            <a:r>
              <a:rPr lang="en-US" altLang="ja-JP" sz="1100" dirty="0">
                <a:latin typeface="+mn-ea"/>
                <a:ea typeface="+mn-ea"/>
              </a:rPr>
              <a:t>3</a:t>
            </a:r>
            <a:r>
              <a:rPr lang="ja-JP" altLang="en-US" sz="1100" dirty="0">
                <a:latin typeface="+mn-ea"/>
                <a:ea typeface="+mn-ea"/>
              </a:rPr>
              <a:t>つあります。①新しいことを覚える②覚えたことを保存する③それを思い出すです。</a:t>
            </a:r>
            <a:endParaRPr lang="en-US" altLang="ja-JP" sz="1100" dirty="0">
              <a:latin typeface="+mn-ea"/>
              <a:ea typeface="+mn-ea"/>
            </a:endParaRPr>
          </a:p>
          <a:p>
            <a:r>
              <a:rPr lang="ja-JP" altLang="en-US" sz="1100" dirty="0">
                <a:latin typeface="+mn-ea"/>
                <a:ea typeface="+mn-ea"/>
              </a:rPr>
              <a:t>その</a:t>
            </a:r>
            <a:r>
              <a:rPr lang="en-US" altLang="ja-JP" sz="1100" dirty="0">
                <a:latin typeface="+mn-ea"/>
                <a:ea typeface="+mn-ea"/>
              </a:rPr>
              <a:t>3</a:t>
            </a:r>
            <a:r>
              <a:rPr lang="ja-JP" altLang="en-US" sz="1100" dirty="0">
                <a:latin typeface="+mn-ea"/>
                <a:ea typeface="+mn-ea"/>
              </a:rPr>
              <a:t>つの働きがある「記憶のつぼ</a:t>
            </a:r>
            <a:r>
              <a:rPr lang="ja-JP" altLang="en-US" sz="1100" b="1" dirty="0">
                <a:latin typeface="+mn-ea"/>
                <a:ea typeface="+mn-ea"/>
              </a:rPr>
              <a:t>（イソギンチャクのようなもの）</a:t>
            </a:r>
            <a:r>
              <a:rPr lang="ja-JP" altLang="en-US" sz="1100" dirty="0">
                <a:latin typeface="+mn-ea"/>
                <a:ea typeface="+mn-ea"/>
              </a:rPr>
              <a:t>」が私たちの頭の中にあると思ってください。</a:t>
            </a:r>
            <a:endParaRPr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mn-ea"/>
                <a:ea typeface="+mn-ea"/>
              </a:rPr>
              <a:t>●</a:t>
            </a:r>
            <a:r>
              <a:rPr lang="ja-JP" altLang="en-US" sz="1100" dirty="0">
                <a:latin typeface="+mn-ea"/>
                <a:ea typeface="+mn-ea"/>
              </a:rPr>
              <a:t>子供や年が若い人は、イソギンチャクの手はたくさんあって、動きもすばやいので、大切な情報や気になる情報も、無駄だと思った情報でもそれを無意識にどんどん「記憶のつぼ」に入れることができ、出したいときに出したい情報をすぐに取り出すこともできます。このような感じですね●●●</a:t>
            </a:r>
            <a:endParaRPr lang="en-US" altLang="ja-JP" sz="1100" dirty="0">
              <a:latin typeface="+mn-ea"/>
              <a:ea typeface="+mn-ea"/>
            </a:endParaRPr>
          </a:p>
          <a:p>
            <a:endParaRPr lang="en-US" altLang="ja-JP" sz="1100" dirty="0">
              <a:latin typeface="+mn-ea"/>
              <a:ea typeface="+mn-ea"/>
            </a:endParaRPr>
          </a:p>
          <a:p>
            <a:r>
              <a:rPr lang="ja-JP" altLang="en-US" sz="1100" b="1" dirty="0">
                <a:latin typeface="+mn-ea"/>
                <a:ea typeface="+mn-ea"/>
              </a:rPr>
              <a:t>●</a:t>
            </a:r>
            <a:r>
              <a:rPr lang="ja-JP" altLang="en-US" sz="1100" dirty="0">
                <a:latin typeface="+mn-ea"/>
                <a:ea typeface="+mn-ea"/>
              </a:rPr>
              <a:t>でも、年を取ってくるとイソギンチャクの手の働きが弱くなると、新しい情報を「記憶のつぼ」に入れることも、必要な情報を「記憶のつぼ」から取り出すことも時間がかかるようになってきますが、それでも何回もチャレンジすることでできます。このような感じですね●●●</a:t>
            </a:r>
            <a:endParaRPr lang="en-US" altLang="ja-JP" sz="1100" dirty="0">
              <a:latin typeface="+mn-ea"/>
              <a:ea typeface="+mn-ea"/>
            </a:endParaRPr>
          </a:p>
          <a:p>
            <a:endParaRPr lang="ja-JP" altLang="en-US" dirty="0"/>
          </a:p>
        </p:txBody>
      </p:sp>
      <p:sp>
        <p:nvSpPr>
          <p:cNvPr id="3" name="スライド番号プレースホルダー 2">
            <a:extLst>
              <a:ext uri="{FF2B5EF4-FFF2-40B4-BE49-F238E27FC236}">
                <a16:creationId xmlns:a16="http://schemas.microsoft.com/office/drawing/2014/main" id="{5AD60C6D-8402-4D9D-8141-734B9B53A91C}"/>
              </a:ext>
            </a:extLst>
          </p:cNvPr>
          <p:cNvSpPr>
            <a:spLocks noGrp="1"/>
          </p:cNvSpPr>
          <p:nvPr>
            <p:ph type="sldNum" sz="quarter" idx="5"/>
          </p:nvPr>
        </p:nvSpPr>
        <p:spPr/>
        <p:txBody>
          <a:bodyPr/>
          <a:lstStyle/>
          <a:p>
            <a:fld id="{F9507F31-243D-488F-AA0F-56223140E79B}"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2264D-B7A8-41B4-AB61-83574ED16B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529097-8C75-49AD-A1EE-C4AEAB31F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E37ECF-B30A-4A85-B595-C97C08F0DBF1}"/>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64998B92-73E2-48D6-979B-D7714714A9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B13396-3FE0-48E9-91FF-8CF66CCFC96D}"/>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133711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35E5-330C-45AD-B53E-2104EBF3C3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9D0E04-EF5A-47B3-8E78-1D17708AC8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04C42-2D4F-43CC-9876-DCEF748FCBAB}"/>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FA540CDE-170A-4256-B403-A3537C07B2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E08BCF-3CA5-495B-9FED-B40F2C10F886}"/>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136885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15BAA6F-0C9F-4F31-9A33-463DF39632F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713002-DB16-4888-9135-CA13878D74B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A8A99E-AA92-4582-BC82-B8ED603F47CE}"/>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76CE9475-03A4-48E7-B1B8-F5FC3D625B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6D5948-55D8-4027-839A-1965DDA55C6F}"/>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425906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A552C-3004-49AD-A07E-43742F62AA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7D4B06-CBA5-4D49-94EF-A235817EC28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E76954-0DE5-4F31-8EB9-4C4E5EEEE8CF}"/>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A99E870E-606B-4CC9-A181-EB784B8B5A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1DD3B-03AD-498A-9143-8F3F7AA556B2}"/>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100953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BE0BF-CB55-4B9B-A9C2-6E219234B7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210558-427B-49F1-B169-5D74C9F851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A5BBF42-6F4C-44A1-87DF-62F6820BA6C4}"/>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4402F4B4-E2DC-45F7-BA0B-014AA5FA4A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1DD0F9-3009-419D-AD7B-FFB4529810F1}"/>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28825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DFC6B-C365-4BC5-AB26-1E08B783B5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4B5C20-314E-4C5C-9841-A9C7C8E3B70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DC22B7-3C37-4B7E-93B5-E985EEB1B6B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1A127A-F75D-4411-BDE8-FAC9B7B1859A}"/>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6" name="フッター プレースホルダー 5">
            <a:extLst>
              <a:ext uri="{FF2B5EF4-FFF2-40B4-BE49-F238E27FC236}">
                <a16:creationId xmlns:a16="http://schemas.microsoft.com/office/drawing/2014/main" id="{6E15ACE8-1CB3-490F-A3D0-15A4CE6506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6C4B2A-5132-4426-8695-4F1AD12711F7}"/>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280238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39A74-F882-48ED-A3FC-DAC0899D84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E31538-4932-4702-9615-AF50EFEE0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985A45C-D325-47F3-B71A-70C754F668F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C171D7-9A5B-4460-A24A-2D41DCBDE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6932DBF-AFEC-4C2F-B32D-410AFA1551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1F298F-E3CD-49D5-9BD5-B030BB0F231A}"/>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8" name="フッター プレースホルダー 7">
            <a:extLst>
              <a:ext uri="{FF2B5EF4-FFF2-40B4-BE49-F238E27FC236}">
                <a16:creationId xmlns:a16="http://schemas.microsoft.com/office/drawing/2014/main" id="{EBEBD3B4-6E24-4B60-AC31-2AF54C748D2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B009C23-9FD0-471C-8935-AF09E77C293C}"/>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196760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3E041-61F2-4F18-852A-87921084CF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322ACE-F642-40CA-A1A3-CADD532DBA74}"/>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4" name="フッター プレースホルダー 3">
            <a:extLst>
              <a:ext uri="{FF2B5EF4-FFF2-40B4-BE49-F238E27FC236}">
                <a16:creationId xmlns:a16="http://schemas.microsoft.com/office/drawing/2014/main" id="{1C935521-F61E-4C01-B1B1-10E9FB9C6A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B17BCD-88B3-4DCE-B140-7E7721E85900}"/>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48167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10D83E7-12D7-48ED-87BD-C59303523EF4}"/>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3" name="フッター プレースホルダー 2">
            <a:extLst>
              <a:ext uri="{FF2B5EF4-FFF2-40B4-BE49-F238E27FC236}">
                <a16:creationId xmlns:a16="http://schemas.microsoft.com/office/drawing/2014/main" id="{EE63E6B9-C879-407C-BD53-0579EB018D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C5D3EB1-A312-4E73-B600-86352614F6CD}"/>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51362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969CB-3B71-42B8-A687-20F2880B7E4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EAC72D-7088-4E15-A491-E6E0772DA9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63523E-61BE-401A-912F-393D45310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78F82E-41C1-4CC3-A80A-85A14C49A05B}"/>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6" name="フッター プレースホルダー 5">
            <a:extLst>
              <a:ext uri="{FF2B5EF4-FFF2-40B4-BE49-F238E27FC236}">
                <a16:creationId xmlns:a16="http://schemas.microsoft.com/office/drawing/2014/main" id="{A8456784-DD9F-4CBF-B425-11FB83CAEA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8FFC8D-5458-4B75-959C-3C04731F376D}"/>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356693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E71F1-F3E8-4AF5-853F-973C2CDA5F1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B6D6E8-E654-427C-A365-FF9D77FD7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EC5B4B-0725-4CC0-B834-93FFDF42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7F5E3A-5E0A-4157-B9F8-BDAE91314B77}"/>
              </a:ext>
            </a:extLst>
          </p:cNvPr>
          <p:cNvSpPr>
            <a:spLocks noGrp="1"/>
          </p:cNvSpPr>
          <p:nvPr>
            <p:ph type="dt" sz="half" idx="10"/>
          </p:nvPr>
        </p:nvSpPr>
        <p:spPr/>
        <p:txBody>
          <a:bodyPr/>
          <a:lstStyle/>
          <a:p>
            <a:fld id="{3538D3EA-99A3-4E0F-B1BA-F85C27C65C99}" type="datetimeFigureOut">
              <a:rPr kumimoji="1" lang="ja-JP" altLang="en-US" smtClean="0"/>
              <a:t>2023/7/6</a:t>
            </a:fld>
            <a:endParaRPr kumimoji="1" lang="ja-JP" altLang="en-US"/>
          </a:p>
        </p:txBody>
      </p:sp>
      <p:sp>
        <p:nvSpPr>
          <p:cNvPr id="6" name="フッター プレースホルダー 5">
            <a:extLst>
              <a:ext uri="{FF2B5EF4-FFF2-40B4-BE49-F238E27FC236}">
                <a16:creationId xmlns:a16="http://schemas.microsoft.com/office/drawing/2014/main" id="{17A97EBF-9592-429B-A0AE-599A6C680D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61B694-D598-4DE2-8A51-C0A99B27AA65}"/>
              </a:ext>
            </a:extLst>
          </p:cNvPr>
          <p:cNvSpPr>
            <a:spLocks noGrp="1"/>
          </p:cNvSpPr>
          <p:nvPr>
            <p:ph type="sldNum" sz="quarter" idx="12"/>
          </p:nvPr>
        </p:nvSpPr>
        <p:spPr/>
        <p:txBody>
          <a:body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13151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459A5A5-967E-4209-84F1-8025C42DB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FD1B83-A4D0-487A-9C1F-D65C8FFF8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0336C2-BC54-4235-9940-791BF5942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8D3EA-99A3-4E0F-B1BA-F85C27C65C99}" type="datetimeFigureOut">
              <a:rPr kumimoji="1" lang="ja-JP" altLang="en-US" smtClean="0"/>
              <a:t>2023/7/6</a:t>
            </a:fld>
            <a:endParaRPr kumimoji="1" lang="ja-JP" altLang="en-US"/>
          </a:p>
        </p:txBody>
      </p:sp>
      <p:sp>
        <p:nvSpPr>
          <p:cNvPr id="5" name="フッター プレースホルダー 4">
            <a:extLst>
              <a:ext uri="{FF2B5EF4-FFF2-40B4-BE49-F238E27FC236}">
                <a16:creationId xmlns:a16="http://schemas.microsoft.com/office/drawing/2014/main" id="{8E9A85E7-693E-4F9D-9A64-F8D060BB1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F2EB1C1-B78A-4CC5-89F1-EB2409DA0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37DAA-7D9A-4CD4-A6E2-8C25FFAB8457}" type="slidenum">
              <a:rPr kumimoji="1" lang="ja-JP" altLang="en-US" smtClean="0"/>
              <a:t>‹#›</a:t>
            </a:fld>
            <a:endParaRPr kumimoji="1" lang="ja-JP" altLang="en-US"/>
          </a:p>
        </p:txBody>
      </p:sp>
    </p:spTree>
    <p:extLst>
      <p:ext uri="{BB962C8B-B14F-4D97-AF65-F5344CB8AC3E}">
        <p14:creationId xmlns:p14="http://schemas.microsoft.com/office/powerpoint/2010/main" val="9810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png"/><Relationship Id="rId7"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descr="大きい, 飛行機, 座る, 水 が含まれている画像&#10;&#10;自動的に生成された説明">
            <a:extLst>
              <a:ext uri="{FF2B5EF4-FFF2-40B4-BE49-F238E27FC236}">
                <a16:creationId xmlns:a16="http://schemas.microsoft.com/office/drawing/2014/main" id="{2F5AB985-44FC-4B9E-A55D-1B0D4E8EB7AC}"/>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12" name="Rectangle 4">
            <a:extLst>
              <a:ext uri="{FF2B5EF4-FFF2-40B4-BE49-F238E27FC236}">
                <a16:creationId xmlns:a16="http://schemas.microsoft.com/office/drawing/2014/main" id="{809EF10E-3669-4A52-987F-029196816F29}"/>
              </a:ext>
            </a:extLst>
          </p:cNvPr>
          <p:cNvSpPr>
            <a:spLocks noChangeArrowheads="1"/>
          </p:cNvSpPr>
          <p:nvPr/>
        </p:nvSpPr>
        <p:spPr bwMode="auto">
          <a:xfrm>
            <a:off x="2060576" y="257641"/>
            <a:ext cx="8070849" cy="17833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ja-JP"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丸ゴシック体M" pitchFamily="49" charset="-128"/>
                <a:ea typeface="AR丸ゴシック体M" pitchFamily="49" charset="-128"/>
              </a:rPr>
              <a:t>　    </a:t>
            </a:r>
            <a:r>
              <a:rPr lang="ja-JP"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MT"/>
                <a:ea typeface="HGP創英角ﾎﾟｯﾌﾟ体" pitchFamily="50" charset="-128"/>
              </a:rPr>
              <a:t>　</a:t>
            </a:r>
          </a:p>
        </p:txBody>
      </p:sp>
      <p:sp>
        <p:nvSpPr>
          <p:cNvPr id="5125" name="テキスト ボックス 6">
            <a:extLst>
              <a:ext uri="{FF2B5EF4-FFF2-40B4-BE49-F238E27FC236}">
                <a16:creationId xmlns:a16="http://schemas.microsoft.com/office/drawing/2014/main" id="{4C52E0E8-E4AB-4EDF-9237-F9D52F36442A}"/>
              </a:ext>
            </a:extLst>
          </p:cNvPr>
          <p:cNvSpPr txBox="1">
            <a:spLocks noChangeArrowheads="1"/>
          </p:cNvSpPr>
          <p:nvPr/>
        </p:nvSpPr>
        <p:spPr bwMode="auto">
          <a:xfrm>
            <a:off x="8208964" y="6276975"/>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eaLnBrk="1" hangingPunct="1">
              <a:spcBef>
                <a:spcPct val="0"/>
              </a:spcBef>
              <a:buFontTx/>
              <a:buNone/>
            </a:pPr>
            <a:r>
              <a:rPr lang="ja-JP" altLang="en-US" sz="2000" dirty="0">
                <a:solidFill>
                  <a:schemeClr val="tx1"/>
                </a:solidFill>
                <a:latin typeface="Arial" panose="020B0604020202020204" pitchFamily="34" charset="0"/>
                <a:ea typeface="ＭＳ Ｐゴシック" panose="020B0600070205080204" pitchFamily="50" charset="-128"/>
              </a:rPr>
              <a:t>桐生市キャラバン・メイト連絡会</a:t>
            </a:r>
          </a:p>
        </p:txBody>
      </p:sp>
      <p:sp>
        <p:nvSpPr>
          <p:cNvPr id="13" name="角丸四角形 1">
            <a:extLst>
              <a:ext uri="{FF2B5EF4-FFF2-40B4-BE49-F238E27FC236}">
                <a16:creationId xmlns:a16="http://schemas.microsoft.com/office/drawing/2014/main" id="{66C88B88-A497-4625-9BCC-A28A6B18BE2E}"/>
              </a:ext>
            </a:extLst>
          </p:cNvPr>
          <p:cNvSpPr/>
          <p:nvPr/>
        </p:nvSpPr>
        <p:spPr>
          <a:xfrm>
            <a:off x="1447800" y="404813"/>
            <a:ext cx="9207500" cy="1511300"/>
          </a:xfrm>
          <a:prstGeom prst="round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5127" name="Rectangle 4">
            <a:extLst>
              <a:ext uri="{FF2B5EF4-FFF2-40B4-BE49-F238E27FC236}">
                <a16:creationId xmlns:a16="http://schemas.microsoft.com/office/drawing/2014/main" id="{39C11356-666D-4031-8517-E179B3FEB28E}"/>
              </a:ext>
            </a:extLst>
          </p:cNvPr>
          <p:cNvSpPr>
            <a:spLocks noChangeArrowheads="1"/>
          </p:cNvSpPr>
          <p:nvPr/>
        </p:nvSpPr>
        <p:spPr bwMode="auto">
          <a:xfrm>
            <a:off x="1920875" y="480435"/>
            <a:ext cx="73485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800" b="1" dirty="0">
                <a:solidFill>
                  <a:srgbClr val="0070C0"/>
                </a:solidFill>
                <a:latin typeface="AR丸ゴシック体M" pitchFamily="49" charset="-128"/>
                <a:ea typeface="AR丸ゴシック体M" pitchFamily="49" charset="-128"/>
              </a:rPr>
              <a:t>　</a:t>
            </a:r>
            <a:r>
              <a:rPr lang="ja-JP" altLang="en-US" sz="2000" b="1" dirty="0">
                <a:solidFill>
                  <a:srgbClr val="FF0000"/>
                </a:solidFill>
                <a:latin typeface="AR丸ゴシック体M" pitchFamily="49" charset="-128"/>
                <a:ea typeface="AR丸ゴシック体M" pitchFamily="49" charset="-128"/>
              </a:rPr>
              <a:t>にん　ち   しょう</a:t>
            </a:r>
            <a:endParaRPr lang="en-US" altLang="ja-JP" sz="2000" b="1" dirty="0">
              <a:solidFill>
                <a:srgbClr val="FF0000"/>
              </a:solidFill>
              <a:latin typeface="AR丸ゴシック体M" pitchFamily="49" charset="-128"/>
              <a:ea typeface="AR丸ゴシック体M" pitchFamily="49" charset="-128"/>
            </a:endParaRPr>
          </a:p>
          <a:p>
            <a:pPr>
              <a:spcBef>
                <a:spcPct val="0"/>
              </a:spcBef>
              <a:buFontTx/>
              <a:buNone/>
            </a:pPr>
            <a:r>
              <a:rPr lang="ja-JP" altLang="en-US" sz="6000" b="1" dirty="0">
                <a:solidFill>
                  <a:srgbClr val="0070C0"/>
                </a:solidFill>
                <a:latin typeface="AR丸ゴシック体M" pitchFamily="49" charset="-128"/>
                <a:ea typeface="AR丸ゴシック体M" pitchFamily="49" charset="-128"/>
              </a:rPr>
              <a:t> </a:t>
            </a:r>
            <a:r>
              <a:rPr lang="ja-JP" altLang="en-US" sz="5400" b="1" dirty="0">
                <a:solidFill>
                  <a:srgbClr val="FF0000"/>
                </a:solidFill>
                <a:latin typeface="AR丸ゴシック体M" pitchFamily="49" charset="-128"/>
                <a:ea typeface="AR丸ゴシック体M" pitchFamily="49" charset="-128"/>
              </a:rPr>
              <a:t>認知症</a:t>
            </a:r>
            <a:r>
              <a:rPr lang="ja-JP" altLang="en-US" sz="2000" b="1" dirty="0">
                <a:solidFill>
                  <a:srgbClr val="FF0000"/>
                </a:solidFill>
                <a:latin typeface="AR丸ゴシック体M" pitchFamily="49" charset="-128"/>
                <a:ea typeface="AR丸ゴシック体M" pitchFamily="49" charset="-128"/>
              </a:rPr>
              <a:t> </a:t>
            </a:r>
            <a:r>
              <a:rPr lang="ja-JP" altLang="en-US" sz="4400" b="1" dirty="0">
                <a:solidFill>
                  <a:srgbClr val="0070C0"/>
                </a:solidFill>
                <a:latin typeface="AR丸ゴシック体M" pitchFamily="49" charset="-128"/>
                <a:ea typeface="AR丸ゴシック体M" pitchFamily="49" charset="-128"/>
              </a:rPr>
              <a:t>っ</a:t>
            </a:r>
            <a:r>
              <a:rPr lang="ja-JP" altLang="en-US" sz="5400" b="1" dirty="0">
                <a:solidFill>
                  <a:srgbClr val="0070C0"/>
                </a:solidFill>
                <a:latin typeface="AR丸ゴシック体M" pitchFamily="49" charset="-128"/>
                <a:ea typeface="AR丸ゴシック体M" pitchFamily="49" charset="-128"/>
              </a:rPr>
              <a:t>てなあに？</a:t>
            </a:r>
            <a:r>
              <a:rPr lang="ja-JP" altLang="en-US" sz="5400" b="1" dirty="0">
                <a:solidFill>
                  <a:srgbClr val="572314"/>
                </a:solidFill>
                <a:latin typeface="Gill Sans MT" panose="020B0502020104020203" pitchFamily="34" charset="0"/>
                <a:ea typeface="HGP創英角ﾎﾟｯﾌﾟ体" panose="040B0A00000000000000" pitchFamily="50" charset="-128"/>
              </a:rPr>
              <a:t>　</a:t>
            </a:r>
          </a:p>
        </p:txBody>
      </p:sp>
      <p:pic>
        <p:nvPicPr>
          <p:cNvPr id="5128" name="図 5">
            <a:extLst>
              <a:ext uri="{FF2B5EF4-FFF2-40B4-BE49-F238E27FC236}">
                <a16:creationId xmlns:a16="http://schemas.microsoft.com/office/drawing/2014/main" id="{6F88908F-7200-4EA8-9AF7-ECCBC23D2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70" y="720504"/>
            <a:ext cx="1674810" cy="99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872D1DD0-98F3-40B7-9FB2-1E3FC4D19073}"/>
              </a:ext>
            </a:extLst>
          </p:cNvPr>
          <p:cNvPicPr>
            <a:picLocks noChangeAspect="1"/>
          </p:cNvPicPr>
          <p:nvPr/>
        </p:nvPicPr>
        <p:blipFill>
          <a:blip r:embed="rId5"/>
          <a:stretch>
            <a:fillRect/>
          </a:stretch>
        </p:blipFill>
        <p:spPr>
          <a:xfrm>
            <a:off x="2931766" y="1932794"/>
            <a:ext cx="6309907" cy="4346825"/>
          </a:xfrm>
          <a:prstGeom prst="rect">
            <a:avLst/>
          </a:prstGeom>
        </p:spPr>
      </p:pic>
      <p:sp>
        <p:nvSpPr>
          <p:cNvPr id="10" name="四角形: 角を丸くする 9">
            <a:extLst>
              <a:ext uri="{FF2B5EF4-FFF2-40B4-BE49-F238E27FC236}">
                <a16:creationId xmlns:a16="http://schemas.microsoft.com/office/drawing/2014/main" id="{1E60EC8F-97DD-479C-9E8F-259FC7E88DBC}"/>
              </a:ext>
            </a:extLst>
          </p:cNvPr>
          <p:cNvSpPr/>
          <p:nvPr/>
        </p:nvSpPr>
        <p:spPr>
          <a:xfrm>
            <a:off x="10205567" y="257641"/>
            <a:ext cx="1604964" cy="55616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小学生版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コンテンツ プレースホルダー 3" descr="大きい, 飛行機, 座る, 水 が含まれている画像&#10;&#10;自動的に生成された説明">
            <a:extLst>
              <a:ext uri="{FF2B5EF4-FFF2-40B4-BE49-F238E27FC236}">
                <a16:creationId xmlns:a16="http://schemas.microsoft.com/office/drawing/2014/main" id="{9063A6AE-7769-4AA9-95AF-C781273BE250}"/>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5603" name="コンテンツ プレースホルダー 2">
            <a:extLst>
              <a:ext uri="{FF2B5EF4-FFF2-40B4-BE49-F238E27FC236}">
                <a16:creationId xmlns:a16="http://schemas.microsoft.com/office/drawing/2014/main" id="{8AA19EE5-E25A-4801-AF36-48DF6B9A20AA}"/>
              </a:ext>
            </a:extLst>
          </p:cNvPr>
          <p:cNvSpPr>
            <a:spLocks noGrp="1"/>
          </p:cNvSpPr>
          <p:nvPr>
            <p:ph idx="1"/>
          </p:nvPr>
        </p:nvSpPr>
        <p:spPr>
          <a:xfrm>
            <a:off x="858417" y="1250798"/>
            <a:ext cx="9517224" cy="4839808"/>
          </a:xfrm>
          <a:solidFill>
            <a:schemeClr val="bg1"/>
          </a:solidFill>
        </p:spPr>
        <p:txBody>
          <a:bodyPr/>
          <a:lstStyle/>
          <a:p>
            <a:pPr marL="0" indent="0">
              <a:buNone/>
            </a:pPr>
            <a:r>
              <a:rPr lang="ja-JP" altLang="en-US" dirty="0"/>
              <a:t>　　　</a:t>
            </a:r>
            <a:r>
              <a:rPr lang="ja-JP" altLang="en-US" b="1" dirty="0">
                <a:solidFill>
                  <a:schemeClr val="tx1"/>
                </a:solidFill>
                <a:latin typeface="AR丸ゴシック体M" pitchFamily="49" charset="-128"/>
                <a:ea typeface="AR丸ゴシック体M" pitchFamily="49" charset="-128"/>
              </a:rPr>
              <a:t>　　　　　　　　</a:t>
            </a:r>
            <a:endParaRPr lang="en-US" altLang="ja-JP" b="1" dirty="0"/>
          </a:p>
        </p:txBody>
      </p:sp>
      <p:sp>
        <p:nvSpPr>
          <p:cNvPr id="38" name="円/楕円 37">
            <a:extLst>
              <a:ext uri="{FF2B5EF4-FFF2-40B4-BE49-F238E27FC236}">
                <a16:creationId xmlns:a16="http://schemas.microsoft.com/office/drawing/2014/main" id="{B5FDB417-7C44-44E0-899B-6A95C37F9611}"/>
              </a:ext>
            </a:extLst>
          </p:cNvPr>
          <p:cNvSpPr/>
          <p:nvPr/>
        </p:nvSpPr>
        <p:spPr>
          <a:xfrm>
            <a:off x="3028951" y="2298700"/>
            <a:ext cx="328612" cy="3206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6" name="円/楕円 45">
            <a:extLst>
              <a:ext uri="{FF2B5EF4-FFF2-40B4-BE49-F238E27FC236}">
                <a16:creationId xmlns:a16="http://schemas.microsoft.com/office/drawing/2014/main" id="{295713B6-44F0-4F83-9249-D2F9F62BAB8A}"/>
              </a:ext>
            </a:extLst>
          </p:cNvPr>
          <p:cNvSpPr/>
          <p:nvPr/>
        </p:nvSpPr>
        <p:spPr>
          <a:xfrm>
            <a:off x="7594600" y="3143251"/>
            <a:ext cx="319086" cy="3496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1" name="円/楕円 60">
            <a:extLst>
              <a:ext uri="{FF2B5EF4-FFF2-40B4-BE49-F238E27FC236}">
                <a16:creationId xmlns:a16="http://schemas.microsoft.com/office/drawing/2014/main" id="{6B09EC71-1144-4CF1-A423-8623FE8460CA}"/>
              </a:ext>
            </a:extLst>
          </p:cNvPr>
          <p:cNvSpPr/>
          <p:nvPr/>
        </p:nvSpPr>
        <p:spPr>
          <a:xfrm>
            <a:off x="8167687" y="2911476"/>
            <a:ext cx="334565" cy="3496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6" name="円/楕円 7195">
            <a:extLst>
              <a:ext uri="{FF2B5EF4-FFF2-40B4-BE49-F238E27FC236}">
                <a16:creationId xmlns:a16="http://schemas.microsoft.com/office/drawing/2014/main" id="{AF1729E9-0688-4566-9B53-2D354B5E5C27}"/>
              </a:ext>
            </a:extLst>
          </p:cNvPr>
          <p:cNvSpPr/>
          <p:nvPr/>
        </p:nvSpPr>
        <p:spPr>
          <a:xfrm>
            <a:off x="4910140" y="2514601"/>
            <a:ext cx="328612" cy="2921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1" name="テキスト ボックス 7">
            <a:extLst>
              <a:ext uri="{FF2B5EF4-FFF2-40B4-BE49-F238E27FC236}">
                <a16:creationId xmlns:a16="http://schemas.microsoft.com/office/drawing/2014/main" id="{E96EE78A-351B-47E9-82DA-A6E57635E89A}"/>
              </a:ext>
            </a:extLst>
          </p:cNvPr>
          <p:cNvSpPr txBox="1">
            <a:spLocks noChangeArrowheads="1"/>
          </p:cNvSpPr>
          <p:nvPr/>
        </p:nvSpPr>
        <p:spPr bwMode="auto">
          <a:xfrm>
            <a:off x="6899275" y="6446838"/>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55" name="正方形/長方形 54">
            <a:extLst>
              <a:ext uri="{FF2B5EF4-FFF2-40B4-BE49-F238E27FC236}">
                <a16:creationId xmlns:a16="http://schemas.microsoft.com/office/drawing/2014/main" id="{AC5961FD-E4D3-4501-9C02-F25C21F74B3C}"/>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4</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2" name="図 1">
            <a:extLst>
              <a:ext uri="{FF2B5EF4-FFF2-40B4-BE49-F238E27FC236}">
                <a16:creationId xmlns:a16="http://schemas.microsoft.com/office/drawing/2014/main" id="{83C67234-4757-49BD-AD38-C390154E5490}"/>
              </a:ext>
            </a:extLst>
          </p:cNvPr>
          <p:cNvPicPr>
            <a:picLocks noChangeAspect="1"/>
          </p:cNvPicPr>
          <p:nvPr/>
        </p:nvPicPr>
        <p:blipFill>
          <a:blip r:embed="rId4"/>
          <a:stretch>
            <a:fillRect/>
          </a:stretch>
        </p:blipFill>
        <p:spPr>
          <a:xfrm>
            <a:off x="2733050" y="3168591"/>
            <a:ext cx="2261812" cy="2438611"/>
          </a:xfrm>
          <a:prstGeom prst="rect">
            <a:avLst/>
          </a:prstGeom>
        </p:spPr>
      </p:pic>
      <p:sp>
        <p:nvSpPr>
          <p:cNvPr id="39" name="円/楕円 38">
            <a:extLst>
              <a:ext uri="{FF2B5EF4-FFF2-40B4-BE49-F238E27FC236}">
                <a16:creationId xmlns:a16="http://schemas.microsoft.com/office/drawing/2014/main" id="{42F91956-8E13-4715-BDCD-9D82210ED656}"/>
              </a:ext>
            </a:extLst>
          </p:cNvPr>
          <p:cNvSpPr/>
          <p:nvPr/>
        </p:nvSpPr>
        <p:spPr>
          <a:xfrm>
            <a:off x="3870325" y="3830487"/>
            <a:ext cx="293688" cy="3081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 name="円/楕円 30">
            <a:extLst>
              <a:ext uri="{FF2B5EF4-FFF2-40B4-BE49-F238E27FC236}">
                <a16:creationId xmlns:a16="http://schemas.microsoft.com/office/drawing/2014/main" id="{8D772869-7974-4D20-B943-24F56FCF0DBA}"/>
              </a:ext>
            </a:extLst>
          </p:cNvPr>
          <p:cNvSpPr/>
          <p:nvPr/>
        </p:nvSpPr>
        <p:spPr>
          <a:xfrm>
            <a:off x="3213100" y="4113213"/>
            <a:ext cx="292100" cy="3365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3" name="円/楕円 32">
            <a:extLst>
              <a:ext uri="{FF2B5EF4-FFF2-40B4-BE49-F238E27FC236}">
                <a16:creationId xmlns:a16="http://schemas.microsoft.com/office/drawing/2014/main" id="{8E2B93DA-860D-415F-8EC5-B0E03432D3B6}"/>
              </a:ext>
            </a:extLst>
          </p:cNvPr>
          <p:cNvSpPr/>
          <p:nvPr/>
        </p:nvSpPr>
        <p:spPr>
          <a:xfrm>
            <a:off x="3789363" y="4349751"/>
            <a:ext cx="292100" cy="2270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0" name="円/楕円 39">
            <a:extLst>
              <a:ext uri="{FF2B5EF4-FFF2-40B4-BE49-F238E27FC236}">
                <a16:creationId xmlns:a16="http://schemas.microsoft.com/office/drawing/2014/main" id="{8DB21AE7-72AA-4945-A2DC-38D5B96C5D99}"/>
              </a:ext>
            </a:extLst>
          </p:cNvPr>
          <p:cNvSpPr/>
          <p:nvPr/>
        </p:nvSpPr>
        <p:spPr>
          <a:xfrm>
            <a:off x="3454400" y="4437064"/>
            <a:ext cx="188913" cy="3365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4" name="円/楕円 33">
            <a:extLst>
              <a:ext uri="{FF2B5EF4-FFF2-40B4-BE49-F238E27FC236}">
                <a16:creationId xmlns:a16="http://schemas.microsoft.com/office/drawing/2014/main" id="{50B06616-EEB8-4816-989D-6D87D61C8362}"/>
              </a:ext>
            </a:extLst>
          </p:cNvPr>
          <p:cNvSpPr/>
          <p:nvPr/>
        </p:nvSpPr>
        <p:spPr>
          <a:xfrm>
            <a:off x="3503614" y="4773614"/>
            <a:ext cx="244475" cy="3143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円/楕円 35">
            <a:extLst>
              <a:ext uri="{FF2B5EF4-FFF2-40B4-BE49-F238E27FC236}">
                <a16:creationId xmlns:a16="http://schemas.microsoft.com/office/drawing/2014/main" id="{655FB959-AFB5-4037-A00E-0C1A4BD0C38A}"/>
              </a:ext>
            </a:extLst>
          </p:cNvPr>
          <p:cNvSpPr/>
          <p:nvPr/>
        </p:nvSpPr>
        <p:spPr>
          <a:xfrm>
            <a:off x="3789364" y="4859338"/>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2" name="円/楕円 31">
            <a:extLst>
              <a:ext uri="{FF2B5EF4-FFF2-40B4-BE49-F238E27FC236}">
                <a16:creationId xmlns:a16="http://schemas.microsoft.com/office/drawing/2014/main" id="{0EAFFE6D-9950-48DF-867A-B081A5640DFA}"/>
              </a:ext>
            </a:extLst>
          </p:cNvPr>
          <p:cNvSpPr/>
          <p:nvPr/>
        </p:nvSpPr>
        <p:spPr>
          <a:xfrm flipV="1">
            <a:off x="4081463" y="4500504"/>
            <a:ext cx="278208" cy="3588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 name="図 2">
            <a:extLst>
              <a:ext uri="{FF2B5EF4-FFF2-40B4-BE49-F238E27FC236}">
                <a16:creationId xmlns:a16="http://schemas.microsoft.com/office/drawing/2014/main" id="{54393C4E-1DD1-4A02-86E6-8454AEFF79F8}"/>
              </a:ext>
            </a:extLst>
          </p:cNvPr>
          <p:cNvPicPr>
            <a:picLocks noChangeAspect="1"/>
          </p:cNvPicPr>
          <p:nvPr/>
        </p:nvPicPr>
        <p:blipFill>
          <a:blip r:embed="rId5"/>
          <a:stretch>
            <a:fillRect/>
          </a:stretch>
        </p:blipFill>
        <p:spPr>
          <a:xfrm>
            <a:off x="6325792" y="3529322"/>
            <a:ext cx="2176461" cy="2499577"/>
          </a:xfrm>
          <a:prstGeom prst="rect">
            <a:avLst/>
          </a:prstGeom>
        </p:spPr>
      </p:pic>
      <p:sp>
        <p:nvSpPr>
          <p:cNvPr id="45" name="円/楕円 44">
            <a:extLst>
              <a:ext uri="{FF2B5EF4-FFF2-40B4-BE49-F238E27FC236}">
                <a16:creationId xmlns:a16="http://schemas.microsoft.com/office/drawing/2014/main" id="{6A29CE41-C452-418D-898D-A82F3CEADB62}"/>
              </a:ext>
            </a:extLst>
          </p:cNvPr>
          <p:cNvSpPr/>
          <p:nvPr/>
        </p:nvSpPr>
        <p:spPr>
          <a:xfrm>
            <a:off x="7431914" y="4095914"/>
            <a:ext cx="231775" cy="2063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 name="円/楕円 3">
            <a:extLst>
              <a:ext uri="{FF2B5EF4-FFF2-40B4-BE49-F238E27FC236}">
                <a16:creationId xmlns:a16="http://schemas.microsoft.com/office/drawing/2014/main" id="{97C3BA1A-1E36-4B26-BA9E-7F1633DD12E6}"/>
              </a:ext>
            </a:extLst>
          </p:cNvPr>
          <p:cNvSpPr/>
          <p:nvPr/>
        </p:nvSpPr>
        <p:spPr>
          <a:xfrm>
            <a:off x="7536136" y="4254664"/>
            <a:ext cx="316431" cy="3221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円/楕円 43">
            <a:extLst>
              <a:ext uri="{FF2B5EF4-FFF2-40B4-BE49-F238E27FC236}">
                <a16:creationId xmlns:a16="http://schemas.microsoft.com/office/drawing/2014/main" id="{226A6E7E-61B6-43B1-9B6E-AFA01D54DFCF}"/>
              </a:ext>
            </a:extLst>
          </p:cNvPr>
          <p:cNvSpPr/>
          <p:nvPr/>
        </p:nvSpPr>
        <p:spPr>
          <a:xfrm>
            <a:off x="6818313" y="4089400"/>
            <a:ext cx="296862" cy="260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3" name="円/楕円 42">
            <a:extLst>
              <a:ext uri="{FF2B5EF4-FFF2-40B4-BE49-F238E27FC236}">
                <a16:creationId xmlns:a16="http://schemas.microsoft.com/office/drawing/2014/main" id="{14F225E3-0DA5-433E-B776-A4AD11E77D98}"/>
              </a:ext>
            </a:extLst>
          </p:cNvPr>
          <p:cNvSpPr/>
          <p:nvPr/>
        </p:nvSpPr>
        <p:spPr>
          <a:xfrm>
            <a:off x="7129466" y="4213227"/>
            <a:ext cx="350836"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8" name="円/楕円 47">
            <a:extLst>
              <a:ext uri="{FF2B5EF4-FFF2-40B4-BE49-F238E27FC236}">
                <a16:creationId xmlns:a16="http://schemas.microsoft.com/office/drawing/2014/main" id="{39BEA201-6C08-44EA-99BA-EF5ECDAC6F44}"/>
              </a:ext>
            </a:extLst>
          </p:cNvPr>
          <p:cNvSpPr/>
          <p:nvPr/>
        </p:nvSpPr>
        <p:spPr>
          <a:xfrm>
            <a:off x="6970713" y="4521202"/>
            <a:ext cx="350837" cy="3238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2" name="円/楕円 41">
            <a:extLst>
              <a:ext uri="{FF2B5EF4-FFF2-40B4-BE49-F238E27FC236}">
                <a16:creationId xmlns:a16="http://schemas.microsoft.com/office/drawing/2014/main" id="{3E7FB0EA-B9C3-4DBC-8707-69AAC6A1DB22}"/>
              </a:ext>
            </a:extLst>
          </p:cNvPr>
          <p:cNvSpPr/>
          <p:nvPr/>
        </p:nvSpPr>
        <p:spPr>
          <a:xfrm>
            <a:off x="7407276" y="4614863"/>
            <a:ext cx="350836" cy="2905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円/楕円 34">
            <a:extLst>
              <a:ext uri="{FF2B5EF4-FFF2-40B4-BE49-F238E27FC236}">
                <a16:creationId xmlns:a16="http://schemas.microsoft.com/office/drawing/2014/main" id="{4189FDE9-6BF4-4259-A355-00621247875C}"/>
              </a:ext>
            </a:extLst>
          </p:cNvPr>
          <p:cNvSpPr/>
          <p:nvPr/>
        </p:nvSpPr>
        <p:spPr>
          <a:xfrm>
            <a:off x="2290764" y="3144839"/>
            <a:ext cx="319087" cy="292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9" name="円/楕円 37">
            <a:extLst>
              <a:ext uri="{FF2B5EF4-FFF2-40B4-BE49-F238E27FC236}">
                <a16:creationId xmlns:a16="http://schemas.microsoft.com/office/drawing/2014/main" id="{67BA13AC-496D-4384-9B34-53FAB867E861}"/>
              </a:ext>
            </a:extLst>
          </p:cNvPr>
          <p:cNvSpPr/>
          <p:nvPr/>
        </p:nvSpPr>
        <p:spPr>
          <a:xfrm>
            <a:off x="3840164" y="2719050"/>
            <a:ext cx="328612" cy="3498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円/楕円 19">
            <a:extLst>
              <a:ext uri="{FF2B5EF4-FFF2-40B4-BE49-F238E27FC236}">
                <a16:creationId xmlns:a16="http://schemas.microsoft.com/office/drawing/2014/main" id="{D8965354-4285-492A-84FC-34FAA18C29DB}"/>
              </a:ext>
            </a:extLst>
          </p:cNvPr>
          <p:cNvSpPr/>
          <p:nvPr/>
        </p:nvSpPr>
        <p:spPr>
          <a:xfrm>
            <a:off x="2314576" y="2438399"/>
            <a:ext cx="295275" cy="292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 name="円/楕円 40">
            <a:extLst>
              <a:ext uri="{FF2B5EF4-FFF2-40B4-BE49-F238E27FC236}">
                <a16:creationId xmlns:a16="http://schemas.microsoft.com/office/drawing/2014/main" id="{7100DBCA-3B05-44DE-8C52-A99CE1A3436C}"/>
              </a:ext>
            </a:extLst>
          </p:cNvPr>
          <p:cNvSpPr/>
          <p:nvPr/>
        </p:nvSpPr>
        <p:spPr>
          <a:xfrm>
            <a:off x="6299200" y="2954338"/>
            <a:ext cx="371270" cy="3496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9" name="楕円 58">
            <a:extLst>
              <a:ext uri="{FF2B5EF4-FFF2-40B4-BE49-F238E27FC236}">
                <a16:creationId xmlns:a16="http://schemas.microsoft.com/office/drawing/2014/main" id="{4C4AB09C-DCB8-4A31-95ED-C9B865B695AC}"/>
              </a:ext>
            </a:extLst>
          </p:cNvPr>
          <p:cNvSpPr/>
          <p:nvPr/>
        </p:nvSpPr>
        <p:spPr>
          <a:xfrm>
            <a:off x="4460084" y="2130425"/>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45">
            <a:extLst>
              <a:ext uri="{FF2B5EF4-FFF2-40B4-BE49-F238E27FC236}">
                <a16:creationId xmlns:a16="http://schemas.microsoft.com/office/drawing/2014/main" id="{5AD8B07E-3FE3-4496-B94F-137274226415}"/>
              </a:ext>
            </a:extLst>
          </p:cNvPr>
          <p:cNvSpPr/>
          <p:nvPr/>
        </p:nvSpPr>
        <p:spPr>
          <a:xfrm>
            <a:off x="6853055" y="4439614"/>
            <a:ext cx="166686" cy="2560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4" name="角丸四角形 3">
            <a:extLst>
              <a:ext uri="{FF2B5EF4-FFF2-40B4-BE49-F238E27FC236}">
                <a16:creationId xmlns:a16="http://schemas.microsoft.com/office/drawing/2014/main" id="{9D15C459-33E5-4029-AD16-AA170A4BE93E}"/>
              </a:ext>
            </a:extLst>
          </p:cNvPr>
          <p:cNvSpPr/>
          <p:nvPr/>
        </p:nvSpPr>
        <p:spPr>
          <a:xfrm>
            <a:off x="1755794" y="207168"/>
            <a:ext cx="6138675" cy="696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4" name="タイトル 1">
            <a:extLst>
              <a:ext uri="{FF2B5EF4-FFF2-40B4-BE49-F238E27FC236}">
                <a16:creationId xmlns:a16="http://schemas.microsoft.com/office/drawing/2014/main" id="{0FB6BF38-30AC-4BD5-8B19-6AFA36ECC386}"/>
              </a:ext>
            </a:extLst>
          </p:cNvPr>
          <p:cNvSpPr>
            <a:spLocks noGrp="1" noChangeArrowheads="1"/>
          </p:cNvSpPr>
          <p:nvPr>
            <p:ph type="title"/>
          </p:nvPr>
        </p:nvSpPr>
        <p:spPr bwMode="auto">
          <a:xfrm>
            <a:off x="1775012" y="358777"/>
            <a:ext cx="6138674" cy="490538"/>
          </a:xfrm>
        </p:spPr>
        <p:txBody>
          <a:bodyPr wrap="square" numCol="1" anchorCtr="0" compatLnSpc="1">
            <a:prstTxWarp prst="textNoShape">
              <a:avLst/>
            </a:prstTxWarp>
            <a:noAutofit/>
          </a:bodyPr>
          <a:lstStyle/>
          <a:p>
            <a:r>
              <a:rPr lang="ja-JP" altLang="en-US" sz="2800" b="1" dirty="0">
                <a:solidFill>
                  <a:srgbClr val="FF0000"/>
                </a:solidFill>
                <a:latin typeface="+mn-ea"/>
                <a:ea typeface="+mn-ea"/>
              </a:rPr>
              <a:t>●おぼえられない、わすれてしまう</a:t>
            </a:r>
            <a:endParaRPr lang="ja-JP" altLang="en-US" sz="2800" dirty="0">
              <a:latin typeface="+mn-ea"/>
              <a:ea typeface="+mn-ea"/>
            </a:endParaRPr>
          </a:p>
        </p:txBody>
      </p:sp>
      <p:sp>
        <p:nvSpPr>
          <p:cNvPr id="53" name="円/楕円 40">
            <a:extLst>
              <a:ext uri="{FF2B5EF4-FFF2-40B4-BE49-F238E27FC236}">
                <a16:creationId xmlns:a16="http://schemas.microsoft.com/office/drawing/2014/main" id="{ABD2D08B-A3D6-4C75-9A94-D82BB4DD4BBC}"/>
              </a:ext>
            </a:extLst>
          </p:cNvPr>
          <p:cNvSpPr/>
          <p:nvPr/>
        </p:nvSpPr>
        <p:spPr>
          <a:xfrm>
            <a:off x="7550943" y="2438399"/>
            <a:ext cx="157162" cy="1972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6" name="円/楕円 40">
            <a:extLst>
              <a:ext uri="{FF2B5EF4-FFF2-40B4-BE49-F238E27FC236}">
                <a16:creationId xmlns:a16="http://schemas.microsoft.com/office/drawing/2014/main" id="{9EFBCCE6-B194-4051-98EB-DDCFCB13FE92}"/>
              </a:ext>
            </a:extLst>
          </p:cNvPr>
          <p:cNvSpPr/>
          <p:nvPr/>
        </p:nvSpPr>
        <p:spPr>
          <a:xfrm>
            <a:off x="8742466" y="2695296"/>
            <a:ext cx="284303" cy="2161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0" name="円/楕円 35">
            <a:extLst>
              <a:ext uri="{FF2B5EF4-FFF2-40B4-BE49-F238E27FC236}">
                <a16:creationId xmlns:a16="http://schemas.microsoft.com/office/drawing/2014/main" id="{251F8AB7-63DC-4372-96A6-3A7B773F1D7F}"/>
              </a:ext>
            </a:extLst>
          </p:cNvPr>
          <p:cNvSpPr/>
          <p:nvPr/>
        </p:nvSpPr>
        <p:spPr>
          <a:xfrm>
            <a:off x="3842837" y="4590033"/>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6" name="円/楕円 35">
            <a:extLst>
              <a:ext uri="{FF2B5EF4-FFF2-40B4-BE49-F238E27FC236}">
                <a16:creationId xmlns:a16="http://schemas.microsoft.com/office/drawing/2014/main" id="{79C41608-20C8-4E47-8C5F-21CC7A22B06A}"/>
              </a:ext>
            </a:extLst>
          </p:cNvPr>
          <p:cNvSpPr/>
          <p:nvPr/>
        </p:nvSpPr>
        <p:spPr>
          <a:xfrm>
            <a:off x="3225801" y="4567620"/>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8" name="円/楕円 35">
            <a:extLst>
              <a:ext uri="{FF2B5EF4-FFF2-40B4-BE49-F238E27FC236}">
                <a16:creationId xmlns:a16="http://schemas.microsoft.com/office/drawing/2014/main" id="{1427CC06-EE30-4376-BAFF-AAC209FC1E86}"/>
              </a:ext>
            </a:extLst>
          </p:cNvPr>
          <p:cNvSpPr/>
          <p:nvPr/>
        </p:nvSpPr>
        <p:spPr>
          <a:xfrm>
            <a:off x="3570559" y="4220769"/>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0" name="円/楕円 35">
            <a:extLst>
              <a:ext uri="{FF2B5EF4-FFF2-40B4-BE49-F238E27FC236}">
                <a16:creationId xmlns:a16="http://schemas.microsoft.com/office/drawing/2014/main" id="{7B46F585-9A90-458A-BBC8-E44A5E6C6D47}"/>
              </a:ext>
            </a:extLst>
          </p:cNvPr>
          <p:cNvSpPr/>
          <p:nvPr/>
        </p:nvSpPr>
        <p:spPr>
          <a:xfrm>
            <a:off x="3990269" y="4169645"/>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2" name="四角形: 角を丸くする 61">
            <a:extLst>
              <a:ext uri="{FF2B5EF4-FFF2-40B4-BE49-F238E27FC236}">
                <a16:creationId xmlns:a16="http://schemas.microsoft.com/office/drawing/2014/main" id="{E44BAACB-4052-4436-80B8-16F3DDECC8AB}"/>
              </a:ext>
            </a:extLst>
          </p:cNvPr>
          <p:cNvSpPr/>
          <p:nvPr/>
        </p:nvSpPr>
        <p:spPr>
          <a:xfrm>
            <a:off x="1634754" y="1027694"/>
            <a:ext cx="4298853" cy="61587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400" b="1" dirty="0">
                <a:solidFill>
                  <a:schemeClr val="tx1"/>
                </a:solidFill>
                <a:latin typeface="AR丸ゴシック体M" panose="020B0609010101010101" pitchFamily="49" charset="-128"/>
                <a:ea typeface="AR丸ゴシック体M" panose="020B0609010101010101" pitchFamily="49" charset="-128"/>
              </a:rPr>
              <a:t>認知症</a:t>
            </a:r>
            <a:r>
              <a:rPr lang="en-US" altLang="ja-JP" sz="1800" b="1" dirty="0">
                <a:solidFill>
                  <a:schemeClr val="tx1"/>
                </a:solidFill>
                <a:latin typeface="AR丸ゴシック体M" panose="020B0609010101010101" pitchFamily="49" charset="-128"/>
                <a:ea typeface="AR丸ゴシック体M" panose="020B0609010101010101" pitchFamily="49" charset="-128"/>
              </a:rPr>
              <a:t>(</a:t>
            </a:r>
            <a:r>
              <a:rPr lang="ja-JP" altLang="en-US" sz="1800" b="1" dirty="0">
                <a:solidFill>
                  <a:schemeClr val="tx1"/>
                </a:solidFill>
                <a:latin typeface="AR丸ゴシック体M" panose="020B0609010101010101" pitchFamily="49" charset="-128"/>
                <a:ea typeface="AR丸ゴシック体M" panose="020B0609010101010101" pitchFamily="49" charset="-128"/>
              </a:rPr>
              <a:t>にんちしょう）</a:t>
            </a:r>
            <a:r>
              <a:rPr lang="ja-JP" altLang="en-US" sz="2400" b="1" dirty="0">
                <a:solidFill>
                  <a:schemeClr val="tx1"/>
                </a:solidFill>
                <a:latin typeface="AR丸ゴシック体M" panose="020B0609010101010101" pitchFamily="49" charset="-128"/>
                <a:ea typeface="AR丸ゴシック体M" panose="020B0609010101010101" pitchFamily="49" charset="-128"/>
              </a:rPr>
              <a:t>になると</a:t>
            </a:r>
          </a:p>
        </p:txBody>
      </p:sp>
      <p:sp>
        <p:nvSpPr>
          <p:cNvPr id="63" name="四角形: 角を丸くする 62">
            <a:extLst>
              <a:ext uri="{FF2B5EF4-FFF2-40B4-BE49-F238E27FC236}">
                <a16:creationId xmlns:a16="http://schemas.microsoft.com/office/drawing/2014/main" id="{B3324A28-A3D9-4072-806C-D802F118BA4E}"/>
              </a:ext>
            </a:extLst>
          </p:cNvPr>
          <p:cNvSpPr/>
          <p:nvPr/>
        </p:nvSpPr>
        <p:spPr>
          <a:xfrm>
            <a:off x="6469906" y="1031072"/>
            <a:ext cx="2760418" cy="645264"/>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400" b="1" dirty="0">
                <a:solidFill>
                  <a:schemeClr val="tx1"/>
                </a:solidFill>
                <a:latin typeface="AR丸ゴシック体M" panose="020B0609010101010101" pitchFamily="49" charset="-128"/>
                <a:ea typeface="AR丸ゴシック体M" panose="020B0609010101010101" pitchFamily="49" charset="-128"/>
              </a:rPr>
              <a:t>もっとすすむと</a:t>
            </a:r>
            <a:r>
              <a:rPr lang="en-US" altLang="ja-JP" sz="2400" b="1" dirty="0">
                <a:solidFill>
                  <a:schemeClr val="tx1"/>
                </a:solidFill>
                <a:latin typeface="AR丸ゴシック体M" panose="020B0609010101010101" pitchFamily="49" charset="-128"/>
                <a:ea typeface="AR丸ゴシック体M" panose="020B0609010101010101" pitchFamily="49" charset="-128"/>
              </a:rPr>
              <a:t>…</a:t>
            </a:r>
            <a:endParaRPr lang="ja-JP" altLang="en-US" sz="2400" b="1" dirty="0">
              <a:solidFill>
                <a:schemeClr val="tx1"/>
              </a:solidFill>
              <a:latin typeface="AR丸ゴシック体M" panose="020B0609010101010101" pitchFamily="49" charset="-128"/>
              <a:ea typeface="AR丸ゴシック体M" panose="020B0609010101010101" pitchFamily="49" charset="-128"/>
            </a:endParaRPr>
          </a:p>
        </p:txBody>
      </p:sp>
      <p:sp>
        <p:nvSpPr>
          <p:cNvPr id="68" name="角丸四角形 51">
            <a:extLst>
              <a:ext uri="{FF2B5EF4-FFF2-40B4-BE49-F238E27FC236}">
                <a16:creationId xmlns:a16="http://schemas.microsoft.com/office/drawing/2014/main" id="{4070C48E-EFE7-4CE2-8BCA-EDDB8D94156D}"/>
              </a:ext>
            </a:extLst>
          </p:cNvPr>
          <p:cNvSpPr/>
          <p:nvPr/>
        </p:nvSpPr>
        <p:spPr>
          <a:xfrm rot="16200000">
            <a:off x="9614299" y="3910571"/>
            <a:ext cx="1081088" cy="3632998"/>
          </a:xfrm>
          <a:prstGeom prst="roundRect">
            <a:avLst/>
          </a:prstGeom>
          <a:solidFill>
            <a:schemeClr val="bg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vert="eaVert" anchor="ctr"/>
          <a:lstStyle/>
          <a:p>
            <a:pPr eaLnBrk="1" hangingPunct="1">
              <a:defRPr/>
            </a:pPr>
            <a:r>
              <a:rPr lang="ja-JP" altLang="en-US" sz="1900" dirty="0">
                <a:solidFill>
                  <a:srgbClr val="FF0000"/>
                </a:solidFill>
              </a:rPr>
              <a:t>●</a:t>
            </a:r>
            <a:r>
              <a:rPr lang="ja-JP" altLang="en-US" sz="1900" dirty="0"/>
              <a:t>  </a:t>
            </a:r>
            <a:r>
              <a:rPr lang="ja-JP" altLang="en-US" sz="1900" b="1" dirty="0">
                <a:latin typeface="AR丸ゴシック体M" panose="020B0609010101010101" pitchFamily="49" charset="-128"/>
                <a:ea typeface="AR丸ゴシック体M" panose="020B0609010101010101" pitchFamily="49" charset="-128"/>
              </a:rPr>
              <a:t>たいせつな じょうほう</a:t>
            </a:r>
            <a:endParaRPr lang="en-US" altLang="ja-JP" sz="1900" b="1" dirty="0">
              <a:latin typeface="AR丸ゴシック体M" panose="020B0609010101010101" pitchFamily="49" charset="-128"/>
              <a:ea typeface="AR丸ゴシック体M" panose="020B0609010101010101" pitchFamily="49" charset="-128"/>
            </a:endParaRPr>
          </a:p>
          <a:p>
            <a:pPr eaLnBrk="1" hangingPunct="1">
              <a:defRPr/>
            </a:pPr>
            <a:r>
              <a:rPr lang="ja-JP" altLang="en-US" sz="1900" dirty="0">
                <a:solidFill>
                  <a:srgbClr val="00B050"/>
                </a:solidFill>
              </a:rPr>
              <a:t>● </a:t>
            </a:r>
            <a:r>
              <a:rPr lang="ja-JP" altLang="en-US" sz="1900" b="1" dirty="0">
                <a:latin typeface="AR丸ゴシック体M" panose="020B0609010101010101" pitchFamily="49" charset="-128"/>
                <a:ea typeface="AR丸ゴシック体M" panose="020B0609010101010101" pitchFamily="49" charset="-128"/>
              </a:rPr>
              <a:t> かんしんのある じょうほう</a:t>
            </a:r>
            <a:r>
              <a:rPr lang="en-US" altLang="ja-JP" sz="1900" b="1" dirty="0">
                <a:latin typeface="AR丸ゴシック体M" panose="020B0609010101010101" pitchFamily="49" charset="-128"/>
                <a:ea typeface="AR丸ゴシック体M" panose="020B0609010101010101" pitchFamily="49" charset="-128"/>
              </a:rPr>
              <a:t>       </a:t>
            </a:r>
          </a:p>
          <a:p>
            <a:pPr eaLnBrk="1" hangingPunct="1">
              <a:defRPr/>
            </a:pPr>
            <a:r>
              <a:rPr lang="ja-JP" altLang="en-US" sz="1900" b="1" dirty="0">
                <a:solidFill>
                  <a:schemeClr val="tx1"/>
                </a:solidFill>
                <a:latin typeface="AR丸ゴシック体M" panose="020B0609010101010101" pitchFamily="49" charset="-128"/>
                <a:ea typeface="AR丸ゴシック体M" panose="020B0609010101010101" pitchFamily="49" charset="-128"/>
              </a:rPr>
              <a:t>〇</a:t>
            </a:r>
            <a:r>
              <a:rPr lang="ja-JP" altLang="en-US" sz="1900" b="1" dirty="0">
                <a:latin typeface="AR丸ゴシック体M" panose="020B0609010101010101" pitchFamily="49" charset="-128"/>
                <a:ea typeface="AR丸ゴシック体M" panose="020B0609010101010101" pitchFamily="49" charset="-128"/>
              </a:rPr>
              <a:t>  むだな じょうほう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5534 0.10046 C -0.05195 0.06945 -0.04635 0.06597 -0.03633 0.05718 C -0.01575 0.01505 -0.04609 0.08079 -0.03047 0.03495 C -0.02995 0.0338 -0.02174 0.02708 -0.02135 0.02639 C -0.00495 0.01065 0.0155 0.01111 0.03216 0.0088 C 0.03659 -0.03611 0.04909 -0.07569 0.06472 -0.0875 C 0.08972 -0.08588 0.11979 -0.12407 0.13919 -0.07847 C 0.1487 -0.05579 0.13516 -0.07268 0.14688 -0.06134 C 0.15013 -0.03079 0.1487 -0.04398 0.15104 -0.02176 C 0.15143 -0.00463 0.15013 0.01458 0.15248 0.03056 C 0.15339 0.03588 0.15586 0.02245 0.1569 0.01759 C 0.16315 -0.00903 0.15287 0.0162 0.16302 -0.00463 C 0.16927 -0.03125 0.16458 -0.01991 0.18373 -0.01296 C 0.18972 -0.01088 0.20182 -0.00463 0.20182 -0.00417 C 0.20742 0.0037 0.21198 0.0088 0.2181 0.0132 C 0.22136 0.0206 0.22552 0.02546 0.22839 0.03495 C 0.23125 0.04421 0.2362 0.06551 0.2362 0.06597 C 0.23841 0.08866 0.24505 0.11042 0.24505 0.13565 " pathEditMode="relative" rAng="0" ptsTypes="AAAAAAAAAAAAAAAAAA">
                                      <p:cBhvr>
                                        <p:cTn id="13" dur="2000" fill="hold"/>
                                        <p:tgtEl>
                                          <p:spTgt spid="35"/>
                                        </p:tgtEl>
                                        <p:attrNameLst>
                                          <p:attrName>ppt_x</p:attrName>
                                          <p:attrName>ppt_y</p:attrName>
                                        </p:attrNameLst>
                                      </p:cBhvr>
                                      <p:rCtr x="15013" y="-8333"/>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grpId="0" nodeType="clickEffect">
                                  <p:stCondLst>
                                    <p:cond delay="0"/>
                                  </p:stCondLst>
                                  <p:childTnLst>
                                    <p:animMotion origin="layout" path="M -8.33333E-7 1.11111E-6 C 0.00365 0.00092 0.00768 -0.0007 0.01081 0.00278 C 0.0125 0.00463 0.01146 0.00995 0.01237 0.01342 C 0.01354 0.01736 0.01524 0.02083 0.0168 0.02454 C 0.01927 0.04097 0.02344 0.05555 0.02761 0.07037 C 0.03138 0.08426 0.02565 0.07778 0.03542 0.09514 C 0.04622 0.11412 0.04167 0.10579 0.04909 0.11967 C 0.05169 0.12407 0.05846 0.13032 0.05846 0.13055 C 0.06055 0.1294 0.06367 0.13102 0.06458 0.12755 C 0.06524 0.12477 0.0599 0.12755 0.0599 0.12477 C 0.05899 0.09005 0.06198 0.06736 0.06771 0.03796 C 0.06836 0.03426 0.07083 0.03264 0.07227 0.02963 C 0.07448 0.02454 0.07643 0.01898 0.07852 0.01342 C 0.08281 0.00208 0.09024 -0.00995 0.09375 -0.01921 C 0.09479 -0.02176 0.09531 -0.02546 0.09688 -0.02732 C 0.10625 -0.03773 0.12487 -0.04375 0.13542 -0.0463 C 0.15091 -0.04306 0.14388 -0.04607 0.1569 -0.0382 C 0.15846 -0.03727 0.16146 -0.03542 0.16146 -0.03495 C 0.16576 -0.02801 0.17201 -0.02546 0.17539 -0.01644 C 0.18346 0.00625 0.18854 0.03727 0.20456 0.04583 C 0.20938 0.05463 0.21263 0.06342 0.2168 0.07315 C 0.21719 0.07546 0.2194 0.08958 0.22149 0.08958 C 0.22344 0.08958 0.22344 0.08403 0.22461 0.08148 C 0.22604 0.07847 0.22761 0.07592 0.22917 0.07315 C 0.2319 0.05856 0.23607 0.05949 0.24466 0.05694 C 0.25221 0.05787 0.26029 0.05671 0.26771 0.05972 C 0.27539 0.06273 0.27461 0.09375 0.27539 0.10046 C 0.27774 0.12361 0.2832 0.15023 0.28919 0.17083 C 0.29076 0.24606 0.29076 0.26875 0.29076 0.23889 " pathEditMode="relative" rAng="0" ptsTypes="AAAAAAAAAAAAAAAAAAAAAAAAAAAAA">
                                      <p:cBhvr>
                                        <p:cTn id="17" dur="2000" fill="hold"/>
                                        <p:tgtEl>
                                          <p:spTgt spid="20"/>
                                        </p:tgtEl>
                                        <p:attrNameLst>
                                          <p:attrName>ppt_x</p:attrName>
                                          <p:attrName>ppt_y</p:attrName>
                                        </p:attrNameLst>
                                      </p:cBhvr>
                                      <p:rCtr x="14531" y="10255"/>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01003 0.01343 L -0.01003 0.01343 C -0.01524 0.0169 -0.02123 0.01782 -0.0254 0.02431 C -0.04493 0.05417 -0.02461 0.03588 -0.03308 0.05695 C -0.03581 0.06389 -0.04154 0.0662 -0.04532 0.07037 C -0.0474 0.07292 -0.04935 0.07593 -0.05144 0.0787 C -0.05196 0.06505 -0.0517 0.05116 -0.053 0.03773 C -0.05326 0.03495 -0.05404 0.04329 -0.05443 0.04607 C -0.05508 0.04954 -0.05547 0.05324 -0.05599 0.05695 C -0.05847 0.10532 -0.05508 0.08773 -0.06211 0.06505 C -0.06342 0.06065 -0.07344 0.04722 -0.07435 0.04607 C -0.07487 0.04329 -0.07474 0.03982 -0.07592 0.03773 C -0.07852 0.0331 -0.08477 0.03125 -0.08816 0.02963 C -0.0948 0.03588 -0.10235 0.03982 -0.10808 0.04861 C -0.11355 0.05741 -0.11693 0.09097 -0.11875 0.10046 C -0.11993 0.10695 -0.12188 0.11296 -0.12331 0.11945 C -0.12526 0.12801 -0.12696 0.14259 -0.12787 0.14931 C -0.1306 0.21296 -0.12227 0.1706 -0.16459 0.19028 C -0.16784 0.19167 -0.16901 0.19884 -0.17071 0.2037 C -0.17383 0.2125 -0.17618 0.22407 -0.17839 0.2338 C -0.17943 0.24375 -0.18021 0.2537 -0.18151 0.26366 C -0.1823 0.27014 -0.18425 0.27616 -0.18451 0.28264 C -0.18529 0.29722 -0.18451 0.31181 -0.18451 0.32639 L -0.17995 0.31806 " pathEditMode="relative" ptsTypes="AAAAAAAAAAAAAAAAAAAAAAAA">
                                      <p:cBhvr>
                                        <p:cTn id="21" dur="2000" fill="hold"/>
                                        <p:tgtEl>
                                          <p:spTgt spid="49"/>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anim calcmode="lin" valueType="num">
                                      <p:cBhvr>
                                        <p:cTn id="27" dur="1000" fill="hold"/>
                                        <p:tgtEl>
                                          <p:spTgt spid="63"/>
                                        </p:tgtEl>
                                        <p:attrNameLst>
                                          <p:attrName>ppt_x</p:attrName>
                                        </p:attrNameLst>
                                      </p:cBhvr>
                                      <p:tavLst>
                                        <p:tav tm="0">
                                          <p:val>
                                            <p:strVal val="#ppt_x"/>
                                          </p:val>
                                        </p:tav>
                                        <p:tav tm="100000">
                                          <p:val>
                                            <p:strVal val="#ppt_x"/>
                                          </p:val>
                                        </p:tav>
                                      </p:tavLst>
                                    </p:anim>
                                    <p:anim calcmode="lin" valueType="num">
                                      <p:cBhvr>
                                        <p:cTn id="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xit" presetSubtype="0" fill="hold" grpId="0" nodeType="clickEffect">
                                  <p:stCondLst>
                                    <p:cond delay="0"/>
                                  </p:stCondLst>
                                  <p:childTnLst>
                                    <p:animEffect transition="out" filter="fade">
                                      <p:cBhvr>
                                        <p:cTn id="32" dur="2000"/>
                                        <p:tgtEl>
                                          <p:spTgt spid="48"/>
                                        </p:tgtEl>
                                      </p:cBhvr>
                                    </p:animEffect>
                                    <p:anim calcmode="lin" valueType="num">
                                      <p:cBhvr>
                                        <p:cTn id="33" dur="2000"/>
                                        <p:tgtEl>
                                          <p:spTgt spid="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2000"/>
                                        <p:tgtEl>
                                          <p:spTgt spid="48"/>
                                        </p:tgtEl>
                                        <p:attrNameLst>
                                          <p:attrName>ppt_h</p:attrName>
                                        </p:attrNameLst>
                                      </p:cBhvr>
                                      <p:tavLst>
                                        <p:tav tm="0">
                                          <p:val>
                                            <p:strVal val="ppt_h"/>
                                          </p:val>
                                        </p:tav>
                                        <p:tav tm="100000">
                                          <p:val>
                                            <p:strVal val="ppt_h"/>
                                          </p:val>
                                        </p:tav>
                                      </p:tavLst>
                                    </p:anim>
                                    <p:set>
                                      <p:cBhvr>
                                        <p:cTn id="35" dur="1" fill="hold">
                                          <p:stCondLst>
                                            <p:cond delay="1999"/>
                                          </p:stCondLst>
                                        </p:cTn>
                                        <p:tgtEl>
                                          <p:spTgt spid="4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xit" presetSubtype="32" fill="hold" grpId="0" nodeType="clickEffect">
                                  <p:stCondLst>
                                    <p:cond delay="0"/>
                                  </p:stCondLst>
                                  <p:childTnLst>
                                    <p:animEffect transition="out" filter="circle(out)">
                                      <p:cBhvr>
                                        <p:cTn id="39" dur="2000"/>
                                        <p:tgtEl>
                                          <p:spTgt spid="42"/>
                                        </p:tgtEl>
                                      </p:cBhvr>
                                    </p:animEffect>
                                    <p:set>
                                      <p:cBhvr>
                                        <p:cTn id="40" dur="1" fill="hold">
                                          <p:stCondLst>
                                            <p:cond delay="1999"/>
                                          </p:stCondLst>
                                        </p:cTn>
                                        <p:tgtEl>
                                          <p:spTgt spid="4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xit" presetSubtype="0" fill="hold" grpId="0" nodeType="clickEffect">
                                  <p:stCondLst>
                                    <p:cond delay="0"/>
                                  </p:stCondLst>
                                  <p:childTnLst>
                                    <p:anim calcmode="lin" valueType="num">
                                      <p:cBhvr>
                                        <p:cTn id="44" dur="1000"/>
                                        <p:tgtEl>
                                          <p:spTgt spid="45"/>
                                        </p:tgtEl>
                                        <p:attrNameLst>
                                          <p:attrName>ppt_w</p:attrName>
                                        </p:attrNameLst>
                                      </p:cBhvr>
                                      <p:tavLst>
                                        <p:tav tm="0">
                                          <p:val>
                                            <p:strVal val="ppt_w"/>
                                          </p:val>
                                        </p:tav>
                                        <p:tav tm="100000">
                                          <p:val>
                                            <p:fltVal val="0"/>
                                          </p:val>
                                        </p:tav>
                                      </p:tavLst>
                                    </p:anim>
                                    <p:anim calcmode="lin" valueType="num">
                                      <p:cBhvr>
                                        <p:cTn id="45" dur="1000"/>
                                        <p:tgtEl>
                                          <p:spTgt spid="45"/>
                                        </p:tgtEl>
                                        <p:attrNameLst>
                                          <p:attrName>ppt_h</p:attrName>
                                        </p:attrNameLst>
                                      </p:cBhvr>
                                      <p:tavLst>
                                        <p:tav tm="0">
                                          <p:val>
                                            <p:strVal val="ppt_h"/>
                                          </p:val>
                                        </p:tav>
                                        <p:tav tm="100000">
                                          <p:val>
                                            <p:fltVal val="0"/>
                                          </p:val>
                                        </p:tav>
                                      </p:tavLst>
                                    </p:anim>
                                    <p:anim calcmode="lin" valueType="num">
                                      <p:cBhvr>
                                        <p:cTn id="46" dur="1000"/>
                                        <p:tgtEl>
                                          <p:spTgt spid="45"/>
                                        </p:tgtEl>
                                        <p:attrNameLst>
                                          <p:attrName>style.rotation</p:attrName>
                                        </p:attrNameLst>
                                      </p:cBhvr>
                                      <p:tavLst>
                                        <p:tav tm="0">
                                          <p:val>
                                            <p:fltVal val="0"/>
                                          </p:val>
                                        </p:tav>
                                        <p:tav tm="100000">
                                          <p:val>
                                            <p:fltVal val="90"/>
                                          </p:val>
                                        </p:tav>
                                      </p:tavLst>
                                    </p:anim>
                                    <p:animEffect transition="out" filter="fade">
                                      <p:cBhvr>
                                        <p:cTn id="47" dur="1000"/>
                                        <p:tgtEl>
                                          <p:spTgt spid="45"/>
                                        </p:tgtEl>
                                      </p:cBhvr>
                                    </p:animEffect>
                                    <p:set>
                                      <p:cBhvr>
                                        <p:cTn id="48" dur="1" fill="hold">
                                          <p:stCondLst>
                                            <p:cond delay="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2" grpId="0" animBg="1"/>
      <p:bldP spid="35" grpId="0" animBg="1"/>
      <p:bldP spid="49" grpId="0" animBg="1"/>
      <p:bldP spid="20"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descr="大きい, 飛行機, 座る, 水 が含まれている画像&#10;&#10;自動的に生成された説明">
            <a:extLst>
              <a:ext uri="{FF2B5EF4-FFF2-40B4-BE49-F238E27FC236}">
                <a16:creationId xmlns:a16="http://schemas.microsoft.com/office/drawing/2014/main" id="{E29F759B-6AA1-4AC5-88D9-CACA7ED588A3}"/>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9" name="テキスト ボックス 7">
            <a:extLst>
              <a:ext uri="{FF2B5EF4-FFF2-40B4-BE49-F238E27FC236}">
                <a16:creationId xmlns:a16="http://schemas.microsoft.com/office/drawing/2014/main" id="{3A9EE3EB-500C-453D-B9DA-AFAC2C4A8B11}"/>
              </a:ext>
            </a:extLst>
          </p:cNvPr>
          <p:cNvSpPr txBox="1">
            <a:spLocks noChangeArrowheads="1"/>
          </p:cNvSpPr>
          <p:nvPr/>
        </p:nvSpPr>
        <p:spPr bwMode="auto">
          <a:xfrm>
            <a:off x="6899275" y="6448425"/>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10" name="正方形/長方形 9">
            <a:extLst>
              <a:ext uri="{FF2B5EF4-FFF2-40B4-BE49-F238E27FC236}">
                <a16:creationId xmlns:a16="http://schemas.microsoft.com/office/drawing/2014/main" id="{9D50B7D2-2DB6-42CD-A2FF-15F7DD880255}"/>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5</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5" name="図 4">
            <a:extLst>
              <a:ext uri="{FF2B5EF4-FFF2-40B4-BE49-F238E27FC236}">
                <a16:creationId xmlns:a16="http://schemas.microsoft.com/office/drawing/2014/main" id="{5F248903-E57B-4955-B386-A386ED3E0656}"/>
              </a:ext>
            </a:extLst>
          </p:cNvPr>
          <p:cNvPicPr>
            <a:picLocks noChangeAspect="1"/>
          </p:cNvPicPr>
          <p:nvPr/>
        </p:nvPicPr>
        <p:blipFill>
          <a:blip r:embed="rId4"/>
          <a:stretch>
            <a:fillRect/>
          </a:stretch>
        </p:blipFill>
        <p:spPr>
          <a:xfrm>
            <a:off x="7308682" y="3046719"/>
            <a:ext cx="4473721" cy="2959180"/>
          </a:xfrm>
          <a:prstGeom prst="rect">
            <a:avLst/>
          </a:prstGeom>
        </p:spPr>
      </p:pic>
      <p:sp>
        <p:nvSpPr>
          <p:cNvPr id="3" name="楕円 2">
            <a:extLst>
              <a:ext uri="{FF2B5EF4-FFF2-40B4-BE49-F238E27FC236}">
                <a16:creationId xmlns:a16="http://schemas.microsoft.com/office/drawing/2014/main" id="{6F0147AB-13BD-4886-8843-B61AA5227EF7}"/>
              </a:ext>
            </a:extLst>
          </p:cNvPr>
          <p:cNvSpPr/>
          <p:nvPr/>
        </p:nvSpPr>
        <p:spPr>
          <a:xfrm>
            <a:off x="7680555" y="2511176"/>
            <a:ext cx="1439863" cy="1189038"/>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j-ea"/>
                <a:ea typeface="AR P丸ゴシック体M" panose="020B0600010101010101"/>
              </a:rPr>
              <a:t>ふあん</a:t>
            </a:r>
            <a:r>
              <a:rPr lang="ja-JP" altLang="en-US" sz="3200" b="1" dirty="0">
                <a:latin typeface="+mj-ea"/>
                <a:ea typeface="AR P丸ゴシック体M" panose="020B0600010101010101"/>
              </a:rPr>
              <a:t>不安</a:t>
            </a:r>
          </a:p>
        </p:txBody>
      </p:sp>
      <p:sp>
        <p:nvSpPr>
          <p:cNvPr id="11" name="テキスト ボックス 10">
            <a:extLst>
              <a:ext uri="{FF2B5EF4-FFF2-40B4-BE49-F238E27FC236}">
                <a16:creationId xmlns:a16="http://schemas.microsoft.com/office/drawing/2014/main" id="{87FDE031-DEFC-40D1-A672-11FA910D9A67}"/>
              </a:ext>
            </a:extLst>
          </p:cNvPr>
          <p:cNvSpPr txBox="1"/>
          <p:nvPr/>
        </p:nvSpPr>
        <p:spPr>
          <a:xfrm>
            <a:off x="823545" y="3050445"/>
            <a:ext cx="6580675" cy="1343958"/>
          </a:xfrm>
          <a:prstGeom prst="rect">
            <a:avLst/>
          </a:prstGeom>
          <a:noFill/>
        </p:spPr>
        <p:txBody>
          <a:bodyPr wrap="square" rtlCol="0">
            <a:spAutoFit/>
          </a:bodyPr>
          <a:lstStyle/>
          <a:p>
            <a:pPr>
              <a:lnSpc>
                <a:spcPts val="4000"/>
              </a:lnSpc>
            </a:pPr>
            <a:r>
              <a:rPr lang="ja-JP" altLang="en-US" sz="3000" b="1" dirty="0">
                <a:solidFill>
                  <a:srgbClr val="FF0000"/>
                </a:solidFill>
              </a:rPr>
              <a:t>◎場所がわからなくなる</a:t>
            </a:r>
            <a:endParaRPr lang="en-US" altLang="ja-JP" sz="3000" b="1" dirty="0">
              <a:solidFill>
                <a:srgbClr val="FF0000"/>
              </a:solidFill>
            </a:endParaRPr>
          </a:p>
          <a:p>
            <a:r>
              <a:rPr lang="ja-JP" altLang="en-US" sz="2400" dirty="0"/>
              <a:t>　買い物に出かけても、自分の行きたい場所</a:t>
            </a:r>
            <a:endParaRPr lang="en-US" altLang="ja-JP" sz="2400" dirty="0"/>
          </a:p>
          <a:p>
            <a:r>
              <a:rPr lang="ja-JP" altLang="en-US" sz="2400" dirty="0"/>
              <a:t>　がわからなくなり、歩き回ったりします。</a:t>
            </a:r>
            <a:endParaRPr lang="en-US" altLang="ja-JP" sz="2400" dirty="0"/>
          </a:p>
        </p:txBody>
      </p:sp>
      <p:sp>
        <p:nvSpPr>
          <p:cNvPr id="12" name="テキスト ボックス 11">
            <a:extLst>
              <a:ext uri="{FF2B5EF4-FFF2-40B4-BE49-F238E27FC236}">
                <a16:creationId xmlns:a16="http://schemas.microsoft.com/office/drawing/2014/main" id="{F6E990C6-5240-4463-BC98-17E0CB120A0B}"/>
              </a:ext>
            </a:extLst>
          </p:cNvPr>
          <p:cNvSpPr txBox="1"/>
          <p:nvPr/>
        </p:nvSpPr>
        <p:spPr>
          <a:xfrm>
            <a:off x="823545" y="1438949"/>
            <a:ext cx="10292690" cy="1343958"/>
          </a:xfrm>
          <a:prstGeom prst="rect">
            <a:avLst/>
          </a:prstGeom>
          <a:noFill/>
        </p:spPr>
        <p:txBody>
          <a:bodyPr wrap="square" rtlCol="0">
            <a:spAutoFit/>
          </a:bodyPr>
          <a:lstStyle/>
          <a:p>
            <a:pPr>
              <a:lnSpc>
                <a:spcPts val="4000"/>
              </a:lnSpc>
            </a:pPr>
            <a:r>
              <a:rPr kumimoji="1" lang="ja-JP" altLang="en-US" sz="3000" b="1" dirty="0">
                <a:solidFill>
                  <a:srgbClr val="FF0000"/>
                </a:solidFill>
              </a:rPr>
              <a:t>◎時間や月日がわから</a:t>
            </a:r>
            <a:r>
              <a:rPr lang="ja-JP" altLang="en-US" sz="3000" b="1" dirty="0">
                <a:solidFill>
                  <a:srgbClr val="FF0000"/>
                </a:solidFill>
              </a:rPr>
              <a:t>なくなる</a:t>
            </a:r>
            <a:endParaRPr kumimoji="1" lang="en-US" altLang="ja-JP" sz="3000" b="1" dirty="0">
              <a:solidFill>
                <a:srgbClr val="FF0000"/>
              </a:solidFill>
            </a:endParaRPr>
          </a:p>
          <a:p>
            <a:r>
              <a:rPr kumimoji="1" lang="ja-JP" altLang="en-US" dirty="0"/>
              <a:t>　 </a:t>
            </a:r>
            <a:r>
              <a:rPr kumimoji="1" lang="ja-JP" altLang="en-US" sz="2400" dirty="0"/>
              <a:t>日づけわからなくなり、何度も「今日は何の日？」と聞かないと不安に　</a:t>
            </a:r>
            <a:endParaRPr kumimoji="1" lang="en-US" altLang="ja-JP" sz="2400" dirty="0"/>
          </a:p>
          <a:p>
            <a:r>
              <a:rPr kumimoji="1" lang="ja-JP" altLang="en-US" sz="2400" dirty="0"/>
              <a:t>    なり何度も聞いたりします。</a:t>
            </a:r>
            <a:endParaRPr kumimoji="1" lang="en-US" altLang="ja-JP" sz="2400" dirty="0"/>
          </a:p>
        </p:txBody>
      </p:sp>
      <p:sp>
        <p:nvSpPr>
          <p:cNvPr id="13" name="テキスト ボックス 12">
            <a:extLst>
              <a:ext uri="{FF2B5EF4-FFF2-40B4-BE49-F238E27FC236}">
                <a16:creationId xmlns:a16="http://schemas.microsoft.com/office/drawing/2014/main" id="{1C9F044D-A9C0-458C-845A-4CFBA2BEF0F9}"/>
              </a:ext>
            </a:extLst>
          </p:cNvPr>
          <p:cNvSpPr txBox="1"/>
          <p:nvPr/>
        </p:nvSpPr>
        <p:spPr>
          <a:xfrm>
            <a:off x="823545" y="4661941"/>
            <a:ext cx="6485137" cy="1343958"/>
          </a:xfrm>
          <a:prstGeom prst="rect">
            <a:avLst/>
          </a:prstGeom>
          <a:noFill/>
        </p:spPr>
        <p:txBody>
          <a:bodyPr wrap="square" rtlCol="0">
            <a:spAutoFit/>
          </a:bodyPr>
          <a:lstStyle/>
          <a:p>
            <a:pPr>
              <a:lnSpc>
                <a:spcPts val="4000"/>
              </a:lnSpc>
            </a:pPr>
            <a:r>
              <a:rPr kumimoji="1" lang="ja-JP" altLang="en-US" sz="3000" b="1" dirty="0">
                <a:solidFill>
                  <a:srgbClr val="FF0000"/>
                </a:solidFill>
              </a:rPr>
              <a:t>◎人がわからなくなる</a:t>
            </a:r>
            <a:endParaRPr kumimoji="1" lang="en-US" altLang="ja-JP" sz="3000" b="1" dirty="0">
              <a:solidFill>
                <a:srgbClr val="FF0000"/>
              </a:solidFill>
            </a:endParaRPr>
          </a:p>
          <a:p>
            <a:r>
              <a:rPr lang="ja-JP" altLang="en-US" sz="2000" dirty="0"/>
              <a:t>　 </a:t>
            </a:r>
            <a:r>
              <a:rPr lang="ja-JP" altLang="en-US" sz="2400" dirty="0"/>
              <a:t>自分の子どもなのに「どなたですか？」と</a:t>
            </a:r>
            <a:endParaRPr lang="en-US" altLang="ja-JP" sz="2400" dirty="0"/>
          </a:p>
          <a:p>
            <a:r>
              <a:rPr lang="ja-JP" altLang="en-US" sz="2400" dirty="0"/>
              <a:t>    聞いたりします。</a:t>
            </a:r>
            <a:endParaRPr kumimoji="1" lang="ja-JP" altLang="en-US" sz="2400" dirty="0"/>
          </a:p>
        </p:txBody>
      </p:sp>
      <p:sp>
        <p:nvSpPr>
          <p:cNvPr id="14" name="角丸四角形 3">
            <a:extLst>
              <a:ext uri="{FF2B5EF4-FFF2-40B4-BE49-F238E27FC236}">
                <a16:creationId xmlns:a16="http://schemas.microsoft.com/office/drawing/2014/main" id="{23901A66-D129-41F1-899F-F2B8E9FDCF5F}"/>
              </a:ext>
            </a:extLst>
          </p:cNvPr>
          <p:cNvSpPr/>
          <p:nvPr/>
        </p:nvSpPr>
        <p:spPr>
          <a:xfrm>
            <a:off x="1755794" y="207167"/>
            <a:ext cx="6849585" cy="9642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a:extLst>
              <a:ext uri="{FF2B5EF4-FFF2-40B4-BE49-F238E27FC236}">
                <a16:creationId xmlns:a16="http://schemas.microsoft.com/office/drawing/2014/main" id="{E1E6F7FE-1AA1-4666-BFE8-E485835EE721}"/>
              </a:ext>
            </a:extLst>
          </p:cNvPr>
          <p:cNvSpPr>
            <a:spLocks noGrp="1"/>
          </p:cNvSpPr>
          <p:nvPr>
            <p:ph type="title"/>
          </p:nvPr>
        </p:nvSpPr>
        <p:spPr>
          <a:xfrm>
            <a:off x="1782302" y="263528"/>
            <a:ext cx="6823077" cy="611187"/>
          </a:xfrm>
          <a:ln w="28575"/>
        </p:spPr>
        <p:txBody>
          <a:bodyPr>
            <a:normAutofit fontScale="90000"/>
          </a:bodyPr>
          <a:lstStyle/>
          <a:p>
            <a:pPr>
              <a:defRPr/>
            </a:pPr>
            <a:br>
              <a:rPr lang="en-US" altLang="ja-JP" sz="2800" dirty="0"/>
            </a:br>
            <a:r>
              <a:rPr lang="ja-JP" altLang="en-US" sz="2800" dirty="0">
                <a:solidFill>
                  <a:srgbClr val="FF0000"/>
                </a:solidFill>
              </a:rPr>
              <a:t>●</a:t>
            </a:r>
            <a:r>
              <a:rPr lang="ja-JP" altLang="en-US" sz="3100" b="1" dirty="0">
                <a:solidFill>
                  <a:srgbClr val="FF0000"/>
                </a:solidFill>
                <a:latin typeface="+mn-ea"/>
                <a:ea typeface="+mn-ea"/>
              </a:rPr>
              <a:t>いま何日、ここはどこ、あなたはだれ</a:t>
            </a:r>
            <a:br>
              <a:rPr lang="en-US" altLang="ja-JP" sz="3100" b="1" dirty="0">
                <a:solidFill>
                  <a:srgbClr val="FF0000"/>
                </a:solidFill>
                <a:latin typeface="+mn-ea"/>
                <a:ea typeface="+mn-ea"/>
              </a:rPr>
            </a:br>
            <a:r>
              <a:rPr lang="ja-JP" altLang="en-US" sz="3100" b="1" dirty="0">
                <a:solidFill>
                  <a:srgbClr val="FF0000"/>
                </a:solidFill>
                <a:latin typeface="+mn-ea"/>
                <a:ea typeface="+mn-ea"/>
              </a:rPr>
              <a:t>　自分のまわりのことがわからない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3" descr="大きい, 飛行機, 座る, 水 が含まれている画像&#10;&#10;自動的に生成された説明">
            <a:extLst>
              <a:ext uri="{FF2B5EF4-FFF2-40B4-BE49-F238E27FC236}">
                <a16:creationId xmlns:a16="http://schemas.microsoft.com/office/drawing/2014/main" id="{10389931-FF17-4F7B-9803-B396F0437B40}"/>
              </a:ext>
            </a:extLst>
          </p:cNvPr>
          <p:cNvPicPr>
            <a:picLocks noChangeAspect="1"/>
          </p:cNvPicPr>
          <p:nvPr/>
        </p:nvPicPr>
        <p:blipFill rotWithShape="1">
          <a:blip r:embed="rId3"/>
          <a:srcRect t="20495" b="14709"/>
          <a:stretch/>
        </p:blipFill>
        <p:spPr bwMode="auto">
          <a:xfrm>
            <a:off x="0" y="-1711"/>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pic>
        <p:nvPicPr>
          <p:cNvPr id="6" name="図 5">
            <a:extLst>
              <a:ext uri="{FF2B5EF4-FFF2-40B4-BE49-F238E27FC236}">
                <a16:creationId xmlns:a16="http://schemas.microsoft.com/office/drawing/2014/main" id="{8E77C250-782C-44AE-971F-C7241F73A8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881" y="3674702"/>
            <a:ext cx="2903356" cy="27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楕円 9">
            <a:extLst>
              <a:ext uri="{FF2B5EF4-FFF2-40B4-BE49-F238E27FC236}">
                <a16:creationId xmlns:a16="http://schemas.microsoft.com/office/drawing/2014/main" id="{FBC8791E-C82D-40A7-B543-C0C754BEFEBE}"/>
              </a:ext>
            </a:extLst>
          </p:cNvPr>
          <p:cNvSpPr/>
          <p:nvPr/>
        </p:nvSpPr>
        <p:spPr>
          <a:xfrm>
            <a:off x="3439538" y="5298919"/>
            <a:ext cx="1439863" cy="1189038"/>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j-ea"/>
                <a:ea typeface="AR P丸ゴシック体M" panose="020B0600010101010101"/>
              </a:rPr>
              <a:t>ふあん</a:t>
            </a:r>
            <a:r>
              <a:rPr lang="ja-JP" altLang="en-US" sz="3200" b="1" dirty="0">
                <a:latin typeface="+mj-ea"/>
                <a:ea typeface="AR P丸ゴシック体M" panose="020B0600010101010101"/>
              </a:rPr>
              <a:t>不安</a:t>
            </a:r>
          </a:p>
        </p:txBody>
      </p:sp>
      <p:sp>
        <p:nvSpPr>
          <p:cNvPr id="16" name="テキスト ボックス 7">
            <a:extLst>
              <a:ext uri="{FF2B5EF4-FFF2-40B4-BE49-F238E27FC236}">
                <a16:creationId xmlns:a16="http://schemas.microsoft.com/office/drawing/2014/main" id="{C659FD33-3E0C-4C47-8F8B-CB1D06457978}"/>
              </a:ext>
            </a:extLst>
          </p:cNvPr>
          <p:cNvSpPr txBox="1">
            <a:spLocks noChangeArrowheads="1"/>
          </p:cNvSpPr>
          <p:nvPr/>
        </p:nvSpPr>
        <p:spPr bwMode="auto">
          <a:xfrm>
            <a:off x="6899275" y="6439694"/>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15" name="正方形/長方形 14">
            <a:extLst>
              <a:ext uri="{FF2B5EF4-FFF2-40B4-BE49-F238E27FC236}">
                <a16:creationId xmlns:a16="http://schemas.microsoft.com/office/drawing/2014/main" id="{53B8D865-452F-4CF1-9B9A-1B24494E9D78}"/>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5</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4" name="図 3">
            <a:extLst>
              <a:ext uri="{FF2B5EF4-FFF2-40B4-BE49-F238E27FC236}">
                <a16:creationId xmlns:a16="http://schemas.microsoft.com/office/drawing/2014/main" id="{6DE14D23-6A8B-4D5D-ABB6-55C05C9F316B}"/>
              </a:ext>
            </a:extLst>
          </p:cNvPr>
          <p:cNvPicPr>
            <a:picLocks noChangeAspect="1"/>
          </p:cNvPicPr>
          <p:nvPr/>
        </p:nvPicPr>
        <p:blipFill>
          <a:blip r:embed="rId5"/>
          <a:stretch>
            <a:fillRect/>
          </a:stretch>
        </p:blipFill>
        <p:spPr>
          <a:xfrm>
            <a:off x="7964211" y="1165046"/>
            <a:ext cx="2590234" cy="3274646"/>
          </a:xfrm>
          <a:prstGeom prst="rect">
            <a:avLst/>
          </a:prstGeom>
        </p:spPr>
      </p:pic>
      <p:sp>
        <p:nvSpPr>
          <p:cNvPr id="13" name="楕円 12">
            <a:extLst>
              <a:ext uri="{FF2B5EF4-FFF2-40B4-BE49-F238E27FC236}">
                <a16:creationId xmlns:a16="http://schemas.microsoft.com/office/drawing/2014/main" id="{46D6CE3F-EAEC-4BEA-8DB8-476136189AAA}"/>
              </a:ext>
            </a:extLst>
          </p:cNvPr>
          <p:cNvSpPr/>
          <p:nvPr/>
        </p:nvSpPr>
        <p:spPr>
          <a:xfrm>
            <a:off x="10231694" y="3196868"/>
            <a:ext cx="1439862" cy="1189037"/>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j-ea"/>
                <a:ea typeface="AR P丸ゴシック体M" panose="020B0600010101010101"/>
              </a:rPr>
              <a:t>ふあん</a:t>
            </a:r>
            <a:r>
              <a:rPr lang="ja-JP" altLang="en-US" sz="3200" b="1" dirty="0">
                <a:latin typeface="+mj-ea"/>
                <a:ea typeface="AR P丸ゴシック体M" panose="020B0600010101010101"/>
              </a:rPr>
              <a:t>不安</a:t>
            </a:r>
          </a:p>
        </p:txBody>
      </p:sp>
      <p:sp>
        <p:nvSpPr>
          <p:cNvPr id="14" name="角丸四角形 3">
            <a:extLst>
              <a:ext uri="{FF2B5EF4-FFF2-40B4-BE49-F238E27FC236}">
                <a16:creationId xmlns:a16="http://schemas.microsoft.com/office/drawing/2014/main" id="{426E36F2-B1AA-4266-9432-B1E76D2F6463}"/>
              </a:ext>
            </a:extLst>
          </p:cNvPr>
          <p:cNvSpPr/>
          <p:nvPr/>
        </p:nvSpPr>
        <p:spPr>
          <a:xfrm>
            <a:off x="1803401" y="263528"/>
            <a:ext cx="6928223" cy="696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タイトル 1">
            <a:extLst>
              <a:ext uri="{FF2B5EF4-FFF2-40B4-BE49-F238E27FC236}">
                <a16:creationId xmlns:a16="http://schemas.microsoft.com/office/drawing/2014/main" id="{6C2AB298-550F-48E2-9238-535E0F923159}"/>
              </a:ext>
            </a:extLst>
          </p:cNvPr>
          <p:cNvSpPr>
            <a:spLocks noGrp="1"/>
          </p:cNvSpPr>
          <p:nvPr>
            <p:ph type="title"/>
          </p:nvPr>
        </p:nvSpPr>
        <p:spPr>
          <a:xfrm>
            <a:off x="1893046" y="371102"/>
            <a:ext cx="6784788" cy="611187"/>
          </a:xfrm>
          <a:ln w="28575"/>
        </p:spPr>
        <p:txBody>
          <a:bodyPr>
            <a:normAutofit fontScale="90000"/>
          </a:bodyPr>
          <a:lstStyle/>
          <a:p>
            <a:pPr>
              <a:defRPr/>
            </a:pPr>
            <a:r>
              <a:rPr lang="ja-JP" altLang="en-US" sz="3600" b="1" dirty="0">
                <a:solidFill>
                  <a:srgbClr val="FF0000"/>
                </a:solidFill>
                <a:latin typeface="+mn-ea"/>
                <a:ea typeface="+mn-ea"/>
              </a:rPr>
              <a:t>●ほかにもこんなことがおこります</a:t>
            </a:r>
            <a:endParaRPr lang="ja-JP" altLang="en-US" sz="2700" b="1" dirty="0">
              <a:solidFill>
                <a:srgbClr val="FF0000"/>
              </a:solidFill>
              <a:latin typeface="+mn-ea"/>
              <a:ea typeface="+mn-ea"/>
            </a:endParaRPr>
          </a:p>
        </p:txBody>
      </p:sp>
      <p:sp>
        <p:nvSpPr>
          <p:cNvPr id="18" name="テキスト ボックス 17">
            <a:extLst>
              <a:ext uri="{FF2B5EF4-FFF2-40B4-BE49-F238E27FC236}">
                <a16:creationId xmlns:a16="http://schemas.microsoft.com/office/drawing/2014/main" id="{9FDF7841-61ED-4981-B2EF-5226F5BAD853}"/>
              </a:ext>
            </a:extLst>
          </p:cNvPr>
          <p:cNvSpPr txBox="1"/>
          <p:nvPr/>
        </p:nvSpPr>
        <p:spPr>
          <a:xfrm>
            <a:off x="1191789" y="1255770"/>
            <a:ext cx="5707486" cy="1090042"/>
          </a:xfrm>
          <a:prstGeom prst="rect">
            <a:avLst/>
          </a:prstGeom>
          <a:noFill/>
          <a:ln>
            <a:noFill/>
          </a:ln>
        </p:spPr>
        <p:txBody>
          <a:bodyPr wrap="square" rtlCol="0">
            <a:spAutoFit/>
          </a:bodyPr>
          <a:lstStyle/>
          <a:p>
            <a:pPr>
              <a:lnSpc>
                <a:spcPts val="4000"/>
              </a:lnSpc>
            </a:pPr>
            <a:r>
              <a:rPr kumimoji="1" lang="ja-JP" altLang="en-US" sz="2800" b="1" dirty="0">
                <a:latin typeface="+mn-ea"/>
              </a:rPr>
              <a:t>◎考えるスピードがおそくなる</a:t>
            </a:r>
            <a:endParaRPr kumimoji="1" lang="en-US" altLang="ja-JP" sz="2800" b="1" dirty="0">
              <a:latin typeface="+mn-ea"/>
            </a:endParaRPr>
          </a:p>
          <a:p>
            <a:pPr>
              <a:lnSpc>
                <a:spcPts val="4000"/>
              </a:lnSpc>
            </a:pPr>
            <a:r>
              <a:rPr kumimoji="1" lang="ja-JP" altLang="en-US" sz="2800" b="1" dirty="0">
                <a:solidFill>
                  <a:srgbClr val="FF0000"/>
                </a:solidFill>
                <a:latin typeface="+mn-ea"/>
              </a:rPr>
              <a:t>→いそがせないことが大切</a:t>
            </a:r>
            <a:endParaRPr kumimoji="1" lang="en-US" altLang="ja-JP" sz="2800" b="1" dirty="0">
              <a:solidFill>
                <a:srgbClr val="FF0000"/>
              </a:solidFill>
              <a:latin typeface="+mn-ea"/>
            </a:endParaRPr>
          </a:p>
        </p:txBody>
      </p:sp>
      <p:sp>
        <p:nvSpPr>
          <p:cNvPr id="19" name="テキスト ボックス 18">
            <a:extLst>
              <a:ext uri="{FF2B5EF4-FFF2-40B4-BE49-F238E27FC236}">
                <a16:creationId xmlns:a16="http://schemas.microsoft.com/office/drawing/2014/main" id="{0BB56D07-449B-4BD9-BF6B-D18809A40097}"/>
              </a:ext>
            </a:extLst>
          </p:cNvPr>
          <p:cNvSpPr txBox="1"/>
          <p:nvPr/>
        </p:nvSpPr>
        <p:spPr>
          <a:xfrm>
            <a:off x="1240375" y="2445727"/>
            <a:ext cx="5658900" cy="1090042"/>
          </a:xfrm>
          <a:prstGeom prst="rect">
            <a:avLst/>
          </a:prstGeom>
          <a:noFill/>
          <a:ln>
            <a:noFill/>
          </a:ln>
        </p:spPr>
        <p:txBody>
          <a:bodyPr wrap="square" rtlCol="0">
            <a:spAutoFit/>
          </a:bodyPr>
          <a:lstStyle/>
          <a:p>
            <a:pPr>
              <a:lnSpc>
                <a:spcPts val="4000"/>
              </a:lnSpc>
            </a:pPr>
            <a:r>
              <a:rPr kumimoji="1" lang="ja-JP" altLang="en-US" sz="2800" b="1" dirty="0">
                <a:latin typeface="+mn-ea"/>
              </a:rPr>
              <a:t>◎</a:t>
            </a:r>
            <a:r>
              <a:rPr lang="ja-JP" altLang="en-US" sz="2800" b="1" dirty="0">
                <a:latin typeface="+mn-ea"/>
              </a:rPr>
              <a:t>新しい機械が使えなくなる</a:t>
            </a:r>
            <a:endParaRPr lang="en-US" altLang="ja-JP" sz="2800" b="1" dirty="0">
              <a:latin typeface="+mn-ea"/>
            </a:endParaRPr>
          </a:p>
          <a:p>
            <a:pPr>
              <a:lnSpc>
                <a:spcPts val="4000"/>
              </a:lnSpc>
            </a:pPr>
            <a:r>
              <a:rPr kumimoji="1" lang="ja-JP" altLang="en-US" sz="2800" b="1" dirty="0">
                <a:solidFill>
                  <a:srgbClr val="FF0000"/>
                </a:solidFill>
                <a:latin typeface="+mn-ea"/>
              </a:rPr>
              <a:t>→手助けすることが大切</a:t>
            </a:r>
            <a:endParaRPr kumimoji="1" lang="en-US" altLang="ja-JP" sz="2800" b="1" dirty="0">
              <a:solidFill>
                <a:srgbClr val="FF0000"/>
              </a:solidFill>
              <a:latin typeface="+mn-ea"/>
            </a:endParaRPr>
          </a:p>
        </p:txBody>
      </p:sp>
      <p:sp>
        <p:nvSpPr>
          <p:cNvPr id="20" name="テキスト ボックス 19">
            <a:extLst>
              <a:ext uri="{FF2B5EF4-FFF2-40B4-BE49-F238E27FC236}">
                <a16:creationId xmlns:a16="http://schemas.microsoft.com/office/drawing/2014/main" id="{D9F08654-0974-4059-9DB9-DA56397B1727}"/>
              </a:ext>
            </a:extLst>
          </p:cNvPr>
          <p:cNvSpPr txBox="1"/>
          <p:nvPr/>
        </p:nvSpPr>
        <p:spPr>
          <a:xfrm>
            <a:off x="5112629" y="4590511"/>
            <a:ext cx="6326490" cy="1603003"/>
          </a:xfrm>
          <a:prstGeom prst="rect">
            <a:avLst/>
          </a:prstGeom>
          <a:noFill/>
          <a:ln>
            <a:noFill/>
          </a:ln>
        </p:spPr>
        <p:txBody>
          <a:bodyPr wrap="square" rtlCol="0">
            <a:spAutoFit/>
          </a:bodyPr>
          <a:lstStyle/>
          <a:p>
            <a:pPr>
              <a:lnSpc>
                <a:spcPts val="4000"/>
              </a:lnSpc>
            </a:pPr>
            <a:r>
              <a:rPr kumimoji="1" lang="ja-JP" altLang="en-US" sz="2800" b="1" dirty="0">
                <a:latin typeface="+mn-ea"/>
              </a:rPr>
              <a:t>◎</a:t>
            </a:r>
            <a:r>
              <a:rPr lang="ja-JP" altLang="en-US" sz="2800" b="1" dirty="0">
                <a:latin typeface="+mn-ea"/>
              </a:rPr>
              <a:t>計画を立てられない、計画どおりに　</a:t>
            </a:r>
            <a:endParaRPr lang="en-US" altLang="ja-JP" sz="2800" b="1" dirty="0">
              <a:latin typeface="+mn-ea"/>
            </a:endParaRPr>
          </a:p>
          <a:p>
            <a:pPr>
              <a:lnSpc>
                <a:spcPts val="4000"/>
              </a:lnSpc>
            </a:pPr>
            <a:r>
              <a:rPr lang="ja-JP" altLang="en-US" sz="2800" b="1" dirty="0">
                <a:latin typeface="+mn-ea"/>
              </a:rPr>
              <a:t>　できなくなる</a:t>
            </a:r>
            <a:endParaRPr lang="en-US" altLang="ja-JP" sz="2800" b="1" dirty="0">
              <a:latin typeface="+mn-ea"/>
            </a:endParaRPr>
          </a:p>
          <a:p>
            <a:pPr>
              <a:lnSpc>
                <a:spcPts val="4000"/>
              </a:lnSpc>
            </a:pPr>
            <a:r>
              <a:rPr kumimoji="1" lang="ja-JP" altLang="en-US" sz="2800" b="1" dirty="0">
                <a:solidFill>
                  <a:srgbClr val="FF0000"/>
                </a:solidFill>
                <a:latin typeface="+mn-ea"/>
              </a:rPr>
              <a:t>→手助けすることが大切</a:t>
            </a:r>
            <a:endParaRPr kumimoji="1" lang="en-US" altLang="ja-JP" sz="2800" b="1"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コンテンツ プレースホルダー 3" descr="大きい, 飛行機, 座る, 水 が含まれている画像&#10;&#10;自動的に生成された説明">
            <a:extLst>
              <a:ext uri="{FF2B5EF4-FFF2-40B4-BE49-F238E27FC236}">
                <a16:creationId xmlns:a16="http://schemas.microsoft.com/office/drawing/2014/main" id="{7B71DC41-E351-41AE-8EE3-AB2A781B7B52}"/>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1" name="テキスト ボックス 7">
            <a:extLst>
              <a:ext uri="{FF2B5EF4-FFF2-40B4-BE49-F238E27FC236}">
                <a16:creationId xmlns:a16="http://schemas.microsoft.com/office/drawing/2014/main" id="{EE727908-7EE8-4F92-96EA-96CBC54C4403}"/>
              </a:ext>
            </a:extLst>
          </p:cNvPr>
          <p:cNvSpPr txBox="1">
            <a:spLocks noChangeArrowheads="1"/>
          </p:cNvSpPr>
          <p:nvPr/>
        </p:nvSpPr>
        <p:spPr bwMode="auto">
          <a:xfrm>
            <a:off x="6899275" y="6445251"/>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認知症サポーター中学生養成講座副読本</a:t>
            </a:r>
          </a:p>
        </p:txBody>
      </p:sp>
      <p:sp>
        <p:nvSpPr>
          <p:cNvPr id="24" name="楕円 23">
            <a:extLst>
              <a:ext uri="{FF2B5EF4-FFF2-40B4-BE49-F238E27FC236}">
                <a16:creationId xmlns:a16="http://schemas.microsoft.com/office/drawing/2014/main" id="{E96DB05E-6E2E-4A49-89DE-C78840A65E36}"/>
              </a:ext>
            </a:extLst>
          </p:cNvPr>
          <p:cNvSpPr/>
          <p:nvPr/>
        </p:nvSpPr>
        <p:spPr>
          <a:xfrm>
            <a:off x="846617" y="2325364"/>
            <a:ext cx="8632742" cy="157342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8BC8A66-7675-448C-897F-AA16B4201B9C}"/>
              </a:ext>
            </a:extLst>
          </p:cNvPr>
          <p:cNvSpPr txBox="1"/>
          <p:nvPr/>
        </p:nvSpPr>
        <p:spPr>
          <a:xfrm>
            <a:off x="3270249" y="2427720"/>
            <a:ext cx="2322514" cy="338554"/>
          </a:xfrm>
          <a:prstGeom prst="rect">
            <a:avLst/>
          </a:prstGeom>
          <a:noFill/>
        </p:spPr>
        <p:txBody>
          <a:bodyPr wrap="square" rtlCol="0">
            <a:spAutoFit/>
          </a:bodyPr>
          <a:lstStyle/>
          <a:p>
            <a:r>
              <a:rPr kumimoji="1" lang="ja-JP" altLang="en-US" sz="1600" b="1" dirty="0">
                <a:solidFill>
                  <a:srgbClr val="FF0000"/>
                </a:solidFill>
              </a:rPr>
              <a:t>たとえばこんなことが</a:t>
            </a:r>
          </a:p>
        </p:txBody>
      </p:sp>
      <p:sp>
        <p:nvSpPr>
          <p:cNvPr id="32" name="楕円 31">
            <a:extLst>
              <a:ext uri="{FF2B5EF4-FFF2-40B4-BE49-F238E27FC236}">
                <a16:creationId xmlns:a16="http://schemas.microsoft.com/office/drawing/2014/main" id="{44154453-9816-437B-9234-5C7742EAA35C}"/>
              </a:ext>
            </a:extLst>
          </p:cNvPr>
          <p:cNvSpPr/>
          <p:nvPr/>
        </p:nvSpPr>
        <p:spPr>
          <a:xfrm>
            <a:off x="1603774" y="5167134"/>
            <a:ext cx="7161058" cy="1261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15198FE-8818-41AA-AC25-0FC25B021C48}"/>
              </a:ext>
            </a:extLst>
          </p:cNvPr>
          <p:cNvSpPr txBox="1"/>
          <p:nvPr/>
        </p:nvSpPr>
        <p:spPr>
          <a:xfrm>
            <a:off x="3363911" y="5285290"/>
            <a:ext cx="2241552" cy="338554"/>
          </a:xfrm>
          <a:prstGeom prst="rect">
            <a:avLst/>
          </a:prstGeom>
          <a:noFill/>
        </p:spPr>
        <p:txBody>
          <a:bodyPr wrap="square" rtlCol="0">
            <a:spAutoFit/>
          </a:bodyPr>
          <a:lstStyle/>
          <a:p>
            <a:r>
              <a:rPr kumimoji="1" lang="ja-JP" altLang="en-US" sz="1600" b="1" dirty="0">
                <a:solidFill>
                  <a:srgbClr val="FF0000"/>
                </a:solidFill>
              </a:rPr>
              <a:t>たとえばこんなことが</a:t>
            </a:r>
          </a:p>
        </p:txBody>
      </p:sp>
      <p:sp>
        <p:nvSpPr>
          <p:cNvPr id="29" name="四角形: 角を丸くする 28">
            <a:extLst>
              <a:ext uri="{FF2B5EF4-FFF2-40B4-BE49-F238E27FC236}">
                <a16:creationId xmlns:a16="http://schemas.microsoft.com/office/drawing/2014/main" id="{EC006B70-8732-4C5E-9B31-C5E0646FD113}"/>
              </a:ext>
            </a:extLst>
          </p:cNvPr>
          <p:cNvSpPr/>
          <p:nvPr/>
        </p:nvSpPr>
        <p:spPr>
          <a:xfrm>
            <a:off x="641345" y="4324357"/>
            <a:ext cx="8999860" cy="91088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6C78006-99AE-4612-8CCE-128AA98AB6A5}"/>
              </a:ext>
            </a:extLst>
          </p:cNvPr>
          <p:cNvSpPr txBox="1"/>
          <p:nvPr/>
        </p:nvSpPr>
        <p:spPr>
          <a:xfrm>
            <a:off x="2881586" y="4740415"/>
            <a:ext cx="5475678" cy="461665"/>
          </a:xfrm>
          <a:prstGeom prst="rect">
            <a:avLst/>
          </a:prstGeom>
          <a:noFill/>
        </p:spPr>
        <p:txBody>
          <a:bodyPr wrap="square" rtlCol="0">
            <a:spAutoFit/>
          </a:bodyPr>
          <a:lstStyle/>
          <a:p>
            <a:r>
              <a:rPr lang="ja-JP" altLang="en-US" sz="2400" b="1" dirty="0">
                <a:solidFill>
                  <a:schemeClr val="bg1"/>
                </a:solidFill>
              </a:rPr>
              <a:t>行動・心理しょうじょう（</a:t>
            </a:r>
            <a:r>
              <a:rPr lang="en-US" altLang="ja-JP" sz="2400" b="1" dirty="0">
                <a:solidFill>
                  <a:schemeClr val="bg1"/>
                </a:solidFill>
              </a:rPr>
              <a:t>BPSD</a:t>
            </a:r>
            <a:r>
              <a:rPr lang="ja-JP" altLang="en-US" sz="2400" b="1" dirty="0">
                <a:solidFill>
                  <a:schemeClr val="bg1"/>
                </a:solidFill>
              </a:rPr>
              <a:t>）</a:t>
            </a:r>
            <a:endParaRPr kumimoji="1" lang="ja-JP" altLang="en-US" sz="2400" b="1" dirty="0">
              <a:solidFill>
                <a:schemeClr val="bg1"/>
              </a:solidFill>
            </a:endParaRPr>
          </a:p>
        </p:txBody>
      </p:sp>
      <p:sp>
        <p:nvSpPr>
          <p:cNvPr id="26" name="テキスト ボックス 25">
            <a:extLst>
              <a:ext uri="{FF2B5EF4-FFF2-40B4-BE49-F238E27FC236}">
                <a16:creationId xmlns:a16="http://schemas.microsoft.com/office/drawing/2014/main" id="{4FEC2E5B-F46C-4BBD-9D3F-3A06B8BE95BA}"/>
              </a:ext>
            </a:extLst>
          </p:cNvPr>
          <p:cNvSpPr txBox="1"/>
          <p:nvPr/>
        </p:nvSpPr>
        <p:spPr>
          <a:xfrm>
            <a:off x="1827216" y="4427411"/>
            <a:ext cx="7428860" cy="400110"/>
          </a:xfrm>
          <a:prstGeom prst="rect">
            <a:avLst/>
          </a:prstGeom>
          <a:noFill/>
        </p:spPr>
        <p:txBody>
          <a:bodyPr wrap="square" rtlCol="0">
            <a:spAutoFit/>
          </a:bodyPr>
          <a:lstStyle/>
          <a:p>
            <a:r>
              <a:rPr kumimoji="1" lang="ja-JP" altLang="en-US" sz="2000" b="1" dirty="0"/>
              <a:t>せいかくやかんきょう、心の状態によって出る</a:t>
            </a:r>
            <a:r>
              <a:rPr lang="ja-JP" altLang="en-US" sz="2000" b="1" dirty="0"/>
              <a:t>しょうじょう</a:t>
            </a:r>
            <a:endParaRPr kumimoji="1" lang="ja-JP" altLang="en-US" sz="2000" b="1" dirty="0"/>
          </a:p>
        </p:txBody>
      </p:sp>
      <p:sp>
        <p:nvSpPr>
          <p:cNvPr id="4" name="矢印: 下 3">
            <a:extLst>
              <a:ext uri="{FF2B5EF4-FFF2-40B4-BE49-F238E27FC236}">
                <a16:creationId xmlns:a16="http://schemas.microsoft.com/office/drawing/2014/main" id="{F175CD6F-EBF0-470A-ACAA-7FCD1A6CEB0D}"/>
              </a:ext>
            </a:extLst>
          </p:cNvPr>
          <p:cNvSpPr/>
          <p:nvPr/>
        </p:nvSpPr>
        <p:spPr>
          <a:xfrm>
            <a:off x="4320702" y="3926392"/>
            <a:ext cx="1463871" cy="427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A080B07-1220-483B-BBAA-B12A5B0CEF3B}"/>
              </a:ext>
            </a:extLst>
          </p:cNvPr>
          <p:cNvSpPr/>
          <p:nvPr/>
        </p:nvSpPr>
        <p:spPr>
          <a:xfrm>
            <a:off x="641345" y="1512620"/>
            <a:ext cx="9006367" cy="898999"/>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EF395B4-0520-49FB-9002-61BAC957D40C}"/>
              </a:ext>
            </a:extLst>
          </p:cNvPr>
          <p:cNvSpPr txBox="1"/>
          <p:nvPr/>
        </p:nvSpPr>
        <p:spPr>
          <a:xfrm>
            <a:off x="846616" y="1634137"/>
            <a:ext cx="9006367" cy="400110"/>
          </a:xfrm>
          <a:prstGeom prst="rect">
            <a:avLst/>
          </a:prstGeom>
          <a:noFill/>
        </p:spPr>
        <p:txBody>
          <a:bodyPr wrap="square" rtlCol="0">
            <a:spAutoFit/>
          </a:bodyPr>
          <a:lstStyle/>
          <a:p>
            <a:r>
              <a:rPr kumimoji="1" lang="ja-JP" altLang="en-US" sz="2000" b="1" dirty="0"/>
              <a:t>脳</a:t>
            </a:r>
            <a:r>
              <a:rPr kumimoji="1" lang="ja-JP" altLang="en-US" sz="1600" b="1" dirty="0"/>
              <a:t>（のう）</a:t>
            </a:r>
            <a:r>
              <a:rPr kumimoji="1" lang="ja-JP" altLang="en-US" sz="2000" b="1" dirty="0"/>
              <a:t>の細ぼうが死んでしまうことによって直せつおこるしょうじょう</a:t>
            </a:r>
          </a:p>
        </p:txBody>
      </p:sp>
      <p:sp>
        <p:nvSpPr>
          <p:cNvPr id="20" name="テキスト ボックス 19">
            <a:extLst>
              <a:ext uri="{FF2B5EF4-FFF2-40B4-BE49-F238E27FC236}">
                <a16:creationId xmlns:a16="http://schemas.microsoft.com/office/drawing/2014/main" id="{2141862B-3E17-4058-B20D-8E5F037BD828}"/>
              </a:ext>
            </a:extLst>
          </p:cNvPr>
          <p:cNvSpPr txBox="1"/>
          <p:nvPr/>
        </p:nvSpPr>
        <p:spPr>
          <a:xfrm>
            <a:off x="3040968" y="1996925"/>
            <a:ext cx="4697549" cy="461665"/>
          </a:xfrm>
          <a:prstGeom prst="rect">
            <a:avLst/>
          </a:prstGeom>
          <a:noFill/>
        </p:spPr>
        <p:txBody>
          <a:bodyPr wrap="square" rtlCol="0">
            <a:spAutoFit/>
          </a:bodyPr>
          <a:lstStyle/>
          <a:p>
            <a:r>
              <a:rPr kumimoji="1" lang="ja-JP" altLang="en-US" sz="2400" b="1" dirty="0">
                <a:solidFill>
                  <a:schemeClr val="bg1"/>
                </a:solidFill>
              </a:rPr>
              <a:t>中核</a:t>
            </a:r>
            <a:r>
              <a:rPr kumimoji="1" lang="ja-JP" altLang="en-US" sz="2000" b="1" dirty="0">
                <a:solidFill>
                  <a:schemeClr val="bg1"/>
                </a:solidFill>
              </a:rPr>
              <a:t>（ちゅうかく）</a:t>
            </a:r>
            <a:r>
              <a:rPr kumimoji="1" lang="ja-JP" altLang="en-US" sz="2400" b="1" dirty="0">
                <a:solidFill>
                  <a:schemeClr val="bg1"/>
                </a:solidFill>
              </a:rPr>
              <a:t>しょうじょう</a:t>
            </a:r>
            <a:endParaRPr lang="en-US" altLang="ja-JP" sz="2400" b="1" dirty="0">
              <a:solidFill>
                <a:schemeClr val="bg1"/>
              </a:solidFill>
            </a:endParaRPr>
          </a:p>
        </p:txBody>
      </p:sp>
      <p:sp>
        <p:nvSpPr>
          <p:cNvPr id="6" name="テキスト ボックス 5">
            <a:extLst>
              <a:ext uri="{FF2B5EF4-FFF2-40B4-BE49-F238E27FC236}">
                <a16:creationId xmlns:a16="http://schemas.microsoft.com/office/drawing/2014/main" id="{F3ACA7EC-D311-447E-8BF5-24D72263DF87}"/>
              </a:ext>
            </a:extLst>
          </p:cNvPr>
          <p:cNvSpPr txBox="1"/>
          <p:nvPr/>
        </p:nvSpPr>
        <p:spPr>
          <a:xfrm>
            <a:off x="1619616" y="2654400"/>
            <a:ext cx="7788972" cy="923330"/>
          </a:xfrm>
          <a:prstGeom prst="rect">
            <a:avLst/>
          </a:prstGeom>
          <a:noFill/>
        </p:spPr>
        <p:txBody>
          <a:bodyPr wrap="square" rtlCol="0">
            <a:spAutoFit/>
          </a:bodyPr>
          <a:lstStyle/>
          <a:p>
            <a:r>
              <a:rPr lang="ja-JP" altLang="en-US" b="1" dirty="0"/>
              <a:t>●おぼえ</a:t>
            </a:r>
            <a:r>
              <a:rPr kumimoji="1" lang="ja-JP" altLang="en-US" b="1" dirty="0"/>
              <a:t>えられない</a:t>
            </a:r>
            <a:r>
              <a:rPr kumimoji="1" lang="en-US" altLang="ja-JP" b="1" dirty="0"/>
              <a:t>…</a:t>
            </a:r>
            <a:r>
              <a:rPr kumimoji="1" lang="ja-JP" altLang="en-US" b="1" dirty="0"/>
              <a:t>　　●</a:t>
            </a:r>
            <a:r>
              <a:rPr lang="ja-JP" altLang="en-US" b="1" dirty="0"/>
              <a:t>すぐ忘れてしまう</a:t>
            </a:r>
            <a:r>
              <a:rPr lang="en-US" altLang="ja-JP" b="1" dirty="0"/>
              <a:t>…</a:t>
            </a:r>
          </a:p>
          <a:p>
            <a:r>
              <a:rPr kumimoji="1" lang="ja-JP" altLang="en-US" b="1" dirty="0"/>
              <a:t>●時間や月日、場所、人がわからなくなる</a:t>
            </a:r>
            <a:r>
              <a:rPr kumimoji="1" lang="en-US" altLang="ja-JP" b="1" dirty="0"/>
              <a:t>…</a:t>
            </a:r>
          </a:p>
          <a:p>
            <a:r>
              <a:rPr kumimoji="1" lang="ja-JP" altLang="en-US" b="1" dirty="0"/>
              <a:t>●考えるスピードがおそくなる</a:t>
            </a:r>
            <a:r>
              <a:rPr kumimoji="1" lang="en-US" altLang="ja-JP" b="1" dirty="0"/>
              <a:t>…</a:t>
            </a:r>
            <a:r>
              <a:rPr kumimoji="1" lang="ja-JP" altLang="en-US" b="1" dirty="0"/>
              <a:t>　　●新しい機械が使えなくなる</a:t>
            </a:r>
            <a:r>
              <a:rPr kumimoji="1" lang="en-US" altLang="ja-JP" b="1" dirty="0"/>
              <a:t>…</a:t>
            </a:r>
          </a:p>
        </p:txBody>
      </p:sp>
      <p:sp>
        <p:nvSpPr>
          <p:cNvPr id="30" name="テキスト ボックス 29">
            <a:extLst>
              <a:ext uri="{FF2B5EF4-FFF2-40B4-BE49-F238E27FC236}">
                <a16:creationId xmlns:a16="http://schemas.microsoft.com/office/drawing/2014/main" id="{A01241EA-67D2-446D-BBC3-BE7285C83F4B}"/>
              </a:ext>
            </a:extLst>
          </p:cNvPr>
          <p:cNvSpPr txBox="1"/>
          <p:nvPr/>
        </p:nvSpPr>
        <p:spPr>
          <a:xfrm>
            <a:off x="2032440" y="5509556"/>
            <a:ext cx="6523867" cy="646331"/>
          </a:xfrm>
          <a:prstGeom prst="rect">
            <a:avLst/>
          </a:prstGeom>
          <a:noFill/>
        </p:spPr>
        <p:txBody>
          <a:bodyPr wrap="square" rtlCol="0">
            <a:spAutoFit/>
          </a:bodyPr>
          <a:lstStyle/>
          <a:p>
            <a:r>
              <a:rPr lang="ja-JP" altLang="en-US" b="1" dirty="0"/>
              <a:t>●元気がなくなる</a:t>
            </a:r>
            <a:r>
              <a:rPr lang="en-US" altLang="ja-JP" b="1" dirty="0"/>
              <a:t>…</a:t>
            </a:r>
            <a:r>
              <a:rPr lang="ja-JP" altLang="en-US" b="1" dirty="0"/>
              <a:t>　●「ものをとられた」と思いこむ</a:t>
            </a:r>
            <a:r>
              <a:rPr lang="en-US" altLang="ja-JP" b="1" dirty="0"/>
              <a:t>…</a:t>
            </a:r>
          </a:p>
          <a:p>
            <a:r>
              <a:rPr lang="ja-JP" altLang="en-US" b="1" dirty="0"/>
              <a:t>●道に迷って家に帰れない</a:t>
            </a:r>
            <a:r>
              <a:rPr lang="en-US" altLang="ja-JP" b="1" dirty="0"/>
              <a:t>…</a:t>
            </a:r>
          </a:p>
        </p:txBody>
      </p:sp>
      <p:sp>
        <p:nvSpPr>
          <p:cNvPr id="35" name="楕円 34">
            <a:extLst>
              <a:ext uri="{FF2B5EF4-FFF2-40B4-BE49-F238E27FC236}">
                <a16:creationId xmlns:a16="http://schemas.microsoft.com/office/drawing/2014/main" id="{1F7B8A85-0C91-4FFD-BE39-C09367E846F4}"/>
              </a:ext>
            </a:extLst>
          </p:cNvPr>
          <p:cNvSpPr/>
          <p:nvPr/>
        </p:nvSpPr>
        <p:spPr>
          <a:xfrm>
            <a:off x="391637" y="3996570"/>
            <a:ext cx="9377635" cy="2482126"/>
          </a:xfrm>
          <a:prstGeom prst="ellipse">
            <a:avLst/>
          </a:prstGeom>
          <a:noFill/>
          <a:ln w="5715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C813FBF-47CA-4EC2-80F8-F6F82A30D5DF}"/>
              </a:ext>
            </a:extLst>
          </p:cNvPr>
          <p:cNvPicPr>
            <a:picLocks noChangeAspect="1"/>
          </p:cNvPicPr>
          <p:nvPr/>
        </p:nvPicPr>
        <p:blipFill>
          <a:blip r:embed="rId4"/>
          <a:stretch>
            <a:fillRect/>
          </a:stretch>
        </p:blipFill>
        <p:spPr>
          <a:xfrm>
            <a:off x="10358437" y="5263858"/>
            <a:ext cx="1048603" cy="999831"/>
          </a:xfrm>
          <a:prstGeom prst="rect">
            <a:avLst/>
          </a:prstGeom>
        </p:spPr>
      </p:pic>
      <p:sp>
        <p:nvSpPr>
          <p:cNvPr id="37" name="角丸四角形 10">
            <a:extLst>
              <a:ext uri="{FF2B5EF4-FFF2-40B4-BE49-F238E27FC236}">
                <a16:creationId xmlns:a16="http://schemas.microsoft.com/office/drawing/2014/main" id="{96CCBB2B-9F0E-4138-A59A-3C173DDAAD14}"/>
              </a:ext>
            </a:extLst>
          </p:cNvPr>
          <p:cNvSpPr/>
          <p:nvPr/>
        </p:nvSpPr>
        <p:spPr>
          <a:xfrm>
            <a:off x="1955800" y="284893"/>
            <a:ext cx="6732588" cy="1008062"/>
          </a:xfrm>
          <a:prstGeom prst="roundRect">
            <a:avLst/>
          </a:prstGeom>
          <a:solidFill>
            <a:schemeClr val="bg1"/>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38" name="タイトル 1">
            <a:extLst>
              <a:ext uri="{FF2B5EF4-FFF2-40B4-BE49-F238E27FC236}">
                <a16:creationId xmlns:a16="http://schemas.microsoft.com/office/drawing/2014/main" id="{CF5323F4-59DC-4CAD-B291-6FCDA9B05B24}"/>
              </a:ext>
            </a:extLst>
          </p:cNvPr>
          <p:cNvSpPr>
            <a:spLocks noGrp="1" noChangeArrowheads="1"/>
          </p:cNvSpPr>
          <p:nvPr>
            <p:ph type="title"/>
          </p:nvPr>
        </p:nvSpPr>
        <p:spPr bwMode="auto">
          <a:xfrm>
            <a:off x="2424114" y="284893"/>
            <a:ext cx="6048375" cy="1008062"/>
          </a:xfrm>
        </p:spPr>
        <p:txBody>
          <a:bodyPr wrap="square" numCol="1" anchorCtr="0" compatLnSpc="1">
            <a:prstTxWarp prst="textNoShape">
              <a:avLst/>
            </a:prstTxWarp>
            <a:normAutofit/>
          </a:bodyPr>
          <a:lstStyle/>
          <a:p>
            <a:pPr algn="l">
              <a:lnSpc>
                <a:spcPct val="100000"/>
              </a:lnSpc>
            </a:pPr>
            <a:r>
              <a:rPr lang="ja-JP" altLang="en-US" sz="1800" b="1" dirty="0">
                <a:solidFill>
                  <a:srgbClr val="FF0000"/>
                </a:solidFill>
                <a:latin typeface="AR丸ゴシック体M" pitchFamily="49" charset="-128"/>
                <a:ea typeface="AR丸ゴシック体M" pitchFamily="49" charset="-128"/>
              </a:rPr>
              <a:t>にんちしょう</a:t>
            </a:r>
            <a:br>
              <a:rPr lang="en-US" altLang="ja-JP" sz="3600" b="1" dirty="0">
                <a:solidFill>
                  <a:srgbClr val="FF0000"/>
                </a:solidFill>
                <a:latin typeface="AR丸ゴシック体M" pitchFamily="49" charset="-128"/>
                <a:ea typeface="AR丸ゴシック体M" pitchFamily="49" charset="-128"/>
              </a:rPr>
            </a:br>
            <a:r>
              <a:rPr lang="ja-JP" altLang="en-US" sz="3600" b="1" dirty="0">
                <a:solidFill>
                  <a:srgbClr val="FF0000"/>
                </a:solidFill>
                <a:latin typeface="AR丸ゴシック体M" pitchFamily="49" charset="-128"/>
                <a:ea typeface="AR丸ゴシック体M" pitchFamily="49" charset="-128"/>
              </a:rPr>
              <a:t>認</a:t>
            </a:r>
            <a:r>
              <a:rPr lang="ja-JP" altLang="en-US" sz="1400" b="1" dirty="0">
                <a:solidFill>
                  <a:srgbClr val="FF000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知</a:t>
            </a:r>
            <a:r>
              <a:rPr lang="ja-JP" altLang="en-US" sz="1200" b="1" dirty="0">
                <a:solidFill>
                  <a:srgbClr val="FF000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症</a:t>
            </a:r>
            <a:r>
              <a:rPr lang="ja-JP" altLang="en-US" sz="3600" b="1" dirty="0">
                <a:latin typeface="AR丸ゴシック体M" pitchFamily="49" charset="-128"/>
                <a:ea typeface="AR丸ゴシック体M" pitchFamily="49" charset="-128"/>
              </a:rPr>
              <a:t>になるとおこること</a:t>
            </a:r>
          </a:p>
        </p:txBody>
      </p:sp>
      <p:sp>
        <p:nvSpPr>
          <p:cNvPr id="27" name="吹き出し: 円形 26">
            <a:extLst>
              <a:ext uri="{FF2B5EF4-FFF2-40B4-BE49-F238E27FC236}">
                <a16:creationId xmlns:a16="http://schemas.microsoft.com/office/drawing/2014/main" id="{18C23AF9-E30F-4B24-8A43-31703B0D0586}"/>
              </a:ext>
            </a:extLst>
          </p:cNvPr>
          <p:cNvSpPr/>
          <p:nvPr/>
        </p:nvSpPr>
        <p:spPr>
          <a:xfrm>
            <a:off x="9806414" y="971930"/>
            <a:ext cx="2152650" cy="1894226"/>
          </a:xfrm>
          <a:prstGeom prst="wedgeEllipseCallout">
            <a:avLst>
              <a:gd name="adj1" fmla="val -66270"/>
              <a:gd name="adj2" fmla="val 370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FF17C6B-2FD0-45EA-A712-A6C1803C8224}"/>
              </a:ext>
            </a:extLst>
          </p:cNvPr>
          <p:cNvSpPr txBox="1"/>
          <p:nvPr/>
        </p:nvSpPr>
        <p:spPr>
          <a:xfrm>
            <a:off x="10125206" y="1700509"/>
            <a:ext cx="1695569" cy="523220"/>
          </a:xfrm>
          <a:prstGeom prst="rect">
            <a:avLst/>
          </a:prstGeom>
          <a:noFill/>
        </p:spPr>
        <p:txBody>
          <a:bodyPr wrap="square" rtlCol="0">
            <a:spAutoFit/>
          </a:bodyPr>
          <a:lstStyle/>
          <a:p>
            <a:r>
              <a:rPr kumimoji="1" lang="ja-JP" altLang="en-US" sz="2800" b="1" dirty="0">
                <a:solidFill>
                  <a:schemeClr val="bg1"/>
                </a:solidFill>
              </a:rPr>
              <a:t>治らない</a:t>
            </a:r>
          </a:p>
        </p:txBody>
      </p:sp>
      <p:sp>
        <p:nvSpPr>
          <p:cNvPr id="36" name="吹き出し: 円形 35">
            <a:extLst>
              <a:ext uri="{FF2B5EF4-FFF2-40B4-BE49-F238E27FC236}">
                <a16:creationId xmlns:a16="http://schemas.microsoft.com/office/drawing/2014/main" id="{100C796F-0F47-4683-B525-00ECCB19568C}"/>
              </a:ext>
            </a:extLst>
          </p:cNvPr>
          <p:cNvSpPr/>
          <p:nvPr/>
        </p:nvSpPr>
        <p:spPr>
          <a:xfrm>
            <a:off x="9735685" y="3188070"/>
            <a:ext cx="2152650" cy="1894226"/>
          </a:xfrm>
          <a:prstGeom prst="wedgeEllipseCallout">
            <a:avLst>
              <a:gd name="adj1" fmla="val -65090"/>
              <a:gd name="adj2" fmla="val 1718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135C790-BC70-4A49-91B4-84376ECC430B}"/>
              </a:ext>
            </a:extLst>
          </p:cNvPr>
          <p:cNvSpPr txBox="1"/>
          <p:nvPr/>
        </p:nvSpPr>
        <p:spPr>
          <a:xfrm>
            <a:off x="9971513" y="3649583"/>
            <a:ext cx="1822450" cy="1015663"/>
          </a:xfrm>
          <a:prstGeom prst="rect">
            <a:avLst/>
          </a:prstGeom>
          <a:noFill/>
        </p:spPr>
        <p:txBody>
          <a:bodyPr wrap="square" rtlCol="0">
            <a:spAutoFit/>
          </a:bodyPr>
          <a:lstStyle/>
          <a:p>
            <a:r>
              <a:rPr kumimoji="1" lang="ja-JP" altLang="en-US" sz="2000" b="1" dirty="0">
                <a:solidFill>
                  <a:schemeClr val="bg1"/>
                </a:solidFill>
              </a:rPr>
              <a:t>まわりの人の助けがあればよくなります</a:t>
            </a:r>
          </a:p>
        </p:txBody>
      </p:sp>
      <p:sp>
        <p:nvSpPr>
          <p:cNvPr id="42" name="正方形/長方形 41">
            <a:extLst>
              <a:ext uri="{FF2B5EF4-FFF2-40B4-BE49-F238E27FC236}">
                <a16:creationId xmlns:a16="http://schemas.microsoft.com/office/drawing/2014/main" id="{A9428937-8226-4CF7-854E-C51B8CBF609A}"/>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3</a:t>
            </a:r>
            <a:r>
              <a:rPr lang="ja-JP" altLang="en-US" sz="2000" dirty="0">
                <a:latin typeface="AR P丸ゴシック体M" panose="020B0600010101010101" pitchFamily="50" charset="-128"/>
                <a:ea typeface="AR P丸ゴシック体M" panose="020B0600010101010101" pitchFamily="50" charset="-128"/>
              </a:rPr>
              <a:t>ﾍﾟｰｼﾞ</a:t>
            </a:r>
          </a:p>
        </p:txBody>
      </p:sp>
    </p:spTree>
    <p:extLst>
      <p:ext uri="{BB962C8B-B14F-4D97-AF65-F5344CB8AC3E}">
        <p14:creationId xmlns:p14="http://schemas.microsoft.com/office/powerpoint/2010/main" val="7457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3" descr="大きい, 飛行機, 座る, 水 が含まれている画像&#10;&#10;自動的に生成された説明">
            <a:extLst>
              <a:ext uri="{FF2B5EF4-FFF2-40B4-BE49-F238E27FC236}">
                <a16:creationId xmlns:a16="http://schemas.microsoft.com/office/drawing/2014/main" id="{C435D73B-54E9-4968-86C2-93AAD8D12153}"/>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489F365C-8222-42DE-B42F-78D19D54C167}"/>
              </a:ext>
            </a:extLst>
          </p:cNvPr>
          <p:cNvSpPr>
            <a:spLocks noGrp="1"/>
          </p:cNvSpPr>
          <p:nvPr>
            <p:ph type="title"/>
          </p:nvPr>
        </p:nvSpPr>
        <p:spPr>
          <a:xfrm>
            <a:off x="1631951" y="115889"/>
            <a:ext cx="8124825" cy="1368425"/>
          </a:xfrm>
          <a:ln w="28575"/>
        </p:spPr>
        <p:txBody>
          <a:bodyPr/>
          <a:lstStyle/>
          <a:p>
            <a:pPr algn="l">
              <a:defRPr/>
            </a:pPr>
            <a:br>
              <a:rPr lang="en-US" altLang="ja-JP" sz="2400" b="1" dirty="0">
                <a:solidFill>
                  <a:srgbClr val="FF0000"/>
                </a:solidFill>
                <a:latin typeface="AR丸ゴシック体M" pitchFamily="49" charset="-128"/>
                <a:ea typeface="AR丸ゴシック体M" pitchFamily="49" charset="-128"/>
              </a:rPr>
            </a:br>
            <a:endParaRPr lang="ja-JP" altLang="en-US" sz="2000" dirty="0">
              <a:solidFill>
                <a:srgbClr val="FF0000"/>
              </a:solidFill>
              <a:latin typeface="AR丸ゴシック体M" pitchFamily="49" charset="-128"/>
              <a:ea typeface="AR丸ゴシック体M" pitchFamily="49" charset="-128"/>
            </a:endParaRPr>
          </a:p>
        </p:txBody>
      </p:sp>
      <p:sp>
        <p:nvSpPr>
          <p:cNvPr id="11" name="角丸四角形 1">
            <a:extLst>
              <a:ext uri="{FF2B5EF4-FFF2-40B4-BE49-F238E27FC236}">
                <a16:creationId xmlns:a16="http://schemas.microsoft.com/office/drawing/2014/main" id="{6737ED38-CB91-47DE-932B-F110FF4B260C}"/>
              </a:ext>
            </a:extLst>
          </p:cNvPr>
          <p:cNvSpPr/>
          <p:nvPr/>
        </p:nvSpPr>
        <p:spPr>
          <a:xfrm>
            <a:off x="681318" y="279027"/>
            <a:ext cx="9878731" cy="1368424"/>
          </a:xfrm>
          <a:prstGeom prst="roundRect">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b="1" dirty="0">
                <a:solidFill>
                  <a:schemeClr val="tx1"/>
                </a:solidFill>
                <a:latin typeface="AR丸ゴシック体M" panose="020B0609010101010101" pitchFamily="49" charset="-128"/>
                <a:ea typeface="AR丸ゴシック体M" panose="020B0609010101010101" pitchFamily="49" charset="-128"/>
              </a:rPr>
              <a:t>かんきょうやまわりの人のせっし方で</a:t>
            </a:r>
            <a:endParaRPr lang="en-US" altLang="ja-JP" sz="3600" b="1" dirty="0">
              <a:solidFill>
                <a:schemeClr val="tx1"/>
              </a:solidFill>
              <a:latin typeface="AR丸ゴシック体M" panose="020B0609010101010101" pitchFamily="49" charset="-128"/>
              <a:ea typeface="AR丸ゴシック体M" panose="020B0609010101010101" pitchFamily="49" charset="-128"/>
            </a:endParaRPr>
          </a:p>
          <a:p>
            <a:pPr eaLnBrk="1" hangingPunct="1">
              <a:defRPr/>
            </a:pPr>
            <a:r>
              <a:rPr lang="ja-JP" altLang="en-US" sz="3600" b="1" dirty="0">
                <a:solidFill>
                  <a:schemeClr val="tx1"/>
                </a:solidFill>
                <a:latin typeface="AR丸ゴシック体M" panose="020B0609010101010101" pitchFamily="49" charset="-128"/>
                <a:ea typeface="AR丸ゴシック体M" panose="020B0609010101010101" pitchFamily="49" charset="-128"/>
              </a:rPr>
              <a:t>しょうじょうが変わります</a:t>
            </a:r>
            <a:r>
              <a:rPr lang="ja-JP" altLang="en-US" sz="2400" b="1" dirty="0">
                <a:solidFill>
                  <a:schemeClr val="tx1"/>
                </a:solidFill>
                <a:latin typeface="AR丸ゴシック体M" panose="020B0609010101010101" pitchFamily="49" charset="-128"/>
                <a:ea typeface="AR丸ゴシック体M" panose="020B0609010101010101" pitchFamily="49" charset="-128"/>
              </a:rPr>
              <a:t>（行動・心理しょうじょう）</a:t>
            </a:r>
          </a:p>
        </p:txBody>
      </p:sp>
      <p:sp>
        <p:nvSpPr>
          <p:cNvPr id="12" name="テキスト ボックス 7">
            <a:extLst>
              <a:ext uri="{FF2B5EF4-FFF2-40B4-BE49-F238E27FC236}">
                <a16:creationId xmlns:a16="http://schemas.microsoft.com/office/drawing/2014/main" id="{D383A673-F514-4F16-BCA4-4C31675CF37F}"/>
              </a:ext>
            </a:extLst>
          </p:cNvPr>
          <p:cNvSpPr txBox="1">
            <a:spLocks noChangeArrowheads="1"/>
          </p:cNvSpPr>
          <p:nvPr/>
        </p:nvSpPr>
        <p:spPr bwMode="auto">
          <a:xfrm>
            <a:off x="6880227" y="6461924"/>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4" name="テキスト ボックス 3">
            <a:extLst>
              <a:ext uri="{FF2B5EF4-FFF2-40B4-BE49-F238E27FC236}">
                <a16:creationId xmlns:a16="http://schemas.microsoft.com/office/drawing/2014/main" id="{C1756FD8-0FF5-43AF-BEBA-C36D621DEAE3}"/>
              </a:ext>
            </a:extLst>
          </p:cNvPr>
          <p:cNvSpPr txBox="1">
            <a:spLocks noChangeArrowheads="1"/>
          </p:cNvSpPr>
          <p:nvPr/>
        </p:nvSpPr>
        <p:spPr bwMode="auto">
          <a:xfrm>
            <a:off x="975123" y="1817131"/>
            <a:ext cx="439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 typeface="Arial" panose="020B0604020202020204" pitchFamily="34" charset="0"/>
              <a:buNone/>
            </a:pPr>
            <a:r>
              <a:rPr lang="en-US" altLang="ja-JP" sz="2000" b="1" dirty="0">
                <a:solidFill>
                  <a:srgbClr val="00206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 元気がなくなる</a:t>
            </a:r>
            <a:endParaRPr lang="en-US" altLang="ja-JP" sz="3600" b="1" dirty="0">
              <a:solidFill>
                <a:srgbClr val="FF0000"/>
              </a:solidFill>
              <a:latin typeface="AR丸ゴシック体M" pitchFamily="49" charset="-128"/>
              <a:ea typeface="AR丸ゴシック体M" pitchFamily="49" charset="-128"/>
            </a:endParaRPr>
          </a:p>
        </p:txBody>
      </p:sp>
      <p:sp>
        <p:nvSpPr>
          <p:cNvPr id="5" name="テキスト ボックス 4">
            <a:extLst>
              <a:ext uri="{FF2B5EF4-FFF2-40B4-BE49-F238E27FC236}">
                <a16:creationId xmlns:a16="http://schemas.microsoft.com/office/drawing/2014/main" id="{F0742AA5-E7C9-4F69-AE53-58B787C87382}"/>
              </a:ext>
            </a:extLst>
          </p:cNvPr>
          <p:cNvSpPr txBox="1"/>
          <p:nvPr/>
        </p:nvSpPr>
        <p:spPr>
          <a:xfrm>
            <a:off x="773450" y="2488929"/>
            <a:ext cx="6042938" cy="3054682"/>
          </a:xfrm>
          <a:prstGeom prst="rect">
            <a:avLst/>
          </a:prstGeom>
          <a:noFill/>
        </p:spPr>
        <p:txBody>
          <a:bodyPr wrap="square" rtlCol="0">
            <a:spAutoFit/>
          </a:bodyPr>
          <a:lstStyle/>
          <a:p>
            <a:pPr marL="0" indent="0">
              <a:lnSpc>
                <a:spcPts val="3300"/>
              </a:lnSpc>
              <a:buNone/>
              <a:defRPr/>
            </a:pPr>
            <a:r>
              <a:rPr lang="ja-JP" altLang="en-US" sz="2800" b="1" dirty="0">
                <a:solidFill>
                  <a:srgbClr val="002060"/>
                </a:solidFill>
                <a:latin typeface="AR丸ゴシック体M" pitchFamily="49" charset="-128"/>
                <a:ea typeface="AR丸ゴシック体M" pitchFamily="49" charset="-128"/>
              </a:rPr>
              <a:t>自分に何かおかしなことがおこっていることはわかっています。</a:t>
            </a:r>
            <a:endParaRPr lang="en-US" altLang="ja-JP" sz="2800" b="1" dirty="0">
              <a:solidFill>
                <a:srgbClr val="002060"/>
              </a:solidFill>
              <a:latin typeface="AR丸ゴシック体M" pitchFamily="49" charset="-128"/>
              <a:ea typeface="AR丸ゴシック体M" pitchFamily="49" charset="-128"/>
            </a:endParaRPr>
          </a:p>
          <a:p>
            <a:pPr marL="0" indent="0">
              <a:lnSpc>
                <a:spcPts val="3300"/>
              </a:lnSpc>
              <a:buNone/>
              <a:defRPr/>
            </a:pPr>
            <a:r>
              <a:rPr lang="ja-JP" altLang="en-US" sz="2800" b="1" dirty="0">
                <a:solidFill>
                  <a:srgbClr val="002060"/>
                </a:solidFill>
                <a:latin typeface="AR丸ゴシック体M" pitchFamily="49" charset="-128"/>
                <a:ea typeface="AR丸ゴシック体M" pitchFamily="49" charset="-128"/>
              </a:rPr>
              <a:t>だから、これからどうなるんだろうと不安な気持ちになります。不安な気持ちからぼんやりしたり、おこりっぽくなり、ますます病気がすすんでしまいます。</a:t>
            </a:r>
            <a:endParaRPr lang="en-US" altLang="ja-JP" sz="2800" b="1" dirty="0">
              <a:solidFill>
                <a:srgbClr val="002060"/>
              </a:solidFill>
              <a:latin typeface="AR丸ゴシック体M" pitchFamily="49" charset="-128"/>
              <a:ea typeface="AR丸ゴシック体M" pitchFamily="49" charset="-128"/>
            </a:endParaRPr>
          </a:p>
        </p:txBody>
      </p:sp>
      <p:sp>
        <p:nvSpPr>
          <p:cNvPr id="13" name="正方形/長方形 12">
            <a:extLst>
              <a:ext uri="{FF2B5EF4-FFF2-40B4-BE49-F238E27FC236}">
                <a16:creationId xmlns:a16="http://schemas.microsoft.com/office/drawing/2014/main" id="{942D2045-00EA-473E-A4BE-239322993132}"/>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6</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3" name="図 2">
            <a:extLst>
              <a:ext uri="{FF2B5EF4-FFF2-40B4-BE49-F238E27FC236}">
                <a16:creationId xmlns:a16="http://schemas.microsoft.com/office/drawing/2014/main" id="{3687D615-A212-4352-8AB6-2249362CFF91}"/>
              </a:ext>
            </a:extLst>
          </p:cNvPr>
          <p:cNvPicPr>
            <a:picLocks noChangeAspect="1"/>
          </p:cNvPicPr>
          <p:nvPr/>
        </p:nvPicPr>
        <p:blipFill>
          <a:blip r:embed="rId4"/>
          <a:stretch>
            <a:fillRect/>
          </a:stretch>
        </p:blipFill>
        <p:spPr>
          <a:xfrm>
            <a:off x="7228277" y="1806676"/>
            <a:ext cx="4049994" cy="4542723"/>
          </a:xfrm>
          <a:prstGeom prst="rect">
            <a:avLst/>
          </a:prstGeom>
        </p:spPr>
      </p:pic>
      <p:sp>
        <p:nvSpPr>
          <p:cNvPr id="10" name="楕円 9">
            <a:extLst>
              <a:ext uri="{FF2B5EF4-FFF2-40B4-BE49-F238E27FC236}">
                <a16:creationId xmlns:a16="http://schemas.microsoft.com/office/drawing/2014/main" id="{DDA112D9-35D2-4DE8-BE4E-A2795C7C78C2}"/>
              </a:ext>
            </a:extLst>
          </p:cNvPr>
          <p:cNvSpPr/>
          <p:nvPr/>
        </p:nvSpPr>
        <p:spPr>
          <a:xfrm>
            <a:off x="6744996" y="1770346"/>
            <a:ext cx="1439863" cy="1189037"/>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j-ea"/>
                <a:ea typeface="AR P丸ゴシック体M" panose="020B0600010101010101"/>
              </a:rPr>
              <a:t>ふあん</a:t>
            </a:r>
            <a:r>
              <a:rPr lang="ja-JP" altLang="en-US" sz="3200" b="1" dirty="0">
                <a:latin typeface="+mj-ea"/>
                <a:ea typeface="AR P丸ゴシック体M" panose="020B0600010101010101"/>
              </a:rPr>
              <a:t>不安</a:t>
            </a:r>
          </a:p>
        </p:txBody>
      </p:sp>
      <p:sp>
        <p:nvSpPr>
          <p:cNvPr id="6" name="テキスト ボックス 5">
            <a:extLst>
              <a:ext uri="{FF2B5EF4-FFF2-40B4-BE49-F238E27FC236}">
                <a16:creationId xmlns:a16="http://schemas.microsoft.com/office/drawing/2014/main" id="{13AB0FC8-051A-4B89-9A4B-B4133D83150E}"/>
              </a:ext>
            </a:extLst>
          </p:cNvPr>
          <p:cNvSpPr txBox="1"/>
          <p:nvPr/>
        </p:nvSpPr>
        <p:spPr>
          <a:xfrm>
            <a:off x="468889" y="5554517"/>
            <a:ext cx="6759388" cy="954107"/>
          </a:xfrm>
          <a:prstGeom prst="rect">
            <a:avLst/>
          </a:prstGeom>
          <a:noFill/>
        </p:spPr>
        <p:txBody>
          <a:bodyPr wrap="square" rtlCol="0">
            <a:spAutoFit/>
          </a:bodyPr>
          <a:lstStyle/>
          <a:p>
            <a:r>
              <a:rPr kumimoji="1" lang="ja-JP" altLang="en-US" sz="2800" b="1" dirty="0">
                <a:solidFill>
                  <a:srgbClr val="FF0000"/>
                </a:solidFill>
              </a:rPr>
              <a:t>→「大丈夫だよ」「みかただよ」という　</a:t>
            </a:r>
            <a:endParaRPr kumimoji="1" lang="en-US" altLang="ja-JP" sz="2800" b="1" dirty="0">
              <a:solidFill>
                <a:srgbClr val="FF0000"/>
              </a:solidFill>
            </a:endParaRPr>
          </a:p>
          <a:p>
            <a:r>
              <a:rPr lang="ja-JP" altLang="en-US" sz="2800" b="1" dirty="0">
                <a:solidFill>
                  <a:srgbClr val="FF0000"/>
                </a:solidFill>
              </a:rPr>
              <a:t>　</a:t>
            </a:r>
            <a:r>
              <a:rPr kumimoji="1" lang="ja-JP" altLang="en-US" sz="2800" b="1" dirty="0">
                <a:solidFill>
                  <a:srgbClr val="FF0000"/>
                </a:solidFill>
              </a:rPr>
              <a:t>優しい気持ちで手助け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3" descr="大きい, 飛行機, 座る, 水 が含まれている画像&#10;&#10;自動的に生成された説明">
            <a:extLst>
              <a:ext uri="{FF2B5EF4-FFF2-40B4-BE49-F238E27FC236}">
                <a16:creationId xmlns:a16="http://schemas.microsoft.com/office/drawing/2014/main" id="{5151DC9C-5743-4569-BD7D-0448E64399EB}"/>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F2EBE9A9-A37A-4685-8DB7-887F7302F242}"/>
              </a:ext>
            </a:extLst>
          </p:cNvPr>
          <p:cNvSpPr>
            <a:spLocks noGrp="1"/>
          </p:cNvSpPr>
          <p:nvPr>
            <p:ph type="title"/>
          </p:nvPr>
        </p:nvSpPr>
        <p:spPr>
          <a:xfrm>
            <a:off x="1631951" y="115889"/>
            <a:ext cx="8124825" cy="1368425"/>
          </a:xfrm>
          <a:ln w="28575"/>
        </p:spPr>
        <p:txBody>
          <a:bodyPr/>
          <a:lstStyle/>
          <a:p>
            <a:pPr algn="l">
              <a:defRPr/>
            </a:pPr>
            <a:br>
              <a:rPr lang="en-US" altLang="ja-JP" sz="2400" b="1" dirty="0">
                <a:solidFill>
                  <a:srgbClr val="FF0000"/>
                </a:solidFill>
                <a:latin typeface="AR丸ゴシック体M" pitchFamily="49" charset="-128"/>
                <a:ea typeface="AR丸ゴシック体M" pitchFamily="49" charset="-128"/>
              </a:rPr>
            </a:br>
            <a:endParaRPr lang="ja-JP" altLang="en-US" sz="2000" dirty="0">
              <a:solidFill>
                <a:srgbClr val="FF0000"/>
              </a:solidFill>
              <a:latin typeface="AR丸ゴシック体M" pitchFamily="49" charset="-128"/>
              <a:ea typeface="AR丸ゴシック体M" pitchFamily="49" charset="-128"/>
            </a:endParaRPr>
          </a:p>
        </p:txBody>
      </p:sp>
      <p:sp>
        <p:nvSpPr>
          <p:cNvPr id="3" name="コンテンツ プレースホルダー 2">
            <a:extLst>
              <a:ext uri="{FF2B5EF4-FFF2-40B4-BE49-F238E27FC236}">
                <a16:creationId xmlns:a16="http://schemas.microsoft.com/office/drawing/2014/main" id="{211BD25B-C10B-448E-A984-4733B2EFA377}"/>
              </a:ext>
            </a:extLst>
          </p:cNvPr>
          <p:cNvSpPr>
            <a:spLocks noGrp="1"/>
          </p:cNvSpPr>
          <p:nvPr>
            <p:ph idx="1"/>
          </p:nvPr>
        </p:nvSpPr>
        <p:spPr>
          <a:xfrm>
            <a:off x="503286" y="2051283"/>
            <a:ext cx="7480208" cy="650876"/>
          </a:xfrm>
        </p:spPr>
        <p:txBody>
          <a:bodyPr/>
          <a:lstStyle/>
          <a:p>
            <a:pPr marL="0" indent="0">
              <a:buNone/>
            </a:pPr>
            <a:r>
              <a:rPr lang="en-US" altLang="ja-JP" b="1" dirty="0">
                <a:solidFill>
                  <a:srgbClr val="00206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◎「ものをとられた」と思いこむ</a:t>
            </a:r>
            <a:endParaRPr lang="en-US" altLang="ja-JP" sz="3600" b="1" dirty="0">
              <a:solidFill>
                <a:srgbClr val="FF0000"/>
              </a:solidFill>
              <a:latin typeface="AR丸ゴシック体M" pitchFamily="49" charset="-128"/>
              <a:ea typeface="AR丸ゴシック体M" pitchFamily="49" charset="-128"/>
            </a:endParaRPr>
          </a:p>
          <a:p>
            <a:pPr marL="0" indent="0">
              <a:buNone/>
            </a:pPr>
            <a:endParaRPr lang="en-US" altLang="ja-JP" sz="3200" b="1" dirty="0">
              <a:solidFill>
                <a:srgbClr val="FF0000"/>
              </a:solidFill>
              <a:latin typeface="AR丸ゴシック体M" pitchFamily="49" charset="-128"/>
              <a:ea typeface="AR丸ゴシック体M" pitchFamily="49" charset="-128"/>
            </a:endParaRPr>
          </a:p>
        </p:txBody>
      </p:sp>
      <p:sp>
        <p:nvSpPr>
          <p:cNvPr id="35847" name="テキスト ボックス 5">
            <a:extLst>
              <a:ext uri="{FF2B5EF4-FFF2-40B4-BE49-F238E27FC236}">
                <a16:creationId xmlns:a16="http://schemas.microsoft.com/office/drawing/2014/main" id="{A406CEF3-D83D-41BC-9584-777FE72DB1CB}"/>
              </a:ext>
            </a:extLst>
          </p:cNvPr>
          <p:cNvSpPr txBox="1">
            <a:spLocks noChangeArrowheads="1"/>
          </p:cNvSpPr>
          <p:nvPr/>
        </p:nvSpPr>
        <p:spPr bwMode="auto">
          <a:xfrm>
            <a:off x="801413" y="2811883"/>
            <a:ext cx="67612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800" b="1" dirty="0">
                <a:solidFill>
                  <a:srgbClr val="002060"/>
                </a:solidFill>
                <a:latin typeface="AR丸ゴシック体M" pitchFamily="49" charset="-128"/>
                <a:ea typeface="AR丸ゴシック体M" pitchFamily="49" charset="-128"/>
              </a:rPr>
              <a:t>ものわすれがひどくなり、大事なものをしまった場所をわすれ、家族のだれかがとったと思いこんでおこったりします。</a:t>
            </a:r>
            <a:endParaRPr lang="en-US" altLang="ja-JP" sz="2800" b="1" dirty="0">
              <a:solidFill>
                <a:srgbClr val="002060"/>
              </a:solidFill>
              <a:latin typeface="AR丸ゴシック体M" pitchFamily="49" charset="-128"/>
              <a:ea typeface="AR丸ゴシック体M" pitchFamily="49" charset="-128"/>
            </a:endParaRPr>
          </a:p>
          <a:p>
            <a:pPr>
              <a:spcBef>
                <a:spcPct val="0"/>
              </a:spcBef>
              <a:buFontTx/>
              <a:buNone/>
            </a:pPr>
            <a:r>
              <a:rPr lang="ja-JP" altLang="en-US" sz="2800" b="1" dirty="0">
                <a:solidFill>
                  <a:srgbClr val="002060"/>
                </a:solidFill>
                <a:latin typeface="Arial" panose="020B0604020202020204" pitchFamily="34" charset="0"/>
                <a:ea typeface="AR丸ゴシック体M" pitchFamily="49" charset="-128"/>
              </a:rPr>
              <a:t>大事なものが見つからなくなることは、とても不安です。</a:t>
            </a:r>
            <a:endParaRPr lang="ja-JP" altLang="en-US" sz="2800" dirty="0">
              <a:solidFill>
                <a:schemeClr val="tx1"/>
              </a:solidFill>
              <a:latin typeface="Arial" panose="020B0604020202020204" pitchFamily="34" charset="0"/>
              <a:ea typeface="ＭＳ Ｐゴシック" panose="020B0600070205080204" pitchFamily="50" charset="-128"/>
            </a:endParaRPr>
          </a:p>
        </p:txBody>
      </p:sp>
      <p:sp>
        <p:nvSpPr>
          <p:cNvPr id="13" name="テキスト ボックス 7">
            <a:extLst>
              <a:ext uri="{FF2B5EF4-FFF2-40B4-BE49-F238E27FC236}">
                <a16:creationId xmlns:a16="http://schemas.microsoft.com/office/drawing/2014/main" id="{F09D3662-28FF-4F4C-B46D-004E1758F921}"/>
              </a:ext>
            </a:extLst>
          </p:cNvPr>
          <p:cNvSpPr txBox="1">
            <a:spLocks noChangeArrowheads="1"/>
          </p:cNvSpPr>
          <p:nvPr/>
        </p:nvSpPr>
        <p:spPr bwMode="auto">
          <a:xfrm>
            <a:off x="6899275" y="6453186"/>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12" name="正方形/長方形 11">
            <a:extLst>
              <a:ext uri="{FF2B5EF4-FFF2-40B4-BE49-F238E27FC236}">
                <a16:creationId xmlns:a16="http://schemas.microsoft.com/office/drawing/2014/main" id="{F541A873-EC04-4192-B20F-9AA9D5224404}"/>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6</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4" name="図 3">
            <a:extLst>
              <a:ext uri="{FF2B5EF4-FFF2-40B4-BE49-F238E27FC236}">
                <a16:creationId xmlns:a16="http://schemas.microsoft.com/office/drawing/2014/main" id="{EB795711-29D9-4020-9DFA-0D02E7D587DD}"/>
              </a:ext>
            </a:extLst>
          </p:cNvPr>
          <p:cNvPicPr>
            <a:picLocks noChangeAspect="1"/>
          </p:cNvPicPr>
          <p:nvPr/>
        </p:nvPicPr>
        <p:blipFill>
          <a:blip r:embed="rId4"/>
          <a:stretch>
            <a:fillRect/>
          </a:stretch>
        </p:blipFill>
        <p:spPr>
          <a:xfrm>
            <a:off x="7763438" y="1882865"/>
            <a:ext cx="3655180" cy="4331832"/>
          </a:xfrm>
          <a:prstGeom prst="rect">
            <a:avLst/>
          </a:prstGeom>
        </p:spPr>
      </p:pic>
      <p:sp>
        <p:nvSpPr>
          <p:cNvPr id="11" name="楕円 10">
            <a:extLst>
              <a:ext uri="{FF2B5EF4-FFF2-40B4-BE49-F238E27FC236}">
                <a16:creationId xmlns:a16="http://schemas.microsoft.com/office/drawing/2014/main" id="{2FC5D1BB-0CD9-4049-843A-AE3022006497}"/>
              </a:ext>
            </a:extLst>
          </p:cNvPr>
          <p:cNvSpPr/>
          <p:nvPr/>
        </p:nvSpPr>
        <p:spPr>
          <a:xfrm>
            <a:off x="10233305" y="5100638"/>
            <a:ext cx="1439862" cy="1189037"/>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j-ea"/>
                <a:ea typeface="AR P丸ゴシック体M" panose="020B0600010101010101"/>
              </a:rPr>
              <a:t>ふあん</a:t>
            </a:r>
            <a:r>
              <a:rPr lang="ja-JP" altLang="en-US" sz="3200" b="1" dirty="0">
                <a:latin typeface="+mj-ea"/>
                <a:ea typeface="AR P丸ゴシック体M" panose="020B0600010101010101"/>
              </a:rPr>
              <a:t>不安</a:t>
            </a:r>
          </a:p>
        </p:txBody>
      </p:sp>
      <p:sp>
        <p:nvSpPr>
          <p:cNvPr id="15" name="角丸四角形 1">
            <a:extLst>
              <a:ext uri="{FF2B5EF4-FFF2-40B4-BE49-F238E27FC236}">
                <a16:creationId xmlns:a16="http://schemas.microsoft.com/office/drawing/2014/main" id="{D2732BFA-7569-4E8E-861A-E8285F9007A3}"/>
              </a:ext>
            </a:extLst>
          </p:cNvPr>
          <p:cNvSpPr/>
          <p:nvPr/>
        </p:nvSpPr>
        <p:spPr>
          <a:xfrm>
            <a:off x="681318" y="279027"/>
            <a:ext cx="9878731" cy="1368424"/>
          </a:xfrm>
          <a:prstGeom prst="roundRect">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b="1" dirty="0">
                <a:solidFill>
                  <a:schemeClr val="tx1"/>
                </a:solidFill>
                <a:latin typeface="AR丸ゴシック体M" panose="020B0609010101010101" pitchFamily="49" charset="-128"/>
                <a:ea typeface="AR丸ゴシック体M" panose="020B0609010101010101" pitchFamily="49" charset="-128"/>
              </a:rPr>
              <a:t>かんきょうやまわりの人のせっし方で</a:t>
            </a:r>
            <a:endParaRPr lang="en-US" altLang="ja-JP" sz="3600" b="1" dirty="0">
              <a:solidFill>
                <a:schemeClr val="tx1"/>
              </a:solidFill>
              <a:latin typeface="AR丸ゴシック体M" panose="020B0609010101010101" pitchFamily="49" charset="-128"/>
              <a:ea typeface="AR丸ゴシック体M" panose="020B0609010101010101" pitchFamily="49" charset="-128"/>
            </a:endParaRPr>
          </a:p>
          <a:p>
            <a:pPr eaLnBrk="1" hangingPunct="1">
              <a:defRPr/>
            </a:pPr>
            <a:r>
              <a:rPr lang="ja-JP" altLang="en-US" sz="3600" b="1" dirty="0">
                <a:solidFill>
                  <a:schemeClr val="tx1"/>
                </a:solidFill>
                <a:latin typeface="AR丸ゴシック体M" panose="020B0609010101010101" pitchFamily="49" charset="-128"/>
                <a:ea typeface="AR丸ゴシック体M" panose="020B0609010101010101" pitchFamily="49" charset="-128"/>
              </a:rPr>
              <a:t>しょうじょうが変わります</a:t>
            </a:r>
            <a:r>
              <a:rPr lang="ja-JP" altLang="en-US" sz="2400" b="1" dirty="0">
                <a:solidFill>
                  <a:schemeClr val="tx1"/>
                </a:solidFill>
                <a:latin typeface="AR丸ゴシック体M" panose="020B0609010101010101" pitchFamily="49" charset="-128"/>
                <a:ea typeface="AR丸ゴシック体M" panose="020B0609010101010101" pitchFamily="49" charset="-128"/>
              </a:rPr>
              <a:t>（行動・心理しょうじょう）</a:t>
            </a:r>
          </a:p>
        </p:txBody>
      </p:sp>
      <p:sp>
        <p:nvSpPr>
          <p:cNvPr id="16" name="テキスト ボックス 15">
            <a:extLst>
              <a:ext uri="{FF2B5EF4-FFF2-40B4-BE49-F238E27FC236}">
                <a16:creationId xmlns:a16="http://schemas.microsoft.com/office/drawing/2014/main" id="{6B713AA0-A7BF-422F-B038-F2253971B376}"/>
              </a:ext>
            </a:extLst>
          </p:cNvPr>
          <p:cNvSpPr txBox="1"/>
          <p:nvPr/>
        </p:nvSpPr>
        <p:spPr>
          <a:xfrm>
            <a:off x="518833" y="5168376"/>
            <a:ext cx="6759388" cy="954107"/>
          </a:xfrm>
          <a:prstGeom prst="rect">
            <a:avLst/>
          </a:prstGeom>
          <a:noFill/>
        </p:spPr>
        <p:txBody>
          <a:bodyPr wrap="square" rtlCol="0">
            <a:spAutoFit/>
          </a:bodyPr>
          <a:lstStyle/>
          <a:p>
            <a:r>
              <a:rPr kumimoji="1" lang="ja-JP" altLang="en-US" sz="2800" b="1" dirty="0">
                <a:solidFill>
                  <a:srgbClr val="FF0000"/>
                </a:solidFill>
              </a:rPr>
              <a:t>→「大丈夫だよ」「一緒にさがそうよ」</a:t>
            </a:r>
            <a:endParaRPr kumimoji="1" lang="en-US" altLang="ja-JP" sz="2800" b="1" dirty="0">
              <a:solidFill>
                <a:srgbClr val="FF0000"/>
              </a:solidFill>
            </a:endParaRPr>
          </a:p>
          <a:p>
            <a:r>
              <a:rPr lang="ja-JP" altLang="en-US" sz="2800" b="1" dirty="0">
                <a:solidFill>
                  <a:srgbClr val="FF0000"/>
                </a:solidFill>
              </a:rPr>
              <a:t>　</a:t>
            </a:r>
            <a:r>
              <a:rPr kumimoji="1" lang="ja-JP" altLang="en-US" sz="2800" b="1" dirty="0">
                <a:solidFill>
                  <a:srgbClr val="FF0000"/>
                </a:solidFill>
              </a:rPr>
              <a:t>という優しい気持ちで手助け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コンテンツ プレースホルダー 3" descr="大きい, 飛行機, 座る, 水 が含まれている画像&#10;&#10;自動的に生成された説明">
            <a:extLst>
              <a:ext uri="{FF2B5EF4-FFF2-40B4-BE49-F238E27FC236}">
                <a16:creationId xmlns:a16="http://schemas.microsoft.com/office/drawing/2014/main" id="{A61C66D0-97DE-47CC-9A7C-1BC08814C5A9}"/>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44035" name="コンテンツ プレースホルダー 2">
            <a:extLst>
              <a:ext uri="{FF2B5EF4-FFF2-40B4-BE49-F238E27FC236}">
                <a16:creationId xmlns:a16="http://schemas.microsoft.com/office/drawing/2014/main" id="{C3482A38-5FCF-4FF9-BE34-C99E53D1B085}"/>
              </a:ext>
            </a:extLst>
          </p:cNvPr>
          <p:cNvSpPr>
            <a:spLocks noGrp="1"/>
          </p:cNvSpPr>
          <p:nvPr>
            <p:ph idx="1"/>
          </p:nvPr>
        </p:nvSpPr>
        <p:spPr>
          <a:xfrm>
            <a:off x="939800" y="771526"/>
            <a:ext cx="10223500" cy="5916613"/>
          </a:xfrm>
        </p:spPr>
        <p:txBody>
          <a:bodyPr>
            <a:normAutofit fontScale="92500" lnSpcReduction="1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r>
              <a:rPr lang="ja-JP" altLang="en-US" dirty="0">
                <a:solidFill>
                  <a:schemeClr val="bg1"/>
                </a:solidFill>
              </a:rPr>
              <a:t>Ｓ</a:t>
            </a:r>
          </a:p>
        </p:txBody>
      </p:sp>
      <p:pic>
        <p:nvPicPr>
          <p:cNvPr id="4" name="図 3">
            <a:extLst>
              <a:ext uri="{FF2B5EF4-FFF2-40B4-BE49-F238E27FC236}">
                <a16:creationId xmlns:a16="http://schemas.microsoft.com/office/drawing/2014/main" id="{28FBA017-B48F-4930-A20E-2B2AC6C28AE6}"/>
              </a:ext>
            </a:extLst>
          </p:cNvPr>
          <p:cNvPicPr>
            <a:picLocks noChangeAspect="1"/>
          </p:cNvPicPr>
          <p:nvPr/>
        </p:nvPicPr>
        <p:blipFill>
          <a:blip r:embed="rId4">
            <a:extLst>
              <a:ext uri="{28A0092B-C50C-407E-A947-70E740481C1C}">
                <a14:useLocalDpi xmlns:a14="http://schemas.microsoft.com/office/drawing/2010/main" val="0"/>
              </a:ext>
            </a:extLst>
          </a:blip>
          <a:srcRect r="1617"/>
          <a:stretch>
            <a:fillRect/>
          </a:stretch>
        </p:blipFill>
        <p:spPr bwMode="auto">
          <a:xfrm>
            <a:off x="1084216" y="1289802"/>
            <a:ext cx="2317561" cy="202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a:extLst>
              <a:ext uri="{FF2B5EF4-FFF2-40B4-BE49-F238E27FC236}">
                <a16:creationId xmlns:a16="http://schemas.microsoft.com/office/drawing/2014/main" id="{0824996F-8A31-43C7-B80A-9EE3D4CC4D5B}"/>
              </a:ext>
            </a:extLst>
          </p:cNvPr>
          <p:cNvSpPr/>
          <p:nvPr/>
        </p:nvSpPr>
        <p:spPr>
          <a:xfrm>
            <a:off x="3463024" y="1920023"/>
            <a:ext cx="3234231" cy="879475"/>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tx1"/>
                </a:solidFill>
                <a:latin typeface="AR丸ゴシック体M" pitchFamily="49" charset="-128"/>
                <a:ea typeface="AR丸ゴシック体M" pitchFamily="49" charset="-128"/>
              </a:rPr>
              <a:t>「大丈夫だよ」　　　</a:t>
            </a:r>
            <a:endParaRPr lang="en-US" altLang="ja-JP" sz="2400" b="1" dirty="0">
              <a:solidFill>
                <a:schemeClr val="tx1"/>
              </a:solidFill>
              <a:latin typeface="AR丸ゴシック体M" pitchFamily="49" charset="-128"/>
              <a:ea typeface="AR丸ゴシック体M" pitchFamily="49" charset="-128"/>
            </a:endParaRPr>
          </a:p>
          <a:p>
            <a:pPr eaLnBrk="1" hangingPunct="1">
              <a:defRPr/>
            </a:pPr>
            <a:r>
              <a:rPr lang="ja-JP" altLang="en-US" sz="2400" b="1" dirty="0">
                <a:solidFill>
                  <a:schemeClr val="tx1"/>
                </a:solidFill>
                <a:latin typeface="AR丸ゴシック体M" pitchFamily="49" charset="-128"/>
                <a:ea typeface="AR丸ゴシック体M" pitchFamily="49" charset="-128"/>
              </a:rPr>
              <a:t>　とわかってあげる</a:t>
            </a:r>
          </a:p>
        </p:txBody>
      </p:sp>
      <p:sp>
        <p:nvSpPr>
          <p:cNvPr id="9" name="角丸四角形 8">
            <a:extLst>
              <a:ext uri="{FF2B5EF4-FFF2-40B4-BE49-F238E27FC236}">
                <a16:creationId xmlns:a16="http://schemas.microsoft.com/office/drawing/2014/main" id="{745CA6B3-F054-4364-A336-5776091782CF}"/>
              </a:ext>
            </a:extLst>
          </p:cNvPr>
          <p:cNvSpPr/>
          <p:nvPr/>
        </p:nvSpPr>
        <p:spPr>
          <a:xfrm>
            <a:off x="7434617" y="2105028"/>
            <a:ext cx="2998787" cy="841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tx1"/>
                </a:solidFill>
                <a:latin typeface="AR丸ゴシック体M" pitchFamily="49" charset="-128"/>
                <a:ea typeface="AR丸ゴシック体M" pitchFamily="49" charset="-128"/>
              </a:rPr>
              <a:t>「また失敗した」</a:t>
            </a:r>
            <a:endParaRPr lang="en-US" altLang="ja-JP" sz="2400" b="1" dirty="0">
              <a:solidFill>
                <a:schemeClr val="tx1"/>
              </a:solidFill>
              <a:latin typeface="AR丸ゴシック体M" pitchFamily="49" charset="-128"/>
              <a:ea typeface="AR丸ゴシック体M" pitchFamily="49" charset="-128"/>
            </a:endParaRPr>
          </a:p>
          <a:p>
            <a:pPr algn="ctr" eaLnBrk="1" hangingPunct="1">
              <a:defRPr/>
            </a:pPr>
            <a:r>
              <a:rPr lang="ja-JP" altLang="en-US" sz="2400" b="1" dirty="0">
                <a:solidFill>
                  <a:schemeClr val="tx1"/>
                </a:solidFill>
                <a:latin typeface="AR丸ゴシック体M" pitchFamily="49" charset="-128"/>
                <a:ea typeface="AR丸ゴシック体M" pitchFamily="49" charset="-128"/>
              </a:rPr>
              <a:t>とおこったりする</a:t>
            </a:r>
          </a:p>
        </p:txBody>
      </p:sp>
      <p:sp>
        <p:nvSpPr>
          <p:cNvPr id="10" name="フリーフォーム 9">
            <a:extLst>
              <a:ext uri="{FF2B5EF4-FFF2-40B4-BE49-F238E27FC236}">
                <a16:creationId xmlns:a16="http://schemas.microsoft.com/office/drawing/2014/main" id="{D91B00D0-FB59-4125-A99B-C154DB74F6B4}"/>
              </a:ext>
            </a:extLst>
          </p:cNvPr>
          <p:cNvSpPr/>
          <p:nvPr/>
        </p:nvSpPr>
        <p:spPr>
          <a:xfrm>
            <a:off x="5677337" y="3744242"/>
            <a:ext cx="2998787" cy="1241484"/>
          </a:xfrm>
          <a:custGeom>
            <a:avLst/>
            <a:gdLst>
              <a:gd name="connsiteX0" fmla="*/ 590843 w 2616591"/>
              <a:gd name="connsiteY0" fmla="*/ 1125415 h 1266092"/>
              <a:gd name="connsiteX1" fmla="*/ 590843 w 2616591"/>
              <a:gd name="connsiteY1" fmla="*/ 1125415 h 1266092"/>
              <a:gd name="connsiteX2" fmla="*/ 478302 w 2616591"/>
              <a:gd name="connsiteY2" fmla="*/ 1055077 h 1266092"/>
              <a:gd name="connsiteX3" fmla="*/ 393896 w 2616591"/>
              <a:gd name="connsiteY3" fmla="*/ 1026941 h 1266092"/>
              <a:gd name="connsiteX4" fmla="*/ 309490 w 2616591"/>
              <a:gd name="connsiteY4" fmla="*/ 970670 h 1266092"/>
              <a:gd name="connsiteX5" fmla="*/ 225083 w 2616591"/>
              <a:gd name="connsiteY5" fmla="*/ 942535 h 1266092"/>
              <a:gd name="connsiteX6" fmla="*/ 98474 w 2616591"/>
              <a:gd name="connsiteY6" fmla="*/ 844061 h 1266092"/>
              <a:gd name="connsiteX7" fmla="*/ 70339 w 2616591"/>
              <a:gd name="connsiteY7" fmla="*/ 787790 h 1266092"/>
              <a:gd name="connsiteX8" fmla="*/ 42203 w 2616591"/>
              <a:gd name="connsiteY8" fmla="*/ 759655 h 1266092"/>
              <a:gd name="connsiteX9" fmla="*/ 0 w 2616591"/>
              <a:gd name="connsiteY9" fmla="*/ 675249 h 1266092"/>
              <a:gd name="connsiteX10" fmla="*/ 14068 w 2616591"/>
              <a:gd name="connsiteY10" fmla="*/ 295421 h 1266092"/>
              <a:gd name="connsiteX11" fmla="*/ 28136 w 2616591"/>
              <a:gd name="connsiteY11" fmla="*/ 253218 h 1266092"/>
              <a:gd name="connsiteX12" fmla="*/ 70339 w 2616591"/>
              <a:gd name="connsiteY12" fmla="*/ 211015 h 1266092"/>
              <a:gd name="connsiteX13" fmla="*/ 112542 w 2616591"/>
              <a:gd name="connsiteY13" fmla="*/ 126609 h 1266092"/>
              <a:gd name="connsiteX14" fmla="*/ 168813 w 2616591"/>
              <a:gd name="connsiteY14" fmla="*/ 112541 h 1266092"/>
              <a:gd name="connsiteX15" fmla="*/ 211016 w 2616591"/>
              <a:gd name="connsiteY15" fmla="*/ 84406 h 1266092"/>
              <a:gd name="connsiteX16" fmla="*/ 295422 w 2616591"/>
              <a:gd name="connsiteY16" fmla="*/ 56270 h 1266092"/>
              <a:gd name="connsiteX17" fmla="*/ 337625 w 2616591"/>
              <a:gd name="connsiteY17" fmla="*/ 42203 h 1266092"/>
              <a:gd name="connsiteX18" fmla="*/ 534573 w 2616591"/>
              <a:gd name="connsiteY18" fmla="*/ 0 h 1266092"/>
              <a:gd name="connsiteX19" fmla="*/ 815926 w 2616591"/>
              <a:gd name="connsiteY19" fmla="*/ 14067 h 1266092"/>
              <a:gd name="connsiteX20" fmla="*/ 956603 w 2616591"/>
              <a:gd name="connsiteY20" fmla="*/ 56270 h 1266092"/>
              <a:gd name="connsiteX21" fmla="*/ 1055077 w 2616591"/>
              <a:gd name="connsiteY21" fmla="*/ 70338 h 1266092"/>
              <a:gd name="connsiteX22" fmla="*/ 1111348 w 2616591"/>
              <a:gd name="connsiteY22" fmla="*/ 84406 h 1266092"/>
              <a:gd name="connsiteX23" fmla="*/ 1209822 w 2616591"/>
              <a:gd name="connsiteY23" fmla="*/ 98473 h 1266092"/>
              <a:gd name="connsiteX24" fmla="*/ 1448973 w 2616591"/>
              <a:gd name="connsiteY24" fmla="*/ 140677 h 1266092"/>
              <a:gd name="connsiteX25" fmla="*/ 2236763 w 2616591"/>
              <a:gd name="connsiteY25" fmla="*/ 154744 h 1266092"/>
              <a:gd name="connsiteX26" fmla="*/ 2278966 w 2616591"/>
              <a:gd name="connsiteY26" fmla="*/ 168812 h 1266092"/>
              <a:gd name="connsiteX27" fmla="*/ 2335237 w 2616591"/>
              <a:gd name="connsiteY27" fmla="*/ 182880 h 1266092"/>
              <a:gd name="connsiteX28" fmla="*/ 2391508 w 2616591"/>
              <a:gd name="connsiteY28" fmla="*/ 225083 h 1266092"/>
              <a:gd name="connsiteX29" fmla="*/ 2532185 w 2616591"/>
              <a:gd name="connsiteY29" fmla="*/ 267286 h 1266092"/>
              <a:gd name="connsiteX30" fmla="*/ 2602523 w 2616591"/>
              <a:gd name="connsiteY30" fmla="*/ 393895 h 1266092"/>
              <a:gd name="connsiteX31" fmla="*/ 2616591 w 2616591"/>
              <a:gd name="connsiteY31" fmla="*/ 436098 h 1266092"/>
              <a:gd name="connsiteX32" fmla="*/ 2602523 w 2616591"/>
              <a:gd name="connsiteY32" fmla="*/ 956603 h 1266092"/>
              <a:gd name="connsiteX33" fmla="*/ 2588456 w 2616591"/>
              <a:gd name="connsiteY33" fmla="*/ 1012873 h 1266092"/>
              <a:gd name="connsiteX34" fmla="*/ 2518117 w 2616591"/>
              <a:gd name="connsiteY34" fmla="*/ 1069144 h 1266092"/>
              <a:gd name="connsiteX35" fmla="*/ 2475914 w 2616591"/>
              <a:gd name="connsiteY35" fmla="*/ 1083212 h 1266092"/>
              <a:gd name="connsiteX36" fmla="*/ 2419643 w 2616591"/>
              <a:gd name="connsiteY36" fmla="*/ 1111347 h 1266092"/>
              <a:gd name="connsiteX37" fmla="*/ 2335237 w 2616591"/>
              <a:gd name="connsiteY37" fmla="*/ 1167618 h 1266092"/>
              <a:gd name="connsiteX38" fmla="*/ 1631853 w 2616591"/>
              <a:gd name="connsiteY38" fmla="*/ 1209821 h 1266092"/>
              <a:gd name="connsiteX39" fmla="*/ 1491176 w 2616591"/>
              <a:gd name="connsiteY39" fmla="*/ 1237957 h 1266092"/>
              <a:gd name="connsiteX40" fmla="*/ 1448973 w 2616591"/>
              <a:gd name="connsiteY40" fmla="*/ 1252024 h 1266092"/>
              <a:gd name="connsiteX41" fmla="*/ 1336431 w 2616591"/>
              <a:gd name="connsiteY41" fmla="*/ 1266092 h 1266092"/>
              <a:gd name="connsiteX42" fmla="*/ 900333 w 2616591"/>
              <a:gd name="connsiteY42" fmla="*/ 1252024 h 1266092"/>
              <a:gd name="connsiteX43" fmla="*/ 815926 w 2616591"/>
              <a:gd name="connsiteY43" fmla="*/ 1209821 h 1266092"/>
              <a:gd name="connsiteX44" fmla="*/ 759656 w 2616591"/>
              <a:gd name="connsiteY44" fmla="*/ 1181686 h 1266092"/>
              <a:gd name="connsiteX45" fmla="*/ 731520 w 2616591"/>
              <a:gd name="connsiteY45" fmla="*/ 1153550 h 1266092"/>
              <a:gd name="connsiteX46" fmla="*/ 576776 w 2616591"/>
              <a:gd name="connsiteY46" fmla="*/ 1125415 h 1266092"/>
              <a:gd name="connsiteX47" fmla="*/ 520505 w 2616591"/>
              <a:gd name="connsiteY47" fmla="*/ 1111347 h 1266092"/>
              <a:gd name="connsiteX48" fmla="*/ 506437 w 2616591"/>
              <a:gd name="connsiteY48" fmla="*/ 1055077 h 1266092"/>
              <a:gd name="connsiteX49" fmla="*/ 506437 w 2616591"/>
              <a:gd name="connsiteY49" fmla="*/ 1041009 h 12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16591" h="1266092">
                <a:moveTo>
                  <a:pt x="590843" y="1125415"/>
                </a:moveTo>
                <a:lnTo>
                  <a:pt x="590843" y="1125415"/>
                </a:lnTo>
                <a:cubicBezTo>
                  <a:pt x="553329" y="1101969"/>
                  <a:pt x="517870" y="1074861"/>
                  <a:pt x="478302" y="1055077"/>
                </a:cubicBezTo>
                <a:cubicBezTo>
                  <a:pt x="451776" y="1041814"/>
                  <a:pt x="418572" y="1043392"/>
                  <a:pt x="393896" y="1026941"/>
                </a:cubicBezTo>
                <a:cubicBezTo>
                  <a:pt x="365761" y="1008184"/>
                  <a:pt x="341569" y="981363"/>
                  <a:pt x="309490" y="970670"/>
                </a:cubicBezTo>
                <a:cubicBezTo>
                  <a:pt x="281354" y="961292"/>
                  <a:pt x="249760" y="958986"/>
                  <a:pt x="225083" y="942535"/>
                </a:cubicBezTo>
                <a:cubicBezTo>
                  <a:pt x="124124" y="875228"/>
                  <a:pt x="164587" y="910174"/>
                  <a:pt x="98474" y="844061"/>
                </a:cubicBezTo>
                <a:cubicBezTo>
                  <a:pt x="89096" y="825304"/>
                  <a:pt x="81972" y="805239"/>
                  <a:pt x="70339" y="787790"/>
                </a:cubicBezTo>
                <a:cubicBezTo>
                  <a:pt x="62982" y="776754"/>
                  <a:pt x="50489" y="770012"/>
                  <a:pt x="42203" y="759655"/>
                </a:cubicBezTo>
                <a:cubicBezTo>
                  <a:pt x="11038" y="720699"/>
                  <a:pt x="14858" y="719822"/>
                  <a:pt x="0" y="675249"/>
                </a:cubicBezTo>
                <a:cubicBezTo>
                  <a:pt x="4689" y="548640"/>
                  <a:pt x="5640" y="421837"/>
                  <a:pt x="14068" y="295421"/>
                </a:cubicBezTo>
                <a:cubicBezTo>
                  <a:pt x="15054" y="280625"/>
                  <a:pt x="19911" y="265556"/>
                  <a:pt x="28136" y="253218"/>
                </a:cubicBezTo>
                <a:cubicBezTo>
                  <a:pt x="39172" y="236665"/>
                  <a:pt x="56271" y="225083"/>
                  <a:pt x="70339" y="211015"/>
                </a:cubicBezTo>
                <a:cubicBezTo>
                  <a:pt x="78364" y="186939"/>
                  <a:pt x="89165" y="142193"/>
                  <a:pt x="112542" y="126609"/>
                </a:cubicBezTo>
                <a:cubicBezTo>
                  <a:pt x="128629" y="115884"/>
                  <a:pt x="150056" y="117230"/>
                  <a:pt x="168813" y="112541"/>
                </a:cubicBezTo>
                <a:cubicBezTo>
                  <a:pt x="182881" y="103163"/>
                  <a:pt x="195566" y="91273"/>
                  <a:pt x="211016" y="84406"/>
                </a:cubicBezTo>
                <a:cubicBezTo>
                  <a:pt x="238117" y="72361"/>
                  <a:pt x="267287" y="65648"/>
                  <a:pt x="295422" y="56270"/>
                </a:cubicBezTo>
                <a:cubicBezTo>
                  <a:pt x="309490" y="51581"/>
                  <a:pt x="323084" y="45111"/>
                  <a:pt x="337625" y="42203"/>
                </a:cubicBezTo>
                <a:cubicBezTo>
                  <a:pt x="497261" y="10275"/>
                  <a:pt x="431909" y="25665"/>
                  <a:pt x="534573" y="0"/>
                </a:cubicBezTo>
                <a:cubicBezTo>
                  <a:pt x="628357" y="4689"/>
                  <a:pt x="722349" y="6269"/>
                  <a:pt x="815926" y="14067"/>
                </a:cubicBezTo>
                <a:cubicBezTo>
                  <a:pt x="877184" y="19172"/>
                  <a:pt x="890338" y="46803"/>
                  <a:pt x="956603" y="56270"/>
                </a:cubicBezTo>
                <a:cubicBezTo>
                  <a:pt x="989428" y="60959"/>
                  <a:pt x="1022454" y="64406"/>
                  <a:pt x="1055077" y="70338"/>
                </a:cubicBezTo>
                <a:cubicBezTo>
                  <a:pt x="1074099" y="73797"/>
                  <a:pt x="1092326" y="80947"/>
                  <a:pt x="1111348" y="84406"/>
                </a:cubicBezTo>
                <a:cubicBezTo>
                  <a:pt x="1143971" y="90337"/>
                  <a:pt x="1176997" y="93784"/>
                  <a:pt x="1209822" y="98473"/>
                </a:cubicBezTo>
                <a:cubicBezTo>
                  <a:pt x="1303098" y="160659"/>
                  <a:pt x="1249521" y="134978"/>
                  <a:pt x="1448973" y="140677"/>
                </a:cubicBezTo>
                <a:cubicBezTo>
                  <a:pt x="1711504" y="148178"/>
                  <a:pt x="1974166" y="150055"/>
                  <a:pt x="2236763" y="154744"/>
                </a:cubicBezTo>
                <a:cubicBezTo>
                  <a:pt x="2250831" y="159433"/>
                  <a:pt x="2264708" y="164738"/>
                  <a:pt x="2278966" y="168812"/>
                </a:cubicBezTo>
                <a:cubicBezTo>
                  <a:pt x="2297556" y="174124"/>
                  <a:pt x="2317944" y="174233"/>
                  <a:pt x="2335237" y="182880"/>
                </a:cubicBezTo>
                <a:cubicBezTo>
                  <a:pt x="2356208" y="193365"/>
                  <a:pt x="2370537" y="214598"/>
                  <a:pt x="2391508" y="225083"/>
                </a:cubicBezTo>
                <a:cubicBezTo>
                  <a:pt x="2425755" y="242206"/>
                  <a:pt x="2491800" y="257190"/>
                  <a:pt x="2532185" y="267286"/>
                </a:cubicBezTo>
                <a:cubicBezTo>
                  <a:pt x="2595359" y="330460"/>
                  <a:pt x="2568096" y="290615"/>
                  <a:pt x="2602523" y="393895"/>
                </a:cubicBezTo>
                <a:lnTo>
                  <a:pt x="2616591" y="436098"/>
                </a:lnTo>
                <a:cubicBezTo>
                  <a:pt x="2611902" y="609600"/>
                  <a:pt x="2610979" y="783244"/>
                  <a:pt x="2602523" y="956603"/>
                </a:cubicBezTo>
                <a:cubicBezTo>
                  <a:pt x="2601581" y="975914"/>
                  <a:pt x="2597102" y="995580"/>
                  <a:pt x="2588456" y="1012873"/>
                </a:cubicBezTo>
                <a:cubicBezTo>
                  <a:pt x="2579733" y="1030320"/>
                  <a:pt x="2531371" y="1062517"/>
                  <a:pt x="2518117" y="1069144"/>
                </a:cubicBezTo>
                <a:cubicBezTo>
                  <a:pt x="2504854" y="1075776"/>
                  <a:pt x="2489544" y="1077371"/>
                  <a:pt x="2475914" y="1083212"/>
                </a:cubicBezTo>
                <a:cubicBezTo>
                  <a:pt x="2456639" y="1091473"/>
                  <a:pt x="2437625" y="1100558"/>
                  <a:pt x="2419643" y="1111347"/>
                </a:cubicBezTo>
                <a:cubicBezTo>
                  <a:pt x="2390647" y="1128744"/>
                  <a:pt x="2367316" y="1156925"/>
                  <a:pt x="2335237" y="1167618"/>
                </a:cubicBezTo>
                <a:cubicBezTo>
                  <a:pt x="2055042" y="1261015"/>
                  <a:pt x="2280481" y="1195079"/>
                  <a:pt x="1631853" y="1209821"/>
                </a:cubicBezTo>
                <a:cubicBezTo>
                  <a:pt x="1565518" y="1220877"/>
                  <a:pt x="1549942" y="1221167"/>
                  <a:pt x="1491176" y="1237957"/>
                </a:cubicBezTo>
                <a:cubicBezTo>
                  <a:pt x="1476918" y="1242031"/>
                  <a:pt x="1463562" y="1249371"/>
                  <a:pt x="1448973" y="1252024"/>
                </a:cubicBezTo>
                <a:cubicBezTo>
                  <a:pt x="1411777" y="1258787"/>
                  <a:pt x="1373945" y="1261403"/>
                  <a:pt x="1336431" y="1266092"/>
                </a:cubicBezTo>
                <a:cubicBezTo>
                  <a:pt x="1191065" y="1261403"/>
                  <a:pt x="1045524" y="1260565"/>
                  <a:pt x="900333" y="1252024"/>
                </a:cubicBezTo>
                <a:cubicBezTo>
                  <a:pt x="864391" y="1249910"/>
                  <a:pt x="845040" y="1226458"/>
                  <a:pt x="815926" y="1209821"/>
                </a:cubicBezTo>
                <a:cubicBezTo>
                  <a:pt x="797718" y="1199417"/>
                  <a:pt x="777105" y="1193318"/>
                  <a:pt x="759656" y="1181686"/>
                </a:cubicBezTo>
                <a:cubicBezTo>
                  <a:pt x="748620" y="1174329"/>
                  <a:pt x="742893" y="1160374"/>
                  <a:pt x="731520" y="1153550"/>
                </a:cubicBezTo>
                <a:cubicBezTo>
                  <a:pt x="696697" y="1132656"/>
                  <a:pt x="593776" y="1128248"/>
                  <a:pt x="576776" y="1125415"/>
                </a:cubicBezTo>
                <a:cubicBezTo>
                  <a:pt x="557705" y="1122236"/>
                  <a:pt x="539262" y="1116036"/>
                  <a:pt x="520505" y="1111347"/>
                </a:cubicBezTo>
                <a:cubicBezTo>
                  <a:pt x="504954" y="1064696"/>
                  <a:pt x="506437" y="1083973"/>
                  <a:pt x="506437" y="1055077"/>
                </a:cubicBezTo>
                <a:lnTo>
                  <a:pt x="506437" y="1041009"/>
                </a:lnTo>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tx1"/>
                </a:solidFill>
                <a:latin typeface="AR丸ゴシック体M" pitchFamily="49" charset="-128"/>
                <a:ea typeface="AR丸ゴシック体M" pitchFamily="49" charset="-128"/>
              </a:rPr>
              <a:t>ますます</a:t>
            </a:r>
            <a:endParaRPr lang="en-US" altLang="ja-JP" sz="2400" b="1" dirty="0">
              <a:solidFill>
                <a:schemeClr val="tx1"/>
              </a:solidFill>
              <a:latin typeface="AR丸ゴシック体M" pitchFamily="49" charset="-128"/>
              <a:ea typeface="AR丸ゴシック体M" pitchFamily="49" charset="-128"/>
            </a:endParaRPr>
          </a:p>
          <a:p>
            <a:pPr algn="ctr" eaLnBrk="1" hangingPunct="1">
              <a:defRPr/>
            </a:pPr>
            <a:r>
              <a:rPr lang="ja-JP" altLang="en-US" sz="2400" b="1" dirty="0">
                <a:solidFill>
                  <a:schemeClr val="tx1"/>
                </a:solidFill>
                <a:latin typeface="AR丸ゴシック体M" pitchFamily="49" charset="-128"/>
                <a:ea typeface="AR丸ゴシック体M" pitchFamily="49" charset="-128"/>
              </a:rPr>
              <a:t>元気がなくなる</a:t>
            </a:r>
          </a:p>
        </p:txBody>
      </p:sp>
      <p:sp>
        <p:nvSpPr>
          <p:cNvPr id="12" name="角丸四角形 11">
            <a:extLst>
              <a:ext uri="{FF2B5EF4-FFF2-40B4-BE49-F238E27FC236}">
                <a16:creationId xmlns:a16="http://schemas.microsoft.com/office/drawing/2014/main" id="{2F667160-598A-4CB0-987B-723DCE23C595}"/>
              </a:ext>
            </a:extLst>
          </p:cNvPr>
          <p:cNvSpPr/>
          <p:nvPr/>
        </p:nvSpPr>
        <p:spPr>
          <a:xfrm>
            <a:off x="2351089" y="115889"/>
            <a:ext cx="7489825" cy="720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下矢印 12">
            <a:extLst>
              <a:ext uri="{FF2B5EF4-FFF2-40B4-BE49-F238E27FC236}">
                <a16:creationId xmlns:a16="http://schemas.microsoft.com/office/drawing/2014/main" id="{DB637275-6CBE-4305-8EA3-C1261B6A0298}"/>
              </a:ext>
            </a:extLst>
          </p:cNvPr>
          <p:cNvSpPr/>
          <p:nvPr/>
        </p:nvSpPr>
        <p:spPr>
          <a:xfrm rot="490001">
            <a:off x="5073651" y="1217614"/>
            <a:ext cx="320675" cy="655637"/>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下矢印 14">
            <a:extLst>
              <a:ext uri="{FF2B5EF4-FFF2-40B4-BE49-F238E27FC236}">
                <a16:creationId xmlns:a16="http://schemas.microsoft.com/office/drawing/2014/main" id="{950C129F-16B1-4D13-BEB0-0E5569C7E49C}"/>
              </a:ext>
            </a:extLst>
          </p:cNvPr>
          <p:cNvSpPr/>
          <p:nvPr/>
        </p:nvSpPr>
        <p:spPr>
          <a:xfrm rot="1768218">
            <a:off x="4478339" y="2878139"/>
            <a:ext cx="338137" cy="530225"/>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6" name="下矢印 15">
            <a:extLst>
              <a:ext uri="{FF2B5EF4-FFF2-40B4-BE49-F238E27FC236}">
                <a16:creationId xmlns:a16="http://schemas.microsoft.com/office/drawing/2014/main" id="{77E7AD75-B40C-4433-9C05-2485154B2DB6}"/>
              </a:ext>
            </a:extLst>
          </p:cNvPr>
          <p:cNvSpPr/>
          <p:nvPr/>
        </p:nvSpPr>
        <p:spPr>
          <a:xfrm rot="20162438">
            <a:off x="7575551" y="1277939"/>
            <a:ext cx="334963" cy="765175"/>
          </a:xfrm>
          <a:prstGeom prst="downArrow">
            <a:avLst/>
          </a:prstGeom>
          <a:solidFill>
            <a:srgbClr val="66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下矢印 16">
            <a:extLst>
              <a:ext uri="{FF2B5EF4-FFF2-40B4-BE49-F238E27FC236}">
                <a16:creationId xmlns:a16="http://schemas.microsoft.com/office/drawing/2014/main" id="{912B1551-80C2-4D0C-ADE1-AFCB953A6B9E}"/>
              </a:ext>
            </a:extLst>
          </p:cNvPr>
          <p:cNvSpPr/>
          <p:nvPr/>
        </p:nvSpPr>
        <p:spPr>
          <a:xfrm rot="848979">
            <a:off x="7297738" y="3116263"/>
            <a:ext cx="349250" cy="704850"/>
          </a:xfrm>
          <a:prstGeom prst="downArrow">
            <a:avLst/>
          </a:prstGeom>
          <a:solidFill>
            <a:srgbClr val="66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下矢印 17">
            <a:extLst>
              <a:ext uri="{FF2B5EF4-FFF2-40B4-BE49-F238E27FC236}">
                <a16:creationId xmlns:a16="http://schemas.microsoft.com/office/drawing/2014/main" id="{C29CA306-DFD4-4051-B24F-74817A615D2A}"/>
              </a:ext>
            </a:extLst>
          </p:cNvPr>
          <p:cNvSpPr/>
          <p:nvPr/>
        </p:nvSpPr>
        <p:spPr>
          <a:xfrm rot="19808921">
            <a:off x="7548563" y="4989513"/>
            <a:ext cx="385762" cy="692150"/>
          </a:xfrm>
          <a:prstGeom prst="downArrow">
            <a:avLst/>
          </a:prstGeom>
          <a:solidFill>
            <a:srgbClr val="66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正方形/長方形 18">
            <a:extLst>
              <a:ext uri="{FF2B5EF4-FFF2-40B4-BE49-F238E27FC236}">
                <a16:creationId xmlns:a16="http://schemas.microsoft.com/office/drawing/2014/main" id="{BC6A2A0B-1C9A-4B75-A061-21A0A8C294A4}"/>
              </a:ext>
            </a:extLst>
          </p:cNvPr>
          <p:cNvSpPr/>
          <p:nvPr/>
        </p:nvSpPr>
        <p:spPr>
          <a:xfrm>
            <a:off x="8069278" y="1110517"/>
            <a:ext cx="941035" cy="8621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5400" b="1" dirty="0">
                <a:solidFill>
                  <a:srgbClr val="A93617"/>
                </a:solidFill>
                <a:latin typeface="HGP創英角ﾎﾟｯﾌﾟ体" panose="040B0A00000000000000" pitchFamily="50" charset="-128"/>
                <a:ea typeface="HGP創英角ﾎﾟｯﾌﾟ体" panose="040B0A00000000000000" pitchFamily="50" charset="-128"/>
              </a:rPr>
              <a:t>×</a:t>
            </a:r>
            <a:endParaRPr lang="ja-JP" altLang="en-US" sz="5400" b="1" dirty="0">
              <a:solidFill>
                <a:srgbClr val="A93617"/>
              </a:solidFill>
              <a:latin typeface="HGP創英角ﾎﾟｯﾌﾟ体" panose="040B0A00000000000000" pitchFamily="50" charset="-128"/>
              <a:ea typeface="HGP創英角ﾎﾟｯﾌﾟ体" panose="040B0A00000000000000" pitchFamily="50" charset="-128"/>
            </a:endParaRPr>
          </a:p>
        </p:txBody>
      </p:sp>
      <p:sp>
        <p:nvSpPr>
          <p:cNvPr id="20" name="正方形/長方形 19">
            <a:extLst>
              <a:ext uri="{FF2B5EF4-FFF2-40B4-BE49-F238E27FC236}">
                <a16:creationId xmlns:a16="http://schemas.microsoft.com/office/drawing/2014/main" id="{37D0119C-4DE2-4476-BEBB-58EBB44A9F32}"/>
              </a:ext>
            </a:extLst>
          </p:cNvPr>
          <p:cNvSpPr/>
          <p:nvPr/>
        </p:nvSpPr>
        <p:spPr>
          <a:xfrm>
            <a:off x="4421188" y="865188"/>
            <a:ext cx="792162" cy="596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sz="4800" dirty="0">
              <a:solidFill>
                <a:srgbClr val="FF0000"/>
              </a:solidFill>
            </a:endParaRPr>
          </a:p>
        </p:txBody>
      </p:sp>
      <p:sp>
        <p:nvSpPr>
          <p:cNvPr id="24" name="角丸四角形 2">
            <a:extLst>
              <a:ext uri="{FF2B5EF4-FFF2-40B4-BE49-F238E27FC236}">
                <a16:creationId xmlns:a16="http://schemas.microsoft.com/office/drawing/2014/main" id="{96D16D54-7DA3-46F1-9A36-8EC05B04AAAE}"/>
              </a:ext>
            </a:extLst>
          </p:cNvPr>
          <p:cNvSpPr/>
          <p:nvPr/>
        </p:nvSpPr>
        <p:spPr>
          <a:xfrm>
            <a:off x="1584326" y="155575"/>
            <a:ext cx="8832850" cy="984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a:extLst>
              <a:ext uri="{FF2B5EF4-FFF2-40B4-BE49-F238E27FC236}">
                <a16:creationId xmlns:a16="http://schemas.microsoft.com/office/drawing/2014/main" id="{04A7C96B-90A9-4E0B-955D-64FBE0293D05}"/>
              </a:ext>
            </a:extLst>
          </p:cNvPr>
          <p:cNvSpPr>
            <a:spLocks noGrp="1"/>
          </p:cNvSpPr>
          <p:nvPr>
            <p:ph type="title"/>
          </p:nvPr>
        </p:nvSpPr>
        <p:spPr>
          <a:xfrm>
            <a:off x="1901826" y="168276"/>
            <a:ext cx="8440738" cy="1008063"/>
          </a:xfrm>
        </p:spPr>
        <p:txBody>
          <a:bodyPr>
            <a:noAutofit/>
          </a:bodyPr>
          <a:lstStyle/>
          <a:p>
            <a:pPr>
              <a:lnSpc>
                <a:spcPts val="3600"/>
              </a:lnSpc>
              <a:defRPr/>
            </a:pPr>
            <a:r>
              <a:rPr lang="ja-JP" altLang="en-US" sz="2800" b="1" dirty="0">
                <a:solidFill>
                  <a:srgbClr val="FF0000"/>
                </a:solidFill>
                <a:latin typeface="AR丸ゴシック体M" pitchFamily="49" charset="-128"/>
                <a:ea typeface="AR丸ゴシック体M" pitchFamily="49" charset="-128"/>
              </a:rPr>
              <a:t>認知症</a:t>
            </a:r>
            <a:r>
              <a:rPr lang="ja-JP" altLang="en-US" sz="1800" b="1" dirty="0">
                <a:solidFill>
                  <a:srgbClr val="FF0000"/>
                </a:solidFill>
                <a:latin typeface="AR丸ゴシック体M" pitchFamily="49" charset="-128"/>
                <a:ea typeface="AR丸ゴシック体M" pitchFamily="49" charset="-128"/>
              </a:rPr>
              <a:t>（にんちしょう</a:t>
            </a:r>
            <a:r>
              <a:rPr lang="ja-JP" altLang="en-US" sz="1800" dirty="0">
                <a:solidFill>
                  <a:srgbClr val="FF0000"/>
                </a:solidFill>
                <a:latin typeface="AR丸ゴシック体M" pitchFamily="49" charset="-128"/>
                <a:ea typeface="AR丸ゴシック体M" pitchFamily="49" charset="-128"/>
              </a:rPr>
              <a:t>）</a:t>
            </a:r>
            <a:r>
              <a:rPr lang="ja-JP" altLang="en-US" sz="2800" dirty="0">
                <a:latin typeface="AR丸ゴシック体M" pitchFamily="49" charset="-128"/>
                <a:ea typeface="AR丸ゴシック体M" pitchFamily="49" charset="-128"/>
              </a:rPr>
              <a:t>になり失敗ばかり続いて</a:t>
            </a:r>
            <a:br>
              <a:rPr lang="en-US" altLang="ja-JP" sz="2800" dirty="0">
                <a:latin typeface="AR丸ゴシック体M" pitchFamily="49" charset="-128"/>
                <a:ea typeface="AR丸ゴシック体M" pitchFamily="49" charset="-128"/>
              </a:rPr>
            </a:br>
            <a:r>
              <a:rPr lang="en-US" altLang="ja-JP" sz="2800" dirty="0">
                <a:latin typeface="AR丸ゴシック体M" pitchFamily="49" charset="-128"/>
                <a:ea typeface="AR丸ゴシック体M" pitchFamily="49" charset="-128"/>
              </a:rPr>
              <a:t>                                           </a:t>
            </a:r>
            <a:r>
              <a:rPr lang="ja-JP" altLang="en-US" sz="2800" dirty="0">
                <a:latin typeface="AR丸ゴシック体M" pitchFamily="49" charset="-128"/>
                <a:ea typeface="AR丸ゴシック体M" pitchFamily="49" charset="-128"/>
              </a:rPr>
              <a:t>　　おこられてばかり</a:t>
            </a:r>
          </a:p>
        </p:txBody>
      </p:sp>
      <p:sp>
        <p:nvSpPr>
          <p:cNvPr id="26" name="テキスト ボックス 25">
            <a:extLst>
              <a:ext uri="{FF2B5EF4-FFF2-40B4-BE49-F238E27FC236}">
                <a16:creationId xmlns:a16="http://schemas.microsoft.com/office/drawing/2014/main" id="{7952AF5D-B95B-4435-9D5E-6C51CCFC4BBA}"/>
              </a:ext>
            </a:extLst>
          </p:cNvPr>
          <p:cNvSpPr txBox="1">
            <a:spLocks noChangeArrowheads="1"/>
          </p:cNvSpPr>
          <p:nvPr/>
        </p:nvSpPr>
        <p:spPr bwMode="auto">
          <a:xfrm>
            <a:off x="4144472" y="1075949"/>
            <a:ext cx="884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5400" b="1" dirty="0">
                <a:solidFill>
                  <a:srgbClr val="FF0000"/>
                </a:solidFill>
                <a:latin typeface="Arial" panose="020B0604020202020204" pitchFamily="34" charset="0"/>
                <a:ea typeface="ＭＳ Ｐゴシック" panose="020B0600070205080204" pitchFamily="50" charset="-128"/>
              </a:rPr>
              <a:t>〇</a:t>
            </a:r>
          </a:p>
        </p:txBody>
      </p:sp>
      <p:sp>
        <p:nvSpPr>
          <p:cNvPr id="28" name="テキスト ボックス 7">
            <a:extLst>
              <a:ext uri="{FF2B5EF4-FFF2-40B4-BE49-F238E27FC236}">
                <a16:creationId xmlns:a16="http://schemas.microsoft.com/office/drawing/2014/main" id="{CC4CA755-29B5-44F3-827B-B1F2B84E03BA}"/>
              </a:ext>
            </a:extLst>
          </p:cNvPr>
          <p:cNvSpPr txBox="1">
            <a:spLocks noChangeArrowheads="1"/>
          </p:cNvSpPr>
          <p:nvPr/>
        </p:nvSpPr>
        <p:spPr bwMode="auto">
          <a:xfrm>
            <a:off x="6899275" y="6464197"/>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30" name="正方形/長方形 29">
            <a:extLst>
              <a:ext uri="{FF2B5EF4-FFF2-40B4-BE49-F238E27FC236}">
                <a16:creationId xmlns:a16="http://schemas.microsoft.com/office/drawing/2014/main" id="{FCB8FE84-74F1-4F8C-864A-DCB4C927A753}"/>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7</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3" name="図 2">
            <a:extLst>
              <a:ext uri="{FF2B5EF4-FFF2-40B4-BE49-F238E27FC236}">
                <a16:creationId xmlns:a16="http://schemas.microsoft.com/office/drawing/2014/main" id="{D44C8262-55FB-4716-BFBD-853A4B28419E}"/>
              </a:ext>
            </a:extLst>
          </p:cNvPr>
          <p:cNvPicPr>
            <a:picLocks noChangeAspect="1"/>
          </p:cNvPicPr>
          <p:nvPr/>
        </p:nvPicPr>
        <p:blipFill>
          <a:blip r:embed="rId5"/>
          <a:stretch>
            <a:fillRect/>
          </a:stretch>
        </p:blipFill>
        <p:spPr>
          <a:xfrm>
            <a:off x="1455472" y="4783743"/>
            <a:ext cx="2487384" cy="1896020"/>
          </a:xfrm>
          <a:prstGeom prst="rect">
            <a:avLst/>
          </a:prstGeom>
        </p:spPr>
      </p:pic>
      <p:sp>
        <p:nvSpPr>
          <p:cNvPr id="8" name="角丸四角形 7">
            <a:extLst>
              <a:ext uri="{FF2B5EF4-FFF2-40B4-BE49-F238E27FC236}">
                <a16:creationId xmlns:a16="http://schemas.microsoft.com/office/drawing/2014/main" id="{A320B319-E65A-45E7-B25C-25D6B4DF72F8}"/>
              </a:ext>
            </a:extLst>
          </p:cNvPr>
          <p:cNvSpPr/>
          <p:nvPr/>
        </p:nvSpPr>
        <p:spPr>
          <a:xfrm>
            <a:off x="1950930" y="3429000"/>
            <a:ext cx="3024188" cy="1335087"/>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tx1"/>
                </a:solidFill>
                <a:latin typeface="AR丸ゴシック体M" pitchFamily="49" charset="-128"/>
                <a:ea typeface="AR丸ゴシック体M" pitchFamily="49" charset="-128"/>
              </a:rPr>
              <a:t>しょうじょうが</a:t>
            </a:r>
            <a:endParaRPr lang="en-US" altLang="ja-JP" sz="2400" b="1" dirty="0">
              <a:solidFill>
                <a:schemeClr val="tx1"/>
              </a:solidFill>
              <a:latin typeface="AR丸ゴシック体M" pitchFamily="49" charset="-128"/>
              <a:ea typeface="AR丸ゴシック体M" pitchFamily="49" charset="-128"/>
            </a:endParaRPr>
          </a:p>
          <a:p>
            <a:pPr algn="ctr" eaLnBrk="1" hangingPunct="1">
              <a:defRPr/>
            </a:pPr>
            <a:r>
              <a:rPr lang="ja-JP" altLang="en-US" sz="2400" b="1" u="sng" dirty="0">
                <a:solidFill>
                  <a:schemeClr val="tx1"/>
                </a:solidFill>
                <a:latin typeface="AR丸ゴシック体M" pitchFamily="49" charset="-128"/>
                <a:ea typeface="AR丸ゴシック体M" pitchFamily="49" charset="-128"/>
              </a:rPr>
              <a:t>よくなって</a:t>
            </a:r>
            <a:endParaRPr lang="en-US" altLang="ja-JP" sz="2400" b="1" u="sng" dirty="0">
              <a:solidFill>
                <a:schemeClr val="tx1"/>
              </a:solidFill>
              <a:latin typeface="AR丸ゴシック体M" pitchFamily="49" charset="-128"/>
              <a:ea typeface="AR丸ゴシック体M" pitchFamily="49" charset="-128"/>
            </a:endParaRPr>
          </a:p>
          <a:p>
            <a:pPr algn="ctr" eaLnBrk="1" hangingPunct="1">
              <a:defRPr/>
            </a:pPr>
            <a:r>
              <a:rPr lang="ja-JP" altLang="en-US" sz="2400" b="1" u="sng" dirty="0">
                <a:solidFill>
                  <a:schemeClr val="tx1"/>
                </a:solidFill>
                <a:latin typeface="AR丸ゴシック体M" pitchFamily="49" charset="-128"/>
                <a:ea typeface="AR丸ゴシック体M" pitchFamily="49" charset="-128"/>
              </a:rPr>
              <a:t>ゆるやかにすすむ</a:t>
            </a:r>
            <a:endParaRPr lang="en-US" altLang="ja-JP" sz="2400" b="1" u="sng" dirty="0">
              <a:solidFill>
                <a:schemeClr val="tx1"/>
              </a:solidFill>
              <a:latin typeface="AR丸ゴシック体M" pitchFamily="49" charset="-128"/>
              <a:ea typeface="AR丸ゴシック体M" pitchFamily="49" charset="-128"/>
            </a:endParaRPr>
          </a:p>
        </p:txBody>
      </p:sp>
      <p:sp>
        <p:nvSpPr>
          <p:cNvPr id="27" name="楕円 26">
            <a:extLst>
              <a:ext uri="{FF2B5EF4-FFF2-40B4-BE49-F238E27FC236}">
                <a16:creationId xmlns:a16="http://schemas.microsoft.com/office/drawing/2014/main" id="{D0D292B6-FCFF-4821-AC2A-2DC9CB1C718D}"/>
              </a:ext>
            </a:extLst>
          </p:cNvPr>
          <p:cNvSpPr/>
          <p:nvPr/>
        </p:nvSpPr>
        <p:spPr>
          <a:xfrm>
            <a:off x="3649962" y="5627677"/>
            <a:ext cx="1331913" cy="1049338"/>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mj-ea"/>
                <a:ea typeface="AR P丸ゴシック体M" panose="020B0600010101010101"/>
              </a:rPr>
              <a:t>あんしん</a:t>
            </a:r>
            <a:r>
              <a:rPr lang="ja-JP" altLang="en-US" sz="2800" b="1" dirty="0">
                <a:latin typeface="+mj-ea"/>
                <a:ea typeface="AR P丸ゴシック体M" panose="020B0600010101010101"/>
              </a:rPr>
              <a:t>安心</a:t>
            </a:r>
          </a:p>
        </p:txBody>
      </p:sp>
      <p:pic>
        <p:nvPicPr>
          <p:cNvPr id="14" name="図 13">
            <a:extLst>
              <a:ext uri="{FF2B5EF4-FFF2-40B4-BE49-F238E27FC236}">
                <a16:creationId xmlns:a16="http://schemas.microsoft.com/office/drawing/2014/main" id="{8C003CB4-9A83-48C7-83CE-BBFCA1E97AFC}"/>
              </a:ext>
            </a:extLst>
          </p:cNvPr>
          <p:cNvPicPr>
            <a:picLocks noChangeAspect="1"/>
          </p:cNvPicPr>
          <p:nvPr/>
        </p:nvPicPr>
        <p:blipFill>
          <a:blip r:embed="rId6"/>
          <a:stretch>
            <a:fillRect/>
          </a:stretch>
        </p:blipFill>
        <p:spPr>
          <a:xfrm>
            <a:off x="9150943" y="2996658"/>
            <a:ext cx="2054530" cy="2853175"/>
          </a:xfrm>
          <a:prstGeom prst="rect">
            <a:avLst/>
          </a:prstGeom>
        </p:spPr>
      </p:pic>
      <p:sp>
        <p:nvSpPr>
          <p:cNvPr id="25" name="楕円 24">
            <a:extLst>
              <a:ext uri="{FF2B5EF4-FFF2-40B4-BE49-F238E27FC236}">
                <a16:creationId xmlns:a16="http://schemas.microsoft.com/office/drawing/2014/main" id="{6E33B293-E546-4D47-A1A4-33171FEDFFCB}"/>
              </a:ext>
            </a:extLst>
          </p:cNvPr>
          <p:cNvSpPr/>
          <p:nvPr/>
        </p:nvSpPr>
        <p:spPr>
          <a:xfrm>
            <a:off x="8630194" y="4636294"/>
            <a:ext cx="1150938" cy="992188"/>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mj-ea"/>
                <a:ea typeface="AR P丸ゴシック体M" panose="020B0600010101010101"/>
              </a:rPr>
              <a:t>ふあん</a:t>
            </a:r>
            <a:r>
              <a:rPr lang="ja-JP" altLang="en-US" sz="2400" b="1" dirty="0">
                <a:latin typeface="+mj-ea"/>
                <a:ea typeface="AR P丸ゴシック体M" panose="020B0600010101010101"/>
              </a:rPr>
              <a:t>不安</a:t>
            </a:r>
          </a:p>
        </p:txBody>
      </p:sp>
      <p:sp>
        <p:nvSpPr>
          <p:cNvPr id="11" name="角丸四角形 10">
            <a:extLst>
              <a:ext uri="{FF2B5EF4-FFF2-40B4-BE49-F238E27FC236}">
                <a16:creationId xmlns:a16="http://schemas.microsoft.com/office/drawing/2014/main" id="{193B75D0-F964-45C6-A26C-61F15286FEA4}"/>
              </a:ext>
            </a:extLst>
          </p:cNvPr>
          <p:cNvSpPr/>
          <p:nvPr/>
        </p:nvSpPr>
        <p:spPr>
          <a:xfrm>
            <a:off x="6286369" y="5707063"/>
            <a:ext cx="4130807" cy="66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tx1"/>
                </a:solidFill>
                <a:latin typeface="AR丸ゴシック体M" pitchFamily="49" charset="-128"/>
                <a:ea typeface="AR丸ゴシック体M" pitchFamily="49" charset="-128"/>
              </a:rPr>
              <a:t>しょうじょうがわるくなる</a:t>
            </a:r>
          </a:p>
        </p:txBody>
      </p:sp>
    </p:spTree>
    <p:extLst>
      <p:ext uri="{BB962C8B-B14F-4D97-AF65-F5344CB8AC3E}">
        <p14:creationId xmlns:p14="http://schemas.microsoft.com/office/powerpoint/2010/main" val="254358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80">
                                          <p:stCondLst>
                                            <p:cond delay="0"/>
                                          </p:stCondLst>
                                        </p:cTn>
                                        <p:tgtEl>
                                          <p:spTgt spid="19"/>
                                        </p:tgtEl>
                                      </p:cBhvr>
                                    </p:animEffect>
                                    <p:anim calcmode="lin" valueType="num">
                                      <p:cBhvr>
                                        <p:cTn id="5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7" dur="26">
                                          <p:stCondLst>
                                            <p:cond delay="650"/>
                                          </p:stCondLst>
                                        </p:cTn>
                                        <p:tgtEl>
                                          <p:spTgt spid="19"/>
                                        </p:tgtEl>
                                      </p:cBhvr>
                                      <p:to x="100000" y="60000"/>
                                    </p:animScale>
                                    <p:animScale>
                                      <p:cBhvr>
                                        <p:cTn id="58" dur="166" decel="50000">
                                          <p:stCondLst>
                                            <p:cond delay="676"/>
                                          </p:stCondLst>
                                        </p:cTn>
                                        <p:tgtEl>
                                          <p:spTgt spid="19"/>
                                        </p:tgtEl>
                                      </p:cBhvr>
                                      <p:to x="100000" y="100000"/>
                                    </p:animScale>
                                    <p:animScale>
                                      <p:cBhvr>
                                        <p:cTn id="59" dur="26">
                                          <p:stCondLst>
                                            <p:cond delay="1312"/>
                                          </p:stCondLst>
                                        </p:cTn>
                                        <p:tgtEl>
                                          <p:spTgt spid="19"/>
                                        </p:tgtEl>
                                      </p:cBhvr>
                                      <p:to x="100000" y="80000"/>
                                    </p:animScale>
                                    <p:animScale>
                                      <p:cBhvr>
                                        <p:cTn id="60" dur="166" decel="50000">
                                          <p:stCondLst>
                                            <p:cond delay="1338"/>
                                          </p:stCondLst>
                                        </p:cTn>
                                        <p:tgtEl>
                                          <p:spTgt spid="19"/>
                                        </p:tgtEl>
                                      </p:cBhvr>
                                      <p:to x="100000" y="100000"/>
                                    </p:animScale>
                                    <p:animScale>
                                      <p:cBhvr>
                                        <p:cTn id="61" dur="26">
                                          <p:stCondLst>
                                            <p:cond delay="1642"/>
                                          </p:stCondLst>
                                        </p:cTn>
                                        <p:tgtEl>
                                          <p:spTgt spid="19"/>
                                        </p:tgtEl>
                                      </p:cBhvr>
                                      <p:to x="100000" y="90000"/>
                                    </p:animScale>
                                    <p:animScale>
                                      <p:cBhvr>
                                        <p:cTn id="62" dur="166" decel="50000">
                                          <p:stCondLst>
                                            <p:cond delay="1668"/>
                                          </p:stCondLst>
                                        </p:cTn>
                                        <p:tgtEl>
                                          <p:spTgt spid="19"/>
                                        </p:tgtEl>
                                      </p:cBhvr>
                                      <p:to x="100000" y="100000"/>
                                    </p:animScale>
                                    <p:animScale>
                                      <p:cBhvr>
                                        <p:cTn id="63" dur="26">
                                          <p:stCondLst>
                                            <p:cond delay="1808"/>
                                          </p:stCondLst>
                                        </p:cTn>
                                        <p:tgtEl>
                                          <p:spTgt spid="19"/>
                                        </p:tgtEl>
                                      </p:cBhvr>
                                      <p:to x="100000" y="95000"/>
                                    </p:animScale>
                                    <p:animScale>
                                      <p:cBhvr>
                                        <p:cTn id="64" dur="166" decel="50000">
                                          <p:stCondLst>
                                            <p:cond delay="1834"/>
                                          </p:stCondLst>
                                        </p:cTn>
                                        <p:tgtEl>
                                          <p:spTgt spid="1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circle(in)">
                                      <p:cBhvr>
                                        <p:cTn id="74" dur="2000"/>
                                        <p:tgtEl>
                                          <p:spTgt spid="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00"/>
                                        <p:tgtEl>
                                          <p:spTgt spid="1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circle(in)">
                                      <p:cBhvr>
                                        <p:cTn id="91" dur="2000"/>
                                        <p:tgtEl>
                                          <p:spTgt spid="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2"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1000"/>
                                        <p:tgtEl>
                                          <p:spTgt spid="3"/>
                                        </p:tgtEl>
                                      </p:cBhvr>
                                    </p:animEffect>
                                    <p:anim calcmode="lin" valueType="num">
                                      <p:cBhvr>
                                        <p:cTn id="97" dur="1000" fill="hold"/>
                                        <p:tgtEl>
                                          <p:spTgt spid="3"/>
                                        </p:tgtEl>
                                        <p:attrNameLst>
                                          <p:attrName>ppt_x</p:attrName>
                                        </p:attrNameLst>
                                      </p:cBhvr>
                                      <p:tavLst>
                                        <p:tav tm="0">
                                          <p:val>
                                            <p:strVal val="#ppt_x"/>
                                          </p:val>
                                        </p:tav>
                                        <p:tav tm="100000">
                                          <p:val>
                                            <p:strVal val="#ppt_x"/>
                                          </p:val>
                                        </p:tav>
                                      </p:tavLst>
                                    </p:anim>
                                    <p:anim calcmode="lin" valueType="num">
                                      <p:cBhvr>
                                        <p:cTn id="9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ppt_x"/>
                                          </p:val>
                                        </p:tav>
                                        <p:tav tm="100000">
                                          <p:val>
                                            <p:strVal val="#ppt_x"/>
                                          </p:val>
                                        </p:tav>
                                      </p:tavLst>
                                    </p:anim>
                                    <p:anim calcmode="lin" valueType="num">
                                      <p:cBhvr additive="base">
                                        <p:cTn id="1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5" grpId="0" animBg="1"/>
      <p:bldP spid="16" grpId="0" animBg="1"/>
      <p:bldP spid="17" grpId="0" animBg="1"/>
      <p:bldP spid="18" grpId="0" animBg="1"/>
      <p:bldP spid="19" grpId="0"/>
      <p:bldP spid="26" grpId="0"/>
      <p:bldP spid="8" grpId="0" animBg="1"/>
      <p:bldP spid="27" grpId="0" animBg="1"/>
      <p:bldP spid="2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3" descr="大きい, 飛行機, 座る, 水 が含まれている画像&#10;&#10;自動的に生成された説明">
            <a:extLst>
              <a:ext uri="{FF2B5EF4-FFF2-40B4-BE49-F238E27FC236}">
                <a16:creationId xmlns:a16="http://schemas.microsoft.com/office/drawing/2014/main" id="{570A2CCA-FD71-4EE4-88D7-B3E04E61F151}"/>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9D6C1868-078F-4335-9CE1-A6BE1080C2C7}"/>
              </a:ext>
            </a:extLst>
          </p:cNvPr>
          <p:cNvSpPr>
            <a:spLocks noGrp="1"/>
          </p:cNvSpPr>
          <p:nvPr>
            <p:ph type="title"/>
          </p:nvPr>
        </p:nvSpPr>
        <p:spPr/>
        <p:txBody>
          <a:bodyPr/>
          <a:lstStyle/>
          <a:p>
            <a:pPr>
              <a:defRPr/>
            </a:pPr>
            <a:r>
              <a:rPr lang="ja-JP" altLang="en-US" sz="800" dirty="0"/>
              <a:t>・</a:t>
            </a:r>
          </a:p>
        </p:txBody>
      </p:sp>
      <p:sp>
        <p:nvSpPr>
          <p:cNvPr id="37892" name="コンテンツ プレースホルダー 2">
            <a:extLst>
              <a:ext uri="{FF2B5EF4-FFF2-40B4-BE49-F238E27FC236}">
                <a16:creationId xmlns:a16="http://schemas.microsoft.com/office/drawing/2014/main" id="{C0D3FF49-0A0A-4C46-A82D-8840B17F5F32}"/>
              </a:ext>
            </a:extLst>
          </p:cNvPr>
          <p:cNvSpPr>
            <a:spLocks noGrp="1"/>
          </p:cNvSpPr>
          <p:nvPr>
            <p:ph idx="1"/>
          </p:nvPr>
        </p:nvSpPr>
        <p:spPr>
          <a:xfrm>
            <a:off x="1878013" y="1612901"/>
            <a:ext cx="8229600" cy="4525963"/>
          </a:xfrm>
        </p:spPr>
        <p:txBody>
          <a:bodyPr/>
          <a:lstStyle/>
          <a:p>
            <a:r>
              <a:rPr lang="ja-JP" altLang="en-US" sz="800" dirty="0"/>
              <a:t>・</a:t>
            </a:r>
          </a:p>
        </p:txBody>
      </p:sp>
      <p:sp>
        <p:nvSpPr>
          <p:cNvPr id="5" name="角丸四角形 4">
            <a:extLst>
              <a:ext uri="{FF2B5EF4-FFF2-40B4-BE49-F238E27FC236}">
                <a16:creationId xmlns:a16="http://schemas.microsoft.com/office/drawing/2014/main" id="{CE17C2CB-E719-4231-B2F5-2A9359B25468}"/>
              </a:ext>
            </a:extLst>
          </p:cNvPr>
          <p:cNvSpPr/>
          <p:nvPr/>
        </p:nvSpPr>
        <p:spPr>
          <a:xfrm>
            <a:off x="596900" y="1113630"/>
            <a:ext cx="11087100" cy="2042321"/>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つぎのしつもんが</a:t>
            </a:r>
            <a:endParaRPr lang="en-US" altLang="ja-JP" sz="2800" dirty="0">
              <a:solidFill>
                <a:prstClr val="black"/>
              </a:solidFill>
              <a:latin typeface="AR丸ゴシック体M" panose="020B0609010101010101" pitchFamily="49" charset="-128"/>
              <a:ea typeface="AR丸ゴシック体M" panose="020B0609010101010101" pitchFamily="49" charset="-128"/>
            </a:endParaRPr>
          </a:p>
          <a:p>
            <a:pPr eaLnBrk="1" hangingPunct="1">
              <a:defRPr/>
            </a:pPr>
            <a:r>
              <a:rPr lang="ja-JP" altLang="en-US" sz="2800" b="1" dirty="0">
                <a:solidFill>
                  <a:srgbClr val="FF0000"/>
                </a:solidFill>
                <a:latin typeface="AR丸ゴシック体M" panose="020B0609010101010101" pitchFamily="49" charset="-128"/>
                <a:ea typeface="AR丸ゴシック体M" panose="020B0609010101010101" pitchFamily="49" charset="-128"/>
              </a:rPr>
              <a:t>「認知症</a:t>
            </a:r>
            <a:r>
              <a:rPr lang="ja-JP" altLang="en-US" sz="2000" b="1" dirty="0">
                <a:solidFill>
                  <a:srgbClr val="FF0000"/>
                </a:solidFill>
                <a:latin typeface="AR丸ゴシック体M" panose="020B0609010101010101" pitchFamily="49" charset="-128"/>
                <a:ea typeface="AR丸ゴシック体M" panose="020B0609010101010101" pitchFamily="49" charset="-128"/>
              </a:rPr>
              <a:t>（にんちしょう）</a:t>
            </a:r>
            <a:r>
              <a:rPr lang="ja-JP" altLang="en-US" sz="2800" b="1" dirty="0">
                <a:solidFill>
                  <a:srgbClr val="FF0000"/>
                </a:solidFill>
                <a:latin typeface="AR丸ゴシック体M" panose="020B0609010101010101" pitchFamily="49" charset="-128"/>
                <a:ea typeface="AR丸ゴシック体M" panose="020B0609010101010101" pitchFamily="49" charset="-128"/>
              </a:rPr>
              <a:t>」</a:t>
            </a:r>
            <a:r>
              <a:rPr lang="ja-JP" altLang="en-US" sz="2800" dirty="0">
                <a:solidFill>
                  <a:prstClr val="black"/>
                </a:solidFill>
                <a:latin typeface="AR丸ゴシック体M" panose="020B0609010101010101" pitchFamily="49" charset="-128"/>
                <a:ea typeface="AR丸ゴシック体M" panose="020B0609010101010101" pitchFamily="49" charset="-128"/>
              </a:rPr>
              <a:t>だと思う人</a:t>
            </a:r>
            <a:r>
              <a:rPr lang="en-US" altLang="ja-JP" sz="2800" dirty="0">
                <a:solidFill>
                  <a:prstClr val="black"/>
                </a:solidFill>
                <a:latin typeface="AR丸ゴシック体M" panose="020B0609010101010101" pitchFamily="49" charset="-128"/>
                <a:ea typeface="AR丸ゴシック体M" panose="020B0609010101010101" pitchFamily="49" charset="-128"/>
              </a:rPr>
              <a:t>?</a:t>
            </a:r>
          </a:p>
          <a:p>
            <a:pPr eaLnBrk="1" hangingPunct="1">
              <a:defRPr/>
            </a:pPr>
            <a:r>
              <a:rPr lang="ja-JP" altLang="en-US" sz="2800" b="1" dirty="0">
                <a:solidFill>
                  <a:srgbClr val="00B050"/>
                </a:solidFill>
                <a:latin typeface="AR丸ゴシック体M" panose="020B0609010101010101" pitchFamily="49" charset="-128"/>
                <a:ea typeface="AR丸ゴシック体M" panose="020B0609010101010101" pitchFamily="49" charset="-128"/>
              </a:rPr>
              <a:t>「ものわすれ」</a:t>
            </a:r>
            <a:r>
              <a:rPr lang="ja-JP" altLang="en-US" sz="2800" dirty="0">
                <a:solidFill>
                  <a:prstClr val="black"/>
                </a:solidFill>
                <a:latin typeface="AR丸ゴシック体M" panose="020B0609010101010101" pitchFamily="49" charset="-128"/>
                <a:ea typeface="AR丸ゴシック体M" panose="020B0609010101010101" pitchFamily="49" charset="-128"/>
              </a:rPr>
              <a:t>だと思う人</a:t>
            </a:r>
            <a:r>
              <a:rPr lang="en-US" altLang="ja-JP" sz="2800" dirty="0">
                <a:solidFill>
                  <a:prstClr val="black"/>
                </a:solidFill>
                <a:latin typeface="AR丸ゴシック体M" panose="020B0609010101010101" pitchFamily="49" charset="-128"/>
                <a:ea typeface="AR丸ゴシック体M" panose="020B0609010101010101" pitchFamily="49" charset="-128"/>
              </a:rPr>
              <a:t>?</a:t>
            </a:r>
          </a:p>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とそれぞれ聞きますので、そうだと思うほうに</a:t>
            </a:r>
            <a:r>
              <a:rPr lang="ja-JP" altLang="en-US" sz="2800" b="1" dirty="0">
                <a:solidFill>
                  <a:prstClr val="black"/>
                </a:solidFill>
                <a:latin typeface="AR丸ゴシック体M" panose="020B0609010101010101" pitchFamily="49" charset="-128"/>
                <a:ea typeface="AR丸ゴシック体M" panose="020B0609010101010101" pitchFamily="49" charset="-128"/>
              </a:rPr>
              <a:t>手</a:t>
            </a:r>
            <a:r>
              <a:rPr lang="ja-JP" altLang="en-US" sz="2800" dirty="0">
                <a:solidFill>
                  <a:prstClr val="black"/>
                </a:solidFill>
                <a:latin typeface="AR丸ゴシック体M" panose="020B0609010101010101" pitchFamily="49" charset="-128"/>
                <a:ea typeface="AR丸ゴシック体M" panose="020B0609010101010101" pitchFamily="49" charset="-128"/>
              </a:rPr>
              <a:t>をあげてください。</a:t>
            </a:r>
            <a:endParaRPr lang="en-US" altLang="ja-JP" sz="2800" dirty="0">
              <a:solidFill>
                <a:prstClr val="black"/>
              </a:solidFill>
              <a:latin typeface="AR丸ゴシック体M" panose="020B0609010101010101" pitchFamily="49" charset="-128"/>
              <a:ea typeface="AR丸ゴシック体M" panose="020B0609010101010101" pitchFamily="49" charset="-128"/>
            </a:endParaRPr>
          </a:p>
        </p:txBody>
      </p:sp>
      <p:sp>
        <p:nvSpPr>
          <p:cNvPr id="6" name="角丸四角形 5">
            <a:extLst>
              <a:ext uri="{FF2B5EF4-FFF2-40B4-BE49-F238E27FC236}">
                <a16:creationId xmlns:a16="http://schemas.microsoft.com/office/drawing/2014/main" id="{91695B00-1DD8-4758-9AF3-7090DEF7A236}"/>
              </a:ext>
            </a:extLst>
          </p:cNvPr>
          <p:cNvSpPr/>
          <p:nvPr/>
        </p:nvSpPr>
        <p:spPr>
          <a:xfrm>
            <a:off x="838200" y="3490124"/>
            <a:ext cx="8861425" cy="93662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① きのうの夕ごはんに、何を食べたか思いだせない</a:t>
            </a:r>
          </a:p>
        </p:txBody>
      </p:sp>
      <p:sp>
        <p:nvSpPr>
          <p:cNvPr id="8" name="角丸四角形 7">
            <a:extLst>
              <a:ext uri="{FF2B5EF4-FFF2-40B4-BE49-F238E27FC236}">
                <a16:creationId xmlns:a16="http://schemas.microsoft.com/office/drawing/2014/main" id="{E953BA27-B90C-4B56-AA06-24A0F3F88193}"/>
              </a:ext>
            </a:extLst>
          </p:cNvPr>
          <p:cNvSpPr/>
          <p:nvPr/>
        </p:nvSpPr>
        <p:spPr>
          <a:xfrm>
            <a:off x="596900" y="4885333"/>
            <a:ext cx="9510713" cy="1371600"/>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② 毎日行っている、すぐ近くの公園に遊びに行ったけど、</a:t>
            </a:r>
            <a:endParaRPr lang="en-US" altLang="ja-JP" sz="2800" dirty="0">
              <a:solidFill>
                <a:prstClr val="black"/>
              </a:solidFill>
              <a:latin typeface="AR丸ゴシック体M" panose="020B0609010101010101" pitchFamily="49" charset="-128"/>
              <a:ea typeface="AR丸ゴシック体M" panose="020B0609010101010101" pitchFamily="49" charset="-128"/>
            </a:endParaRPr>
          </a:p>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　 帰り道がわからなくなって家に帰れなくなった</a:t>
            </a:r>
          </a:p>
        </p:txBody>
      </p:sp>
      <p:sp>
        <p:nvSpPr>
          <p:cNvPr id="9" name="角丸四角形 8">
            <a:extLst>
              <a:ext uri="{FF2B5EF4-FFF2-40B4-BE49-F238E27FC236}">
                <a16:creationId xmlns:a16="http://schemas.microsoft.com/office/drawing/2014/main" id="{32FE377D-72F6-4397-A97F-5ED067BD738A}"/>
              </a:ext>
            </a:extLst>
          </p:cNvPr>
          <p:cNvSpPr/>
          <p:nvPr/>
        </p:nvSpPr>
        <p:spPr>
          <a:xfrm>
            <a:off x="9965719" y="5481983"/>
            <a:ext cx="1852613" cy="96440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400" b="1" dirty="0">
                <a:solidFill>
                  <a:srgbClr val="FF0000"/>
                </a:solidFill>
                <a:latin typeface="AR丸ゴシック体M" panose="020B0609010101010101" pitchFamily="49" charset="-128"/>
                <a:ea typeface="AR丸ゴシック体M" panose="020B0609010101010101" pitchFamily="49" charset="-128"/>
              </a:rPr>
              <a:t>にん ち しょう</a:t>
            </a:r>
            <a:endParaRPr lang="en-US" altLang="ja-JP" sz="1400" b="1" dirty="0">
              <a:solidFill>
                <a:srgbClr val="FF0000"/>
              </a:solidFill>
              <a:latin typeface="AR丸ゴシック体M" panose="020B0609010101010101" pitchFamily="49" charset="-128"/>
              <a:ea typeface="AR丸ゴシック体M" panose="020B0609010101010101" pitchFamily="49" charset="-128"/>
            </a:endParaRPr>
          </a:p>
          <a:p>
            <a:pPr algn="ctr" eaLnBrk="1" hangingPunct="1">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認 知 症</a:t>
            </a:r>
          </a:p>
        </p:txBody>
      </p:sp>
      <p:sp>
        <p:nvSpPr>
          <p:cNvPr id="7" name="角丸四角形 6">
            <a:extLst>
              <a:ext uri="{FF2B5EF4-FFF2-40B4-BE49-F238E27FC236}">
                <a16:creationId xmlns:a16="http://schemas.microsoft.com/office/drawing/2014/main" id="{5EC10D6E-B77B-426A-8207-08F450AD8DA0}"/>
              </a:ext>
            </a:extLst>
          </p:cNvPr>
          <p:cNvSpPr/>
          <p:nvPr/>
        </p:nvSpPr>
        <p:spPr>
          <a:xfrm>
            <a:off x="9495632" y="3958437"/>
            <a:ext cx="2393950" cy="78025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3200" b="1" dirty="0">
                <a:solidFill>
                  <a:srgbClr val="00B050"/>
                </a:solidFill>
                <a:latin typeface="AR丸ゴシック体M" panose="020B0609010101010101" pitchFamily="49" charset="-128"/>
                <a:ea typeface="AR丸ゴシック体M" panose="020B0609010101010101" pitchFamily="49" charset="-128"/>
              </a:rPr>
              <a:t>ものわすれ</a:t>
            </a:r>
          </a:p>
        </p:txBody>
      </p:sp>
      <p:sp>
        <p:nvSpPr>
          <p:cNvPr id="13" name="角丸四角形 3">
            <a:extLst>
              <a:ext uri="{FF2B5EF4-FFF2-40B4-BE49-F238E27FC236}">
                <a16:creationId xmlns:a16="http://schemas.microsoft.com/office/drawing/2014/main" id="{1DD74016-EBB5-471D-ACA7-468AD20CD656}"/>
              </a:ext>
            </a:extLst>
          </p:cNvPr>
          <p:cNvSpPr/>
          <p:nvPr/>
        </p:nvSpPr>
        <p:spPr>
          <a:xfrm>
            <a:off x="2274889" y="234951"/>
            <a:ext cx="2017711" cy="74850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b="1" dirty="0">
                <a:solidFill>
                  <a:prstClr val="black"/>
                </a:solidFill>
                <a:latin typeface="AR丸ゴシック体M" panose="020B0609010101010101" pitchFamily="49" charset="-128"/>
                <a:ea typeface="AR丸ゴシック体M" panose="020B0609010101010101" pitchFamily="49" charset="-128"/>
              </a:rPr>
              <a:t>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3" descr="大きい, 飛行機, 座る, 水 が含まれている画像&#10;&#10;自動的に生成された説明">
            <a:extLst>
              <a:ext uri="{FF2B5EF4-FFF2-40B4-BE49-F238E27FC236}">
                <a16:creationId xmlns:a16="http://schemas.microsoft.com/office/drawing/2014/main" id="{09AAC669-7421-4D2F-9D69-03FC83C224D0}"/>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0CA9D78D-8A8F-4F36-B56A-CB5509588AEB}"/>
              </a:ext>
            </a:extLst>
          </p:cNvPr>
          <p:cNvSpPr>
            <a:spLocks noGrp="1"/>
          </p:cNvSpPr>
          <p:nvPr>
            <p:ph type="title"/>
          </p:nvPr>
        </p:nvSpPr>
        <p:spPr/>
        <p:txBody>
          <a:bodyPr/>
          <a:lstStyle/>
          <a:p>
            <a:pPr>
              <a:defRPr/>
            </a:pPr>
            <a:r>
              <a:rPr lang="en-US" altLang="ja-JP" sz="800" dirty="0"/>
              <a:t>.</a:t>
            </a:r>
            <a:endParaRPr lang="ja-JP" altLang="en-US" sz="800" dirty="0"/>
          </a:p>
        </p:txBody>
      </p:sp>
      <p:sp>
        <p:nvSpPr>
          <p:cNvPr id="5" name="角丸四角形 4">
            <a:extLst>
              <a:ext uri="{FF2B5EF4-FFF2-40B4-BE49-F238E27FC236}">
                <a16:creationId xmlns:a16="http://schemas.microsoft.com/office/drawing/2014/main" id="{A2D63851-BD0D-46C6-A2C4-796DAAB42CE5}"/>
              </a:ext>
            </a:extLst>
          </p:cNvPr>
          <p:cNvSpPr/>
          <p:nvPr/>
        </p:nvSpPr>
        <p:spPr>
          <a:xfrm>
            <a:off x="382191" y="3429000"/>
            <a:ext cx="11427617" cy="91598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dirty="0">
                <a:latin typeface="AR丸ゴシック体M" panose="020B0609010101010101" pitchFamily="49" charset="-128"/>
                <a:ea typeface="AR丸ゴシック体M" panose="020B0609010101010101" pitchFamily="49" charset="-128"/>
              </a:rPr>
              <a:t>③ 近くのスーパーに自転車で買い物に行ったけど、歩いて帰ってきた</a:t>
            </a:r>
            <a:endParaRPr lang="en-US" altLang="ja-JP" sz="2800" dirty="0">
              <a:latin typeface="AR丸ゴシック体M" panose="020B0609010101010101" pitchFamily="49" charset="-128"/>
              <a:ea typeface="AR丸ゴシック体M" panose="020B0609010101010101" pitchFamily="49" charset="-128"/>
            </a:endParaRPr>
          </a:p>
        </p:txBody>
      </p:sp>
      <p:sp>
        <p:nvSpPr>
          <p:cNvPr id="6" name="角丸四角形 5">
            <a:extLst>
              <a:ext uri="{FF2B5EF4-FFF2-40B4-BE49-F238E27FC236}">
                <a16:creationId xmlns:a16="http://schemas.microsoft.com/office/drawing/2014/main" id="{DB5E4806-015E-4454-A650-AB418A15E5C6}"/>
              </a:ext>
            </a:extLst>
          </p:cNvPr>
          <p:cNvSpPr/>
          <p:nvPr/>
        </p:nvSpPr>
        <p:spPr>
          <a:xfrm>
            <a:off x="880269" y="4572002"/>
            <a:ext cx="7951788" cy="82232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400" dirty="0">
                <a:latin typeface="AR丸ゴシック体M" panose="020B0609010101010101" pitchFamily="49" charset="-128"/>
                <a:ea typeface="AR丸ゴシック体M" panose="020B0609010101010101" pitchFamily="49" charset="-128"/>
              </a:rPr>
              <a:t>家のげんかんで、自転車をわすれたことに気がついたら</a:t>
            </a:r>
          </a:p>
        </p:txBody>
      </p:sp>
      <p:sp>
        <p:nvSpPr>
          <p:cNvPr id="7" name="角丸四角形 6">
            <a:extLst>
              <a:ext uri="{FF2B5EF4-FFF2-40B4-BE49-F238E27FC236}">
                <a16:creationId xmlns:a16="http://schemas.microsoft.com/office/drawing/2014/main" id="{FB981842-1980-450A-BE80-9C84486DE039}"/>
              </a:ext>
            </a:extLst>
          </p:cNvPr>
          <p:cNvSpPr/>
          <p:nvPr/>
        </p:nvSpPr>
        <p:spPr>
          <a:xfrm>
            <a:off x="8720138" y="4741861"/>
            <a:ext cx="2214562" cy="75565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2800" b="1" dirty="0">
                <a:solidFill>
                  <a:srgbClr val="199737"/>
                </a:solidFill>
                <a:latin typeface="AR丸ゴシック体M" panose="020B0609010101010101" pitchFamily="49" charset="-128"/>
                <a:ea typeface="AR丸ゴシック体M" panose="020B0609010101010101" pitchFamily="49" charset="-128"/>
              </a:rPr>
              <a:t>ものわすれ</a:t>
            </a:r>
          </a:p>
        </p:txBody>
      </p:sp>
      <p:sp>
        <p:nvSpPr>
          <p:cNvPr id="8" name="角丸四角形 7">
            <a:extLst>
              <a:ext uri="{FF2B5EF4-FFF2-40B4-BE49-F238E27FC236}">
                <a16:creationId xmlns:a16="http://schemas.microsoft.com/office/drawing/2014/main" id="{445514B7-6D51-4911-A4DE-EFA73B298618}"/>
              </a:ext>
            </a:extLst>
          </p:cNvPr>
          <p:cNvSpPr/>
          <p:nvPr/>
        </p:nvSpPr>
        <p:spPr>
          <a:xfrm>
            <a:off x="880269" y="5621343"/>
            <a:ext cx="6415088" cy="64928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400" dirty="0">
                <a:latin typeface="AR丸ゴシック体M" panose="020B0609010101010101" pitchFamily="49" charset="-128"/>
                <a:ea typeface="AR丸ゴシック体M" panose="020B0609010101010101" pitchFamily="49" charset="-128"/>
              </a:rPr>
              <a:t>歩いて買い物に行った･･･といいはったら</a:t>
            </a:r>
          </a:p>
        </p:txBody>
      </p:sp>
      <p:sp>
        <p:nvSpPr>
          <p:cNvPr id="9" name="角丸四角形 8">
            <a:extLst>
              <a:ext uri="{FF2B5EF4-FFF2-40B4-BE49-F238E27FC236}">
                <a16:creationId xmlns:a16="http://schemas.microsoft.com/office/drawing/2014/main" id="{FDEF1C4F-0B31-43D3-83EB-2E251B98903C}"/>
              </a:ext>
            </a:extLst>
          </p:cNvPr>
          <p:cNvSpPr/>
          <p:nvPr/>
        </p:nvSpPr>
        <p:spPr>
          <a:xfrm>
            <a:off x="6981032" y="5776113"/>
            <a:ext cx="3024187" cy="75565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b="1" dirty="0">
                <a:solidFill>
                  <a:srgbClr val="FF0000"/>
                </a:solidFill>
                <a:latin typeface="AR丸ゴシック体M" panose="020B0609010101010101" pitchFamily="49" charset="-128"/>
                <a:ea typeface="AR丸ゴシック体M" panose="020B0609010101010101" pitchFamily="49" charset="-128"/>
              </a:rPr>
              <a:t>認知症</a:t>
            </a:r>
            <a:r>
              <a:rPr lang="ja-JP" altLang="en-US" sz="1600" b="1" dirty="0">
                <a:solidFill>
                  <a:srgbClr val="FF0000"/>
                </a:solidFill>
                <a:latin typeface="AR丸ゴシック体M" panose="020B0609010101010101" pitchFamily="49" charset="-128"/>
                <a:ea typeface="AR丸ゴシック体M" panose="020B0609010101010101" pitchFamily="49" charset="-128"/>
              </a:rPr>
              <a:t>（にんちしょう）</a:t>
            </a:r>
          </a:p>
        </p:txBody>
      </p:sp>
      <p:sp>
        <p:nvSpPr>
          <p:cNvPr id="12" name="角丸四角形 3">
            <a:extLst>
              <a:ext uri="{FF2B5EF4-FFF2-40B4-BE49-F238E27FC236}">
                <a16:creationId xmlns:a16="http://schemas.microsoft.com/office/drawing/2014/main" id="{5DAC9717-7B2A-4B80-99BE-FB8FFFD123C8}"/>
              </a:ext>
            </a:extLst>
          </p:cNvPr>
          <p:cNvSpPr/>
          <p:nvPr/>
        </p:nvSpPr>
        <p:spPr>
          <a:xfrm>
            <a:off x="2274889" y="234951"/>
            <a:ext cx="2017711" cy="74850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b="1" dirty="0">
                <a:solidFill>
                  <a:prstClr val="black"/>
                </a:solidFill>
                <a:latin typeface="AR丸ゴシック体M" panose="020B0609010101010101" pitchFamily="49" charset="-128"/>
                <a:ea typeface="AR丸ゴシック体M" panose="020B0609010101010101" pitchFamily="49" charset="-128"/>
              </a:rPr>
              <a:t>クイズ</a:t>
            </a:r>
          </a:p>
        </p:txBody>
      </p:sp>
      <p:sp>
        <p:nvSpPr>
          <p:cNvPr id="13" name="角丸四角形 4">
            <a:extLst>
              <a:ext uri="{FF2B5EF4-FFF2-40B4-BE49-F238E27FC236}">
                <a16:creationId xmlns:a16="http://schemas.microsoft.com/office/drawing/2014/main" id="{FAD3FFDE-5868-458C-A5F3-9AB1724CA9FA}"/>
              </a:ext>
            </a:extLst>
          </p:cNvPr>
          <p:cNvSpPr/>
          <p:nvPr/>
        </p:nvSpPr>
        <p:spPr>
          <a:xfrm>
            <a:off x="596900" y="1113630"/>
            <a:ext cx="11087100" cy="2042321"/>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つぎのしつもんが</a:t>
            </a:r>
            <a:endParaRPr lang="en-US" altLang="ja-JP" sz="2800" dirty="0">
              <a:solidFill>
                <a:prstClr val="black"/>
              </a:solidFill>
              <a:latin typeface="AR丸ゴシック体M" panose="020B0609010101010101" pitchFamily="49" charset="-128"/>
              <a:ea typeface="AR丸ゴシック体M" panose="020B0609010101010101" pitchFamily="49" charset="-128"/>
            </a:endParaRPr>
          </a:p>
          <a:p>
            <a:pPr eaLnBrk="1" hangingPunct="1">
              <a:defRPr/>
            </a:pPr>
            <a:r>
              <a:rPr lang="ja-JP" altLang="en-US" sz="2800" b="1" dirty="0">
                <a:solidFill>
                  <a:srgbClr val="FF0000"/>
                </a:solidFill>
                <a:latin typeface="AR丸ゴシック体M" panose="020B0609010101010101" pitchFamily="49" charset="-128"/>
                <a:ea typeface="AR丸ゴシック体M" panose="020B0609010101010101" pitchFamily="49" charset="-128"/>
              </a:rPr>
              <a:t>「認知症</a:t>
            </a:r>
            <a:r>
              <a:rPr lang="ja-JP" altLang="en-US" sz="2000" b="1" dirty="0">
                <a:solidFill>
                  <a:srgbClr val="FF0000"/>
                </a:solidFill>
                <a:latin typeface="AR丸ゴシック体M" panose="020B0609010101010101" pitchFamily="49" charset="-128"/>
                <a:ea typeface="AR丸ゴシック体M" panose="020B0609010101010101" pitchFamily="49" charset="-128"/>
              </a:rPr>
              <a:t>（にんちしょう）</a:t>
            </a:r>
            <a:r>
              <a:rPr lang="ja-JP" altLang="en-US" sz="2800" b="1" dirty="0">
                <a:solidFill>
                  <a:srgbClr val="FF0000"/>
                </a:solidFill>
                <a:latin typeface="AR丸ゴシック体M" panose="020B0609010101010101" pitchFamily="49" charset="-128"/>
                <a:ea typeface="AR丸ゴシック体M" panose="020B0609010101010101" pitchFamily="49" charset="-128"/>
              </a:rPr>
              <a:t>」</a:t>
            </a:r>
            <a:r>
              <a:rPr lang="ja-JP" altLang="en-US" sz="2800" dirty="0">
                <a:solidFill>
                  <a:prstClr val="black"/>
                </a:solidFill>
                <a:latin typeface="AR丸ゴシック体M" panose="020B0609010101010101" pitchFamily="49" charset="-128"/>
                <a:ea typeface="AR丸ゴシック体M" panose="020B0609010101010101" pitchFamily="49" charset="-128"/>
              </a:rPr>
              <a:t>だと思う人</a:t>
            </a:r>
            <a:r>
              <a:rPr lang="en-US" altLang="ja-JP" sz="2800" dirty="0">
                <a:solidFill>
                  <a:prstClr val="black"/>
                </a:solidFill>
                <a:latin typeface="AR丸ゴシック体M" panose="020B0609010101010101" pitchFamily="49" charset="-128"/>
                <a:ea typeface="AR丸ゴシック体M" panose="020B0609010101010101" pitchFamily="49" charset="-128"/>
              </a:rPr>
              <a:t>?</a:t>
            </a:r>
          </a:p>
          <a:p>
            <a:pPr eaLnBrk="1" hangingPunct="1">
              <a:defRPr/>
            </a:pPr>
            <a:r>
              <a:rPr lang="ja-JP" altLang="en-US" sz="2800" b="1" dirty="0">
                <a:solidFill>
                  <a:srgbClr val="00B050"/>
                </a:solidFill>
                <a:latin typeface="AR丸ゴシック体M" panose="020B0609010101010101" pitchFamily="49" charset="-128"/>
                <a:ea typeface="AR丸ゴシック体M" panose="020B0609010101010101" pitchFamily="49" charset="-128"/>
              </a:rPr>
              <a:t>「ものわすれ」</a:t>
            </a:r>
            <a:r>
              <a:rPr lang="ja-JP" altLang="en-US" sz="2800" dirty="0">
                <a:solidFill>
                  <a:prstClr val="black"/>
                </a:solidFill>
                <a:latin typeface="AR丸ゴシック体M" panose="020B0609010101010101" pitchFamily="49" charset="-128"/>
                <a:ea typeface="AR丸ゴシック体M" panose="020B0609010101010101" pitchFamily="49" charset="-128"/>
              </a:rPr>
              <a:t>だと思う人</a:t>
            </a:r>
            <a:r>
              <a:rPr lang="en-US" altLang="ja-JP" sz="2800" dirty="0">
                <a:solidFill>
                  <a:prstClr val="black"/>
                </a:solidFill>
                <a:latin typeface="AR丸ゴシック体M" panose="020B0609010101010101" pitchFamily="49" charset="-128"/>
                <a:ea typeface="AR丸ゴシック体M" panose="020B0609010101010101" pitchFamily="49" charset="-128"/>
              </a:rPr>
              <a:t>?</a:t>
            </a:r>
          </a:p>
          <a:p>
            <a:pPr eaLnBrk="1" hangingPunct="1">
              <a:defRPr/>
            </a:pPr>
            <a:r>
              <a:rPr lang="ja-JP" altLang="en-US" sz="2800" dirty="0">
                <a:solidFill>
                  <a:prstClr val="black"/>
                </a:solidFill>
                <a:latin typeface="AR丸ゴシック体M" panose="020B0609010101010101" pitchFamily="49" charset="-128"/>
                <a:ea typeface="AR丸ゴシック体M" panose="020B0609010101010101" pitchFamily="49" charset="-128"/>
              </a:rPr>
              <a:t>とそれぞれ聞きますので、そうだと思うほうに</a:t>
            </a:r>
            <a:r>
              <a:rPr lang="ja-JP" altLang="en-US" sz="2800" b="1" dirty="0">
                <a:solidFill>
                  <a:prstClr val="black"/>
                </a:solidFill>
                <a:latin typeface="AR丸ゴシック体M" panose="020B0609010101010101" pitchFamily="49" charset="-128"/>
                <a:ea typeface="AR丸ゴシック体M" panose="020B0609010101010101" pitchFamily="49" charset="-128"/>
              </a:rPr>
              <a:t>手</a:t>
            </a:r>
            <a:r>
              <a:rPr lang="ja-JP" altLang="en-US" sz="2800" dirty="0">
                <a:solidFill>
                  <a:prstClr val="black"/>
                </a:solidFill>
                <a:latin typeface="AR丸ゴシック体M" panose="020B0609010101010101" pitchFamily="49" charset="-128"/>
                <a:ea typeface="AR丸ゴシック体M" panose="020B0609010101010101" pitchFamily="49" charset="-128"/>
              </a:rPr>
              <a:t>をあげてください。</a:t>
            </a:r>
            <a:endParaRPr lang="en-US" altLang="ja-JP" sz="2800" dirty="0">
              <a:solidFill>
                <a:prstClr val="black"/>
              </a:solidFill>
              <a:latin typeface="AR丸ゴシック体M" panose="020B0609010101010101" pitchFamily="49" charset="-128"/>
              <a:ea typeface="AR丸ゴシック体M" panose="020B0609010101010101"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descr="大きい, 飛行機, 座る, 水 が含まれている画像&#10;&#10;自動的に生成された説明">
            <a:extLst>
              <a:ext uri="{FF2B5EF4-FFF2-40B4-BE49-F238E27FC236}">
                <a16:creationId xmlns:a16="http://schemas.microsoft.com/office/drawing/2014/main" id="{141A255B-F044-4FC4-B0DF-EE3745008B6F}"/>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3" name="コンテンツ プレースホルダー 2">
            <a:extLst>
              <a:ext uri="{FF2B5EF4-FFF2-40B4-BE49-F238E27FC236}">
                <a16:creationId xmlns:a16="http://schemas.microsoft.com/office/drawing/2014/main" id="{1A6A60B8-0E3A-4834-BB4F-2B6974C857A2}"/>
              </a:ext>
            </a:extLst>
          </p:cNvPr>
          <p:cNvSpPr>
            <a:spLocks noGrp="1"/>
          </p:cNvSpPr>
          <p:nvPr>
            <p:ph idx="4294967295"/>
          </p:nvPr>
        </p:nvSpPr>
        <p:spPr>
          <a:xfrm>
            <a:off x="1703388" y="2708276"/>
            <a:ext cx="8856662" cy="2586039"/>
          </a:xfrm>
        </p:spPr>
        <p:txBody>
          <a:bodyPr rtlCol="0">
            <a:normAutofit/>
          </a:bodyPr>
          <a:lstStyle/>
          <a:p>
            <a:pPr marL="82550" indent="0">
              <a:buNone/>
              <a:defRPr/>
            </a:pPr>
            <a:r>
              <a:rPr lang="ja-JP" altLang="en-US" sz="4800" dirty="0">
                <a:solidFill>
                  <a:srgbClr val="C00000"/>
                </a:solidFill>
                <a:latin typeface="HGS創英角ﾎﾟｯﾌﾟ体" pitchFamily="50" charset="-128"/>
                <a:ea typeface="HGS創英角ﾎﾟｯﾌﾟ体" pitchFamily="50" charset="-128"/>
              </a:rPr>
              <a:t>　　　　　　</a:t>
            </a:r>
            <a:endParaRPr lang="en-US" altLang="ja-JP" sz="4800" dirty="0">
              <a:solidFill>
                <a:srgbClr val="C00000"/>
              </a:solidFill>
              <a:latin typeface="HGS創英角ﾎﾟｯﾌﾟ体" pitchFamily="50" charset="-128"/>
              <a:ea typeface="HGS創英角ﾎﾟｯﾌﾟ体" pitchFamily="50" charset="-128"/>
            </a:endParaRPr>
          </a:p>
          <a:p>
            <a:pPr marL="82550" indent="0">
              <a:buNone/>
              <a:defRPr/>
            </a:pPr>
            <a:r>
              <a:rPr lang="ja-JP" altLang="en-US" sz="4800" dirty="0">
                <a:solidFill>
                  <a:srgbClr val="C00000"/>
                </a:solidFill>
                <a:latin typeface="HGS創英角ﾎﾟｯﾌﾟ体" pitchFamily="50" charset="-128"/>
                <a:ea typeface="HGS創英角ﾎﾟｯﾌﾟ体" pitchFamily="50" charset="-128"/>
              </a:rPr>
              <a:t>　　　　　　　</a:t>
            </a:r>
            <a:r>
              <a:rPr lang="ja-JP" altLang="en-US" sz="9600" dirty="0">
                <a:solidFill>
                  <a:srgbClr val="0070C0"/>
                </a:solidFill>
                <a:latin typeface="HGS創英角ﾎﾟｯﾌﾟ体" pitchFamily="50" charset="-128"/>
                <a:ea typeface="HGS創英角ﾎﾟｯﾌﾟ体" pitchFamily="50" charset="-128"/>
              </a:rPr>
              <a:t>　</a:t>
            </a:r>
          </a:p>
        </p:txBody>
      </p:sp>
      <p:sp>
        <p:nvSpPr>
          <p:cNvPr id="2" name="四角形: 角を丸くする 1">
            <a:extLst>
              <a:ext uri="{FF2B5EF4-FFF2-40B4-BE49-F238E27FC236}">
                <a16:creationId xmlns:a16="http://schemas.microsoft.com/office/drawing/2014/main" id="{21DAAA7A-91D0-492F-A029-98177CD61E8E}"/>
              </a:ext>
            </a:extLst>
          </p:cNvPr>
          <p:cNvSpPr/>
          <p:nvPr/>
        </p:nvSpPr>
        <p:spPr>
          <a:xfrm>
            <a:off x="1489472" y="2294595"/>
            <a:ext cx="9213056" cy="239950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992" name="テキスト ボックス 6">
            <a:extLst>
              <a:ext uri="{FF2B5EF4-FFF2-40B4-BE49-F238E27FC236}">
                <a16:creationId xmlns:a16="http://schemas.microsoft.com/office/drawing/2014/main" id="{A84469F4-0BBA-4383-8082-A95A2E24D25C}"/>
              </a:ext>
            </a:extLst>
          </p:cNvPr>
          <p:cNvSpPr txBox="1">
            <a:spLocks noChangeArrowheads="1"/>
          </p:cNvSpPr>
          <p:nvPr/>
        </p:nvSpPr>
        <p:spPr bwMode="auto">
          <a:xfrm>
            <a:off x="7755326" y="5626146"/>
            <a:ext cx="3540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1100" dirty="0">
                <a:solidFill>
                  <a:schemeClr val="tx1"/>
                </a:solidFill>
                <a:latin typeface="Arial" panose="020B0604020202020204" pitchFamily="34" charset="0"/>
                <a:ea typeface="ＭＳ Ｐゴシック" panose="020B0600070205080204" pitchFamily="50" charset="-128"/>
              </a:rPr>
              <a:t>「認知症サポーターステップアップ研修教材（教材</a:t>
            </a:r>
            <a:r>
              <a:rPr lang="en-US" altLang="ja-JP" sz="1100" dirty="0">
                <a:solidFill>
                  <a:schemeClr val="tx1"/>
                </a:solidFill>
                <a:latin typeface="Arial" panose="020B0604020202020204" pitchFamily="34" charset="0"/>
                <a:ea typeface="ＭＳ Ｐゴシック" panose="020B0600070205080204" pitchFamily="50" charset="-128"/>
              </a:rPr>
              <a:t>5</a:t>
            </a:r>
            <a:r>
              <a:rPr lang="ja-JP" altLang="en-US" sz="1100" dirty="0">
                <a:solidFill>
                  <a:schemeClr val="tx1"/>
                </a:solidFill>
                <a:latin typeface="Arial" panose="020B0604020202020204" pitchFamily="34" charset="0"/>
                <a:ea typeface="ＭＳ Ｐゴシック" panose="020B0600070205080204" pitchFamily="50" charset="-128"/>
              </a:rPr>
              <a:t>（</a:t>
            </a:r>
            <a:r>
              <a:rPr lang="en-US" altLang="ja-JP" sz="1100" dirty="0">
                <a:solidFill>
                  <a:schemeClr val="tx1"/>
                </a:solidFill>
                <a:latin typeface="Arial" panose="020B0604020202020204" pitchFamily="34" charset="0"/>
                <a:ea typeface="ＭＳ Ｐゴシック" panose="020B0600070205080204" pitchFamily="50" charset="-128"/>
              </a:rPr>
              <a:t>1</a:t>
            </a:r>
            <a:r>
              <a:rPr lang="ja-JP" altLang="en-US" sz="1100" dirty="0">
                <a:solidFill>
                  <a:schemeClr val="tx1"/>
                </a:solidFill>
                <a:latin typeface="Arial" panose="020B0604020202020204" pitchFamily="34" charset="0"/>
                <a:ea typeface="ＭＳ Ｐゴシック" panose="020B0600070205080204" pitchFamily="50" charset="-128"/>
              </a:rPr>
              <a:t>）・（</a:t>
            </a:r>
            <a:r>
              <a:rPr lang="en-US" altLang="ja-JP" sz="1100" dirty="0">
                <a:solidFill>
                  <a:schemeClr val="tx1"/>
                </a:solidFill>
                <a:latin typeface="Arial" panose="020B0604020202020204" pitchFamily="34" charset="0"/>
                <a:ea typeface="ＭＳ Ｐゴシック" panose="020B0600070205080204" pitchFamily="50" charset="-128"/>
              </a:rPr>
              <a:t>2</a:t>
            </a:r>
            <a:r>
              <a:rPr lang="ja-JP" altLang="en-US" sz="1100" dirty="0">
                <a:solidFill>
                  <a:schemeClr val="tx1"/>
                </a:solidFill>
                <a:latin typeface="Arial" panose="020B0604020202020204" pitchFamily="34" charset="0"/>
                <a:ea typeface="ＭＳ Ｐゴシック" panose="020B0600070205080204" pitchFamily="50" charset="-128"/>
              </a:rPr>
              <a:t>）・（</a:t>
            </a:r>
            <a:r>
              <a:rPr lang="en-US" altLang="ja-JP" sz="1100" dirty="0">
                <a:solidFill>
                  <a:schemeClr val="tx1"/>
                </a:solidFill>
                <a:latin typeface="Arial" panose="020B0604020202020204" pitchFamily="34" charset="0"/>
                <a:ea typeface="ＭＳ Ｐゴシック" panose="020B0600070205080204" pitchFamily="50" charset="-128"/>
              </a:rPr>
              <a:t>3</a:t>
            </a:r>
            <a:r>
              <a:rPr lang="ja-JP" altLang="en-US" sz="1100" dirty="0">
                <a:solidFill>
                  <a:schemeClr val="tx1"/>
                </a:solidFill>
                <a:latin typeface="Arial" panose="020B0604020202020204" pitchFamily="34" charset="0"/>
                <a:ea typeface="ＭＳ Ｐゴシック" panose="020B0600070205080204" pitchFamily="50" charset="-128"/>
              </a:rPr>
              <a:t>）道に迷っている高齢者への対応（ここで別れる・家まで行く）」</a:t>
            </a:r>
          </a:p>
        </p:txBody>
      </p:sp>
      <p:sp>
        <p:nvSpPr>
          <p:cNvPr id="8" name="テキスト ボックス 7">
            <a:extLst>
              <a:ext uri="{FF2B5EF4-FFF2-40B4-BE49-F238E27FC236}">
                <a16:creationId xmlns:a16="http://schemas.microsoft.com/office/drawing/2014/main" id="{DBA1C2D9-2D69-4E8B-952A-285084E9EE38}"/>
              </a:ext>
            </a:extLst>
          </p:cNvPr>
          <p:cNvSpPr txBox="1"/>
          <p:nvPr/>
        </p:nvSpPr>
        <p:spPr>
          <a:xfrm>
            <a:off x="2835276" y="337484"/>
            <a:ext cx="6845299" cy="1938992"/>
          </a:xfrm>
          <a:prstGeom prst="rect">
            <a:avLst/>
          </a:prstGeom>
          <a:noFill/>
        </p:spPr>
        <p:txBody>
          <a:bodyPr wrap="square" rtlCol="0">
            <a:spAutoFit/>
          </a:bodyPr>
          <a:lstStyle/>
          <a:p>
            <a:pPr marL="82550" indent="0">
              <a:buNone/>
              <a:defRPr/>
            </a:pPr>
            <a:r>
              <a:rPr lang="ja-JP" altLang="en-US" sz="1100" dirty="0">
                <a:solidFill>
                  <a:srgbClr val="7030A0"/>
                </a:solidFill>
                <a:latin typeface="HGS創英角ﾎﾟｯﾌﾟ体" pitchFamily="50" charset="-128"/>
                <a:ea typeface="HGS創英角ﾎﾟｯﾌﾟ体" pitchFamily="50" charset="-128"/>
              </a:rPr>
              <a:t>　　　　　</a:t>
            </a:r>
            <a:r>
              <a:rPr lang="ja-JP" altLang="en-US" sz="3200" dirty="0">
                <a:solidFill>
                  <a:srgbClr val="7030A0"/>
                </a:solidFill>
                <a:latin typeface="HGS創英角ﾎﾟｯﾌﾟ体" pitchFamily="50" charset="-128"/>
                <a:ea typeface="HGS創英角ﾎﾟｯﾌﾟ体" pitchFamily="50" charset="-128"/>
              </a:rPr>
              <a:t>すん げき　</a:t>
            </a:r>
            <a:endParaRPr lang="en-US" altLang="ja-JP" sz="3200" dirty="0">
              <a:solidFill>
                <a:srgbClr val="7030A0"/>
              </a:solidFill>
              <a:latin typeface="HGS創英角ﾎﾟｯﾌﾟ体" pitchFamily="50" charset="-128"/>
              <a:ea typeface="HGS創英角ﾎﾟｯﾌﾟ体" pitchFamily="50" charset="-128"/>
            </a:endParaRPr>
          </a:p>
          <a:p>
            <a:pPr marL="82550" indent="0">
              <a:buNone/>
              <a:defRPr/>
            </a:pPr>
            <a:r>
              <a:rPr lang="ja-JP" altLang="en-US" sz="4400" dirty="0">
                <a:solidFill>
                  <a:srgbClr val="7030A0"/>
                </a:solidFill>
                <a:latin typeface="HGS創英角ﾎﾟｯﾌﾟ体" pitchFamily="50" charset="-128"/>
                <a:ea typeface="HGS創英角ﾎﾟｯﾌﾟ体" pitchFamily="50" charset="-128"/>
              </a:rPr>
              <a:t>　</a:t>
            </a:r>
            <a:r>
              <a:rPr lang="ja-JP" altLang="en-US" sz="8800" dirty="0">
                <a:solidFill>
                  <a:srgbClr val="7030A0"/>
                </a:solidFill>
                <a:latin typeface="HGS創英角ﾎﾟｯﾌﾟ体" pitchFamily="50" charset="-128"/>
                <a:ea typeface="HGS創英角ﾎﾟｯﾌﾟ体" pitchFamily="50" charset="-128"/>
              </a:rPr>
              <a:t>寸劇・</a:t>
            </a:r>
            <a:r>
              <a:rPr lang="en-US" altLang="ja-JP" sz="8800" dirty="0">
                <a:solidFill>
                  <a:srgbClr val="7030A0"/>
                </a:solidFill>
                <a:latin typeface="HGS創英角ﾎﾟｯﾌﾟ体" pitchFamily="50" charset="-128"/>
                <a:ea typeface="HGS創英角ﾎﾟｯﾌﾟ体" pitchFamily="50" charset="-128"/>
              </a:rPr>
              <a:t>DVD</a:t>
            </a:r>
            <a:endParaRPr lang="en-US" altLang="ja-JP" sz="8800" dirty="0">
              <a:solidFill>
                <a:srgbClr val="002060"/>
              </a:solidFill>
              <a:latin typeface="HGS創英角ﾎﾟｯﾌﾟ体" pitchFamily="50" charset="-128"/>
              <a:ea typeface="HGS創英角ﾎﾟｯﾌﾟ体" pitchFamily="50" charset="-128"/>
            </a:endParaRPr>
          </a:p>
        </p:txBody>
      </p:sp>
      <p:sp>
        <p:nvSpPr>
          <p:cNvPr id="9" name="テキスト ボックス 8">
            <a:extLst>
              <a:ext uri="{FF2B5EF4-FFF2-40B4-BE49-F238E27FC236}">
                <a16:creationId xmlns:a16="http://schemas.microsoft.com/office/drawing/2014/main" id="{C8F58480-E139-4117-BA44-C6ECF903B3BF}"/>
              </a:ext>
            </a:extLst>
          </p:cNvPr>
          <p:cNvSpPr txBox="1"/>
          <p:nvPr/>
        </p:nvSpPr>
        <p:spPr>
          <a:xfrm>
            <a:off x="1777208" y="2499540"/>
            <a:ext cx="8739186" cy="1938992"/>
          </a:xfrm>
          <a:prstGeom prst="rect">
            <a:avLst/>
          </a:prstGeom>
          <a:noFill/>
        </p:spPr>
        <p:txBody>
          <a:bodyPr wrap="square" rtlCol="0">
            <a:spAutoFit/>
          </a:bodyPr>
          <a:lstStyle/>
          <a:p>
            <a:pPr marL="82550" indent="0">
              <a:buNone/>
              <a:defRPr/>
            </a:pPr>
            <a:r>
              <a:rPr lang="ja-JP" altLang="en-US" sz="6000" dirty="0">
                <a:solidFill>
                  <a:srgbClr val="002060"/>
                </a:solidFill>
                <a:latin typeface="HGS創英角ﾎﾟｯﾌﾟ体" pitchFamily="50" charset="-128"/>
                <a:ea typeface="HGS創英角ﾎﾟｯﾌﾟ体" pitchFamily="50" charset="-128"/>
              </a:rPr>
              <a:t>おばあちゃん</a:t>
            </a:r>
            <a:endParaRPr lang="en-US" altLang="ja-JP" sz="6000" dirty="0">
              <a:solidFill>
                <a:srgbClr val="002060"/>
              </a:solidFill>
              <a:latin typeface="HGS創英角ﾎﾟｯﾌﾟ体" pitchFamily="50" charset="-128"/>
              <a:ea typeface="HGS創英角ﾎﾟｯﾌﾟ体" pitchFamily="50" charset="-128"/>
            </a:endParaRPr>
          </a:p>
          <a:p>
            <a:pPr marL="82550" indent="0">
              <a:buNone/>
              <a:defRPr/>
            </a:pPr>
            <a:r>
              <a:rPr lang="ja-JP" altLang="en-US" sz="6000" dirty="0">
                <a:solidFill>
                  <a:srgbClr val="002060"/>
                </a:solidFill>
                <a:latin typeface="HGS創英角ﾎﾟｯﾌﾟ体" pitchFamily="50" charset="-128"/>
                <a:ea typeface="HGS創英角ﾎﾟｯﾌﾟ体" pitchFamily="50" charset="-128"/>
              </a:rPr>
              <a:t>　　　　　どこ行くの？</a:t>
            </a:r>
            <a:r>
              <a:rPr lang="ja-JP" altLang="en-US" sz="6000" dirty="0">
                <a:solidFill>
                  <a:srgbClr val="0070C0"/>
                </a:solidFill>
                <a:latin typeface="HGS創英角ﾎﾟｯﾌﾟ体" pitchFamily="50" charset="-128"/>
                <a:ea typeface="HGS創英角ﾎﾟｯﾌﾟ体" pitchFamily="50" charset="-128"/>
              </a:rPr>
              <a:t>　</a:t>
            </a:r>
            <a:endParaRPr lang="en-US" altLang="ja-JP" sz="6000" dirty="0">
              <a:solidFill>
                <a:srgbClr val="0070C0"/>
              </a:solidFill>
              <a:latin typeface="HGS創英角ﾎﾟｯﾌﾟ体" pitchFamily="50" charset="-128"/>
              <a:ea typeface="HGS創英角ﾎﾟｯﾌﾟ体" pitchFamily="50" charset="-128"/>
            </a:endParaRPr>
          </a:p>
        </p:txBody>
      </p:sp>
      <p:sp>
        <p:nvSpPr>
          <p:cNvPr id="11" name="テキスト ボックス 7">
            <a:extLst>
              <a:ext uri="{FF2B5EF4-FFF2-40B4-BE49-F238E27FC236}">
                <a16:creationId xmlns:a16="http://schemas.microsoft.com/office/drawing/2014/main" id="{F1DFC43A-7A15-4CBD-AAD0-E1CACCC6BBFB}"/>
              </a:ext>
            </a:extLst>
          </p:cNvPr>
          <p:cNvSpPr txBox="1">
            <a:spLocks noChangeArrowheads="1"/>
          </p:cNvSpPr>
          <p:nvPr/>
        </p:nvSpPr>
        <p:spPr bwMode="auto">
          <a:xfrm>
            <a:off x="8792308" y="6434771"/>
            <a:ext cx="3399692" cy="276999"/>
          </a:xfrm>
          <a:prstGeom prst="rect">
            <a:avLst/>
          </a:prstGeom>
          <a:solidFill>
            <a:schemeClr val="accent3">
              <a:lumMod val="20000"/>
              <a:lumOff val="80000"/>
            </a:schemeClr>
          </a:solidFill>
          <a:ln>
            <a:noFill/>
          </a:ln>
        </p:spPr>
        <p:txBody>
          <a:bodyPr wrap="squar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出典：認知症サポーターステップアップ研修教材</a:t>
            </a:r>
          </a:p>
        </p:txBody>
      </p:sp>
      <p:pic>
        <p:nvPicPr>
          <p:cNvPr id="4" name="図 3">
            <a:extLst>
              <a:ext uri="{FF2B5EF4-FFF2-40B4-BE49-F238E27FC236}">
                <a16:creationId xmlns:a16="http://schemas.microsoft.com/office/drawing/2014/main" id="{137E5C87-2819-45AD-8C25-D4ED565FEE60}"/>
              </a:ext>
            </a:extLst>
          </p:cNvPr>
          <p:cNvPicPr>
            <a:picLocks noChangeAspect="1"/>
          </p:cNvPicPr>
          <p:nvPr/>
        </p:nvPicPr>
        <p:blipFill>
          <a:blip r:embed="rId4"/>
          <a:stretch>
            <a:fillRect/>
          </a:stretch>
        </p:blipFill>
        <p:spPr>
          <a:xfrm>
            <a:off x="1010058" y="4964557"/>
            <a:ext cx="2024047" cy="1140051"/>
          </a:xfrm>
          <a:prstGeom prst="rect">
            <a:avLst/>
          </a:prstGeom>
        </p:spPr>
      </p:pic>
      <p:pic>
        <p:nvPicPr>
          <p:cNvPr id="6" name="図 5">
            <a:extLst>
              <a:ext uri="{FF2B5EF4-FFF2-40B4-BE49-F238E27FC236}">
                <a16:creationId xmlns:a16="http://schemas.microsoft.com/office/drawing/2014/main" id="{FFF49A6A-8AF5-4D72-A633-CCE7FCFA753A}"/>
              </a:ext>
            </a:extLst>
          </p:cNvPr>
          <p:cNvPicPr>
            <a:picLocks noChangeAspect="1"/>
          </p:cNvPicPr>
          <p:nvPr/>
        </p:nvPicPr>
        <p:blipFill>
          <a:blip r:embed="rId5"/>
          <a:stretch>
            <a:fillRect/>
          </a:stretch>
        </p:blipFill>
        <p:spPr>
          <a:xfrm>
            <a:off x="3303624" y="4964557"/>
            <a:ext cx="2024047" cy="1140051"/>
          </a:xfrm>
          <a:prstGeom prst="rect">
            <a:avLst/>
          </a:prstGeom>
        </p:spPr>
      </p:pic>
      <p:pic>
        <p:nvPicPr>
          <p:cNvPr id="7" name="図 6">
            <a:extLst>
              <a:ext uri="{FF2B5EF4-FFF2-40B4-BE49-F238E27FC236}">
                <a16:creationId xmlns:a16="http://schemas.microsoft.com/office/drawing/2014/main" id="{13F35E06-DCFE-4934-9D9D-D03BDC366701}"/>
              </a:ext>
            </a:extLst>
          </p:cNvPr>
          <p:cNvPicPr>
            <a:picLocks noChangeAspect="1"/>
          </p:cNvPicPr>
          <p:nvPr/>
        </p:nvPicPr>
        <p:blipFill>
          <a:blip r:embed="rId6"/>
          <a:stretch>
            <a:fillRect/>
          </a:stretch>
        </p:blipFill>
        <p:spPr>
          <a:xfrm>
            <a:off x="5597190" y="4964556"/>
            <a:ext cx="2024047" cy="1140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3" descr="大きい, 飛行機, 座る, 水 が含まれている画像&#10;&#10;自動的に生成された説明">
            <a:extLst>
              <a:ext uri="{FF2B5EF4-FFF2-40B4-BE49-F238E27FC236}">
                <a16:creationId xmlns:a16="http://schemas.microsoft.com/office/drawing/2014/main" id="{F55C70A7-3FB8-4FE5-A19E-1DB02BB997DC}"/>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6DE66808-B44B-492D-A1F2-3D0ADB8DBB72}"/>
              </a:ext>
            </a:extLst>
          </p:cNvPr>
          <p:cNvSpPr>
            <a:spLocks noGrp="1"/>
          </p:cNvSpPr>
          <p:nvPr>
            <p:ph type="title"/>
          </p:nvPr>
        </p:nvSpPr>
        <p:spPr>
          <a:xfrm>
            <a:off x="1981200" y="188913"/>
            <a:ext cx="8229600" cy="1008062"/>
          </a:xfrm>
        </p:spPr>
        <p:txBody>
          <a:bodyPr/>
          <a:lstStyle/>
          <a:p>
            <a:pPr>
              <a:defRPr/>
            </a:pPr>
            <a:r>
              <a:rPr lang="en-US" altLang="ja-JP" sz="800" dirty="0"/>
              <a:t>.</a:t>
            </a:r>
            <a:endParaRPr lang="ja-JP" altLang="en-US" sz="800" dirty="0"/>
          </a:p>
        </p:txBody>
      </p:sp>
      <p:sp>
        <p:nvSpPr>
          <p:cNvPr id="7172" name="コンテンツ プレースホルダー 2">
            <a:extLst>
              <a:ext uri="{FF2B5EF4-FFF2-40B4-BE49-F238E27FC236}">
                <a16:creationId xmlns:a16="http://schemas.microsoft.com/office/drawing/2014/main" id="{6885B26F-9184-47DC-B33A-32C205EA7E85}"/>
              </a:ext>
            </a:extLst>
          </p:cNvPr>
          <p:cNvSpPr>
            <a:spLocks noGrp="1"/>
          </p:cNvSpPr>
          <p:nvPr>
            <p:ph idx="1"/>
          </p:nvPr>
        </p:nvSpPr>
        <p:spPr>
          <a:xfrm>
            <a:off x="1289050" y="1533523"/>
            <a:ext cx="10026650" cy="4919663"/>
          </a:xfrm>
        </p:spPr>
        <p:txBody>
          <a:bodyPr>
            <a:normAutofit/>
          </a:bodyPr>
          <a:lstStyle/>
          <a:p>
            <a:pPr marL="0" indent="0" eaLnBrk="1" hangingPunct="1">
              <a:lnSpc>
                <a:spcPts val="3500"/>
              </a:lnSpc>
              <a:buNone/>
              <a:defRPr/>
            </a:pPr>
            <a:r>
              <a:rPr lang="ja-JP" altLang="en-US" sz="1600" dirty="0"/>
              <a:t>　　　　　　　　　　   </a:t>
            </a:r>
            <a:r>
              <a:rPr lang="ja-JP" altLang="en-US" sz="1600" dirty="0">
                <a:solidFill>
                  <a:schemeClr val="tx1"/>
                </a:solidFill>
                <a:latin typeface="AR丸ゴシック体M" panose="020B0609010101010101" pitchFamily="49" charset="-128"/>
                <a:ea typeface="AR丸ゴシック体M" panose="020B0609010101010101" pitchFamily="49" charset="-128"/>
              </a:rPr>
              <a:t>　　　　　   </a:t>
            </a:r>
            <a:r>
              <a:rPr lang="ja-JP" altLang="en-US" sz="1600" b="1" dirty="0">
                <a:solidFill>
                  <a:schemeClr val="tx1"/>
                </a:solidFill>
                <a:latin typeface="AR丸ゴシック体M" panose="020B0609010101010101" pitchFamily="49" charset="-128"/>
                <a:ea typeface="AR丸ゴシック体M" panose="020B0609010101010101" pitchFamily="49" charset="-128"/>
              </a:rPr>
              <a:t>　　　　 こう　　　　　　　　　　　　　わりあい</a:t>
            </a:r>
            <a:endParaRPr lang="en-US" altLang="ja-JP" sz="1600" b="1" dirty="0">
              <a:solidFill>
                <a:srgbClr val="FF0000"/>
              </a:solidFill>
              <a:latin typeface="AR丸ゴシック体M" panose="020B0609010101010101" pitchFamily="49" charset="-128"/>
              <a:ea typeface="AR丸ゴシック体M" panose="020B0609010101010101" pitchFamily="49" charset="-128"/>
            </a:endParaRPr>
          </a:p>
          <a:p>
            <a:pPr marL="0" indent="0" eaLnBrk="1" hangingPunct="1">
              <a:lnSpc>
                <a:spcPts val="3500"/>
              </a:lnSpc>
              <a:buNone/>
              <a:defRPr/>
            </a:pPr>
            <a:r>
              <a:rPr lang="ja-JP" altLang="en-US" sz="4000" b="1" dirty="0">
                <a:latin typeface="AR P丸ゴシック体M" panose="020B0600010101010101" pitchFamily="50" charset="-128"/>
                <a:ea typeface="AR P丸ゴシック体M" panose="020B0600010101010101" pitchFamily="50" charset="-128"/>
              </a:rPr>
              <a:t>◎ </a:t>
            </a:r>
            <a:r>
              <a:rPr lang="ja-JP" altLang="en-US" sz="4000" dirty="0">
                <a:latin typeface="AR P丸ゴシック体M" panose="020B0600010101010101" pitchFamily="50" charset="-128"/>
                <a:ea typeface="AR P丸ゴシック体M" panose="020B0600010101010101" pitchFamily="50" charset="-128"/>
              </a:rPr>
              <a:t>日本と</a:t>
            </a:r>
            <a:r>
              <a:rPr lang="ja-JP" altLang="en-US" sz="4000" b="1" dirty="0">
                <a:latin typeface="AR P丸ゴシック体M" panose="020B0600010101010101" pitchFamily="50" charset="-128"/>
                <a:ea typeface="AR P丸ゴシック体M" panose="020B0600010101010101" pitchFamily="50" charset="-128"/>
              </a:rPr>
              <a:t>桐生市の高れいしゃの割合</a:t>
            </a:r>
            <a:endParaRPr lang="en-US" altLang="ja-JP" sz="4000" b="1" dirty="0">
              <a:latin typeface="AR P丸ゴシック体M" panose="020B0600010101010101" pitchFamily="50" charset="-128"/>
              <a:ea typeface="AR P丸ゴシック体M" panose="020B0600010101010101" pitchFamily="50" charset="-128"/>
            </a:endParaRPr>
          </a:p>
          <a:p>
            <a:pPr marL="0" indent="0" eaLnBrk="1" hangingPunct="1">
              <a:lnSpc>
                <a:spcPts val="3500"/>
              </a:lnSpc>
              <a:buNone/>
              <a:defRPr/>
            </a:pPr>
            <a:r>
              <a:rPr lang="ja-JP" altLang="en-US" sz="1600" b="1" dirty="0">
                <a:solidFill>
                  <a:srgbClr val="FF0000"/>
                </a:solidFill>
                <a:latin typeface="AR P丸ゴシック体M" panose="020B0600010101010101" pitchFamily="50" charset="-128"/>
                <a:ea typeface="AR P丸ゴシック体M" panose="020B0600010101010101" pitchFamily="50" charset="-128"/>
              </a:rPr>
              <a:t> 　　　　　  にんちしょう</a:t>
            </a:r>
            <a:endParaRPr lang="en-US" altLang="ja-JP" sz="1600" b="1" dirty="0">
              <a:solidFill>
                <a:srgbClr val="FF0000"/>
              </a:solidFill>
              <a:latin typeface="AR P丸ゴシック体M" panose="020B0600010101010101" pitchFamily="50" charset="-128"/>
              <a:ea typeface="AR P丸ゴシック体M" panose="020B0600010101010101" pitchFamily="50" charset="-128"/>
            </a:endParaRPr>
          </a:p>
          <a:p>
            <a:pPr marL="0" indent="0" eaLnBrk="1" hangingPunct="1">
              <a:lnSpc>
                <a:spcPts val="3500"/>
              </a:lnSpc>
              <a:buNone/>
              <a:defRPr/>
            </a:pPr>
            <a:r>
              <a:rPr lang="ja-JP" altLang="en-US" sz="4000" b="1" dirty="0">
                <a:latin typeface="AR P丸ゴシック体M" panose="020B0600010101010101" pitchFamily="50" charset="-128"/>
                <a:ea typeface="AR P丸ゴシック体M" panose="020B0600010101010101" pitchFamily="50" charset="-128"/>
              </a:rPr>
              <a:t>◎</a:t>
            </a:r>
            <a:r>
              <a:rPr lang="ja-JP" altLang="en-US" sz="4000" b="1" dirty="0">
                <a:solidFill>
                  <a:srgbClr val="FF0000"/>
                </a:solidFill>
                <a:latin typeface="AR P丸ゴシック体M" panose="020B0600010101010101" pitchFamily="50" charset="-128"/>
                <a:ea typeface="AR P丸ゴシック体M" panose="020B0600010101010101" pitchFamily="50" charset="-128"/>
              </a:rPr>
              <a:t>「認知症」</a:t>
            </a:r>
            <a:r>
              <a:rPr lang="ja-JP" altLang="en-US" sz="4000" dirty="0">
                <a:latin typeface="AR P丸ゴシック体M" panose="020B0600010101010101" pitchFamily="50" charset="-128"/>
                <a:ea typeface="AR P丸ゴシック体M" panose="020B0600010101010101" pitchFamily="50" charset="-128"/>
              </a:rPr>
              <a:t>ってなんだろう</a:t>
            </a:r>
            <a:endParaRPr lang="en-US" altLang="ja-JP" sz="4000" dirty="0">
              <a:latin typeface="AR P丸ゴシック体M" panose="020B0600010101010101" pitchFamily="50" charset="-128"/>
              <a:ea typeface="AR P丸ゴシック体M" panose="020B0600010101010101" pitchFamily="50" charset="-128"/>
            </a:endParaRPr>
          </a:p>
          <a:p>
            <a:pPr marL="0" indent="0" eaLnBrk="1" hangingPunct="1">
              <a:lnSpc>
                <a:spcPts val="3500"/>
              </a:lnSpc>
              <a:buNone/>
              <a:defRPr/>
            </a:pPr>
            <a:r>
              <a:rPr lang="ja-JP" altLang="en-US" sz="2800" dirty="0"/>
              <a:t> </a:t>
            </a:r>
            <a:r>
              <a:rPr lang="ja-JP" altLang="en-US" sz="1600" dirty="0"/>
              <a:t>　　</a:t>
            </a:r>
            <a:r>
              <a:rPr lang="ja-JP" altLang="en-US" sz="2800" dirty="0"/>
              <a:t>　　　　　　　    </a:t>
            </a:r>
            <a:r>
              <a:rPr lang="ja-JP" altLang="en-US" sz="1600" b="1" dirty="0">
                <a:solidFill>
                  <a:srgbClr val="FF0000"/>
                </a:solidFill>
                <a:latin typeface="AR丸ゴシック体M" panose="020B0609010101010101" pitchFamily="49" charset="-128"/>
                <a:ea typeface="AR丸ゴシック体M" panose="020B0609010101010101" pitchFamily="49" charset="-128"/>
              </a:rPr>
              <a:t>にんちしょう　　　　　 　</a:t>
            </a:r>
            <a:r>
              <a:rPr lang="ja-JP" altLang="en-US" sz="1600" b="1" dirty="0">
                <a:latin typeface="AR丸ゴシック体M" panose="020B0609010101010101" pitchFamily="49" charset="-128"/>
                <a:ea typeface="AR丸ゴシック体M" panose="020B0609010101010101" pitchFamily="49" charset="-128"/>
              </a:rPr>
              <a:t>かた</a:t>
            </a:r>
            <a:endParaRPr lang="en-US" altLang="ja-JP" sz="1600" b="1" dirty="0">
              <a:latin typeface="AR丸ゴシック体M" panose="020B0609010101010101" pitchFamily="49" charset="-128"/>
              <a:ea typeface="AR丸ゴシック体M" panose="020B0609010101010101" pitchFamily="49" charset="-128"/>
            </a:endParaRPr>
          </a:p>
          <a:p>
            <a:pPr marL="0" indent="0" eaLnBrk="1" hangingPunct="1">
              <a:lnSpc>
                <a:spcPts val="3500"/>
              </a:lnSpc>
              <a:buNone/>
              <a:defRPr/>
            </a:pPr>
            <a:r>
              <a:rPr lang="ja-JP" altLang="en-US" sz="4000" b="1" dirty="0">
                <a:latin typeface="AR P丸ゴシック体M" panose="020B0600010101010101" pitchFamily="50" charset="-128"/>
                <a:ea typeface="AR P丸ゴシック体M" panose="020B0600010101010101" pitchFamily="50" charset="-128"/>
              </a:rPr>
              <a:t>◎</a:t>
            </a:r>
            <a:r>
              <a:rPr lang="ja-JP" altLang="en-US" sz="4000" dirty="0"/>
              <a:t> </a:t>
            </a:r>
            <a:r>
              <a:rPr lang="ja-JP" altLang="en-US" sz="4000" dirty="0">
                <a:latin typeface="AR丸ゴシック体M" panose="020B0609010101010101" pitchFamily="49" charset="-128"/>
                <a:ea typeface="AR丸ゴシック体M" panose="020B0609010101010101" pitchFamily="49" charset="-128"/>
              </a:rPr>
              <a:t>みんなで</a:t>
            </a:r>
            <a:r>
              <a:rPr lang="ja-JP" altLang="en-US" sz="4000" b="1" dirty="0">
                <a:solidFill>
                  <a:srgbClr val="FF0000"/>
                </a:solidFill>
                <a:latin typeface="AR丸ゴシック体M" panose="020B0609010101010101" pitchFamily="49" charset="-128"/>
                <a:ea typeface="AR丸ゴシック体M" panose="020B0609010101010101" pitchFamily="49" charset="-128"/>
              </a:rPr>
              <a:t>「認知症」</a:t>
            </a:r>
            <a:r>
              <a:rPr lang="ja-JP" altLang="en-US" sz="4000" dirty="0">
                <a:latin typeface="AR丸ゴシック体M" panose="020B0609010101010101" pitchFamily="49" charset="-128"/>
                <a:ea typeface="AR丸ゴシック体M" panose="020B0609010101010101" pitchFamily="49" charset="-128"/>
              </a:rPr>
              <a:t>の方をささえよう</a:t>
            </a:r>
          </a:p>
          <a:p>
            <a:pPr marL="0" indent="0" eaLnBrk="1" hangingPunct="1">
              <a:lnSpc>
                <a:spcPts val="3500"/>
              </a:lnSpc>
              <a:buNone/>
              <a:defRPr/>
            </a:pPr>
            <a:r>
              <a:rPr lang="ja-JP" altLang="en-US" sz="1600" b="1" dirty="0">
                <a:solidFill>
                  <a:srgbClr val="FF0000"/>
                </a:solidFill>
                <a:latin typeface="AR丸ゴシック体M" panose="020B0609010101010101" pitchFamily="49" charset="-128"/>
                <a:ea typeface="AR丸ゴシック体M" panose="020B0609010101010101" pitchFamily="49" charset="-128"/>
              </a:rPr>
              <a:t> </a:t>
            </a:r>
            <a:r>
              <a:rPr lang="ja-JP" altLang="en-US" sz="4300" b="1" dirty="0">
                <a:solidFill>
                  <a:srgbClr val="FF0000"/>
                </a:solidFill>
                <a:latin typeface="AR丸ゴシック体M" panose="020B0609010101010101" pitchFamily="49" charset="-128"/>
                <a:ea typeface="AR丸ゴシック体M" panose="020B0609010101010101" pitchFamily="49" charset="-128"/>
              </a:rPr>
              <a:t>　 </a:t>
            </a:r>
            <a:r>
              <a:rPr lang="ja-JP" altLang="en-US" sz="1600" b="1" dirty="0">
                <a:solidFill>
                  <a:schemeClr val="tx1"/>
                </a:solidFill>
                <a:latin typeface="AR丸ゴシック体M" panose="020B0609010101010101" pitchFamily="49" charset="-128"/>
                <a:ea typeface="AR丸ゴシック体M" panose="020B0609010101010101" pitchFamily="49" charset="-128"/>
              </a:rPr>
              <a:t>きょう</a:t>
            </a:r>
            <a:r>
              <a:rPr lang="ja-JP" altLang="en-US" sz="1600" b="1" dirty="0">
                <a:solidFill>
                  <a:srgbClr val="FF0000"/>
                </a:solidFill>
                <a:latin typeface="AR丸ゴシック体M" panose="020B0609010101010101" pitchFamily="49" charset="-128"/>
                <a:ea typeface="AR丸ゴシック体M" panose="020B0609010101010101" pitchFamily="49" charset="-128"/>
              </a:rPr>
              <a:t> </a:t>
            </a:r>
            <a:r>
              <a:rPr lang="ja-JP" altLang="en-US" sz="1600" dirty="0"/>
              <a:t>                          　   </a:t>
            </a:r>
            <a:r>
              <a:rPr lang="ja-JP" altLang="en-US" sz="1600" b="1" dirty="0">
                <a:solidFill>
                  <a:srgbClr val="FF0000"/>
                </a:solidFill>
                <a:latin typeface="AR丸ゴシック体M" panose="020B0609010101010101" pitchFamily="49" charset="-128"/>
                <a:ea typeface="AR丸ゴシック体M" panose="020B0609010101010101" pitchFamily="49" charset="-128"/>
              </a:rPr>
              <a:t>にんちしょう</a:t>
            </a:r>
            <a:endParaRPr lang="en-US" altLang="ja-JP" sz="1600" b="1" dirty="0">
              <a:solidFill>
                <a:srgbClr val="FF0000"/>
              </a:solidFill>
              <a:latin typeface="AR丸ゴシック体M" panose="020B0609010101010101" pitchFamily="49" charset="-128"/>
              <a:ea typeface="AR丸ゴシック体M" panose="020B0609010101010101" pitchFamily="49" charset="-128"/>
            </a:endParaRPr>
          </a:p>
          <a:p>
            <a:pPr marL="0" indent="0" eaLnBrk="1" hangingPunct="1">
              <a:lnSpc>
                <a:spcPts val="3500"/>
              </a:lnSpc>
              <a:buNone/>
              <a:defRPr/>
            </a:pPr>
            <a:r>
              <a:rPr lang="ja-JP" altLang="en-US" sz="4000" b="1" dirty="0">
                <a:latin typeface="AR P丸ゴシック体M" panose="020B0600010101010101" pitchFamily="50" charset="-128"/>
                <a:ea typeface="AR P丸ゴシック体M" panose="020B0600010101010101" pitchFamily="50" charset="-128"/>
              </a:rPr>
              <a:t>◎</a:t>
            </a:r>
            <a:r>
              <a:rPr lang="ja-JP" altLang="en-US" sz="4300" b="1" dirty="0">
                <a:latin typeface="AR P丸ゴシック体M" panose="020B0600010101010101" pitchFamily="50" charset="-128"/>
                <a:ea typeface="AR P丸ゴシック体M" panose="020B0600010101010101" pitchFamily="50" charset="-128"/>
              </a:rPr>
              <a:t> </a:t>
            </a:r>
            <a:r>
              <a:rPr lang="ja-JP" altLang="en-US" sz="4000" b="1" dirty="0">
                <a:latin typeface="AR丸ゴシック体M" panose="020B0609010101010101" pitchFamily="49" charset="-128"/>
                <a:ea typeface="AR丸ゴシック体M" panose="020B0609010101010101" pitchFamily="49" charset="-128"/>
              </a:rPr>
              <a:t>今日</a:t>
            </a:r>
            <a:r>
              <a:rPr lang="ja-JP" altLang="en-US" sz="4000" dirty="0">
                <a:latin typeface="AR丸ゴシック体M" panose="020B0609010101010101" pitchFamily="49" charset="-128"/>
                <a:ea typeface="AR丸ゴシック体M" panose="020B0609010101010101" pitchFamily="49" charset="-128"/>
              </a:rPr>
              <a:t>から</a:t>
            </a:r>
            <a:r>
              <a:rPr lang="ja-JP" altLang="en-US" sz="4000" b="1" dirty="0">
                <a:solidFill>
                  <a:srgbClr val="FF0000"/>
                </a:solidFill>
                <a:latin typeface="AR丸ゴシック体M" panose="020B0609010101010101" pitchFamily="49" charset="-128"/>
                <a:ea typeface="AR丸ゴシック体M" panose="020B0609010101010101" pitchFamily="49" charset="-128"/>
              </a:rPr>
              <a:t>「認知症サポーター</a:t>
            </a:r>
            <a:r>
              <a:rPr lang="ja-JP" altLang="en-US" sz="4000" b="1" dirty="0">
                <a:solidFill>
                  <a:srgbClr val="FF0000"/>
                </a:solidFill>
              </a:rPr>
              <a:t>」</a:t>
            </a:r>
          </a:p>
          <a:p>
            <a:pPr marL="0" indent="0" eaLnBrk="1" hangingPunct="1">
              <a:buNone/>
              <a:defRPr/>
            </a:pPr>
            <a:endParaRPr lang="ja-JP" altLang="en-US" sz="4000" dirty="0"/>
          </a:p>
        </p:txBody>
      </p:sp>
      <p:sp>
        <p:nvSpPr>
          <p:cNvPr id="4" name="角丸四角形 3">
            <a:extLst>
              <a:ext uri="{FF2B5EF4-FFF2-40B4-BE49-F238E27FC236}">
                <a16:creationId xmlns:a16="http://schemas.microsoft.com/office/drawing/2014/main" id="{1FF43DB1-EE82-431C-BC9D-0FB2797F4844}"/>
              </a:ext>
            </a:extLst>
          </p:cNvPr>
          <p:cNvSpPr/>
          <p:nvPr/>
        </p:nvSpPr>
        <p:spPr>
          <a:xfrm>
            <a:off x="1976438" y="404814"/>
            <a:ext cx="8229600" cy="93662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4400" b="1" dirty="0">
                <a:solidFill>
                  <a:srgbClr val="0070C0"/>
                </a:solidFill>
                <a:latin typeface="AR P丸ゴシック体M" panose="020B0600010101010101" pitchFamily="50" charset="-128"/>
                <a:ea typeface="AR P丸ゴシック体M" panose="020B0600010101010101" pitchFamily="50" charset="-128"/>
              </a:rPr>
              <a:t>きょう お話しする ないよう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コンテンツ プレースホルダー 3" descr="大きい, 飛行機, 座る, 水 が含まれている画像&#10;&#10;自動的に生成された説明">
            <a:extLst>
              <a:ext uri="{FF2B5EF4-FFF2-40B4-BE49-F238E27FC236}">
                <a16:creationId xmlns:a16="http://schemas.microsoft.com/office/drawing/2014/main" id="{E03257E5-948B-4DBA-8A0E-BEEF25697DED}"/>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pic>
        <p:nvPicPr>
          <p:cNvPr id="5" name="図 4" descr="ギターを弾いている男性の顔&#10;&#10;低い精度で自動的に生成された説明">
            <a:extLst>
              <a:ext uri="{FF2B5EF4-FFF2-40B4-BE49-F238E27FC236}">
                <a16:creationId xmlns:a16="http://schemas.microsoft.com/office/drawing/2014/main" id="{CFA4D93A-8A8C-4FC2-818F-E77D7119A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969" y="4346450"/>
            <a:ext cx="3454400" cy="1943100"/>
          </a:xfrm>
          <a:prstGeom prst="rect">
            <a:avLst/>
          </a:prstGeom>
        </p:spPr>
      </p:pic>
      <p:pic>
        <p:nvPicPr>
          <p:cNvPr id="9" name="図 8" descr="白いシャツを着ている人はスマイルしている&#10;&#10;自動的に生成された説明">
            <a:extLst>
              <a:ext uri="{FF2B5EF4-FFF2-40B4-BE49-F238E27FC236}">
                <a16:creationId xmlns:a16="http://schemas.microsoft.com/office/drawing/2014/main" id="{F8CED6B0-93EA-4C17-80F8-6BE744745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848" y="1959174"/>
            <a:ext cx="2971802" cy="1671638"/>
          </a:xfrm>
          <a:prstGeom prst="rect">
            <a:avLst/>
          </a:prstGeom>
        </p:spPr>
      </p:pic>
      <p:pic>
        <p:nvPicPr>
          <p:cNvPr id="11" name="図 10" descr="メガネを掛けた女性&#10;&#10;自動的に生成された説明">
            <a:extLst>
              <a:ext uri="{FF2B5EF4-FFF2-40B4-BE49-F238E27FC236}">
                <a16:creationId xmlns:a16="http://schemas.microsoft.com/office/drawing/2014/main" id="{4193B250-7A31-4347-A71B-8A577FAB8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1317" y="1947101"/>
            <a:ext cx="3098800" cy="1743075"/>
          </a:xfrm>
          <a:prstGeom prst="rect">
            <a:avLst/>
          </a:prstGeom>
        </p:spPr>
      </p:pic>
      <p:pic>
        <p:nvPicPr>
          <p:cNvPr id="13" name="図 12" descr="窓の傍にいる女の子&#10;&#10;中程度の精度で自動的に生成された説明">
            <a:extLst>
              <a:ext uri="{FF2B5EF4-FFF2-40B4-BE49-F238E27FC236}">
                <a16:creationId xmlns:a16="http://schemas.microsoft.com/office/drawing/2014/main" id="{D7910A97-58E5-4ECB-997B-142A73CAD4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780" y="4317766"/>
            <a:ext cx="3238500" cy="1821656"/>
          </a:xfrm>
          <a:prstGeom prst="rect">
            <a:avLst/>
          </a:prstGeom>
        </p:spPr>
      </p:pic>
      <p:pic>
        <p:nvPicPr>
          <p:cNvPr id="15" name="図 14" descr="髪を結んだ女性&#10;&#10;自動的に生成された説明">
            <a:extLst>
              <a:ext uri="{FF2B5EF4-FFF2-40B4-BE49-F238E27FC236}">
                <a16:creationId xmlns:a16="http://schemas.microsoft.com/office/drawing/2014/main" id="{936AC336-CEF7-41C4-AC4A-57FCA35EFE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3566" y="4447827"/>
            <a:ext cx="3460748" cy="1946671"/>
          </a:xfrm>
          <a:prstGeom prst="rect">
            <a:avLst/>
          </a:prstGeom>
        </p:spPr>
      </p:pic>
      <p:sp>
        <p:nvSpPr>
          <p:cNvPr id="17" name="タイトル 1">
            <a:extLst>
              <a:ext uri="{FF2B5EF4-FFF2-40B4-BE49-F238E27FC236}">
                <a16:creationId xmlns:a16="http://schemas.microsoft.com/office/drawing/2014/main" id="{D4DA01A2-827E-4839-99FE-A73C5A7CA693}"/>
              </a:ext>
            </a:extLst>
          </p:cNvPr>
          <p:cNvSpPr>
            <a:spLocks noGrp="1"/>
          </p:cNvSpPr>
          <p:nvPr>
            <p:ph type="title"/>
          </p:nvPr>
        </p:nvSpPr>
        <p:spPr>
          <a:xfrm>
            <a:off x="1419225" y="391864"/>
            <a:ext cx="9353550" cy="1398389"/>
          </a:xfrm>
          <a:solidFill>
            <a:schemeClr val="bg1"/>
          </a:solidFill>
          <a:ln>
            <a:solidFill>
              <a:schemeClr val="bg1"/>
            </a:solidFill>
          </a:ln>
        </p:spPr>
        <p:txBody>
          <a:bodyPr>
            <a:normAutofit fontScale="90000"/>
          </a:bodyPr>
          <a:lstStyle/>
          <a:p>
            <a:r>
              <a:rPr kumimoji="1" lang="ja-JP" altLang="en-US" b="1" dirty="0">
                <a:solidFill>
                  <a:srgbClr val="00B050"/>
                </a:solidFill>
                <a:latin typeface="+mn-ea"/>
                <a:ea typeface="+mn-ea"/>
              </a:rPr>
              <a:t>「希望の道ー認知症とともに生きるー」</a:t>
            </a:r>
            <a:br>
              <a:rPr kumimoji="1" lang="en-US" altLang="ja-JP" b="1" dirty="0">
                <a:solidFill>
                  <a:srgbClr val="00B050"/>
                </a:solidFill>
                <a:latin typeface="+mn-ea"/>
                <a:ea typeface="+mn-ea"/>
              </a:rPr>
            </a:br>
            <a:r>
              <a:rPr kumimoji="1" lang="ja-JP" altLang="en-US" b="1" dirty="0">
                <a:solidFill>
                  <a:srgbClr val="00B050"/>
                </a:solidFill>
                <a:latin typeface="+mn-ea"/>
                <a:ea typeface="+mn-ea"/>
              </a:rPr>
              <a:t>　　　　　   </a:t>
            </a:r>
            <a:r>
              <a:rPr kumimoji="1" lang="ja-JP" altLang="en-US" sz="4000" b="1" dirty="0">
                <a:solidFill>
                  <a:srgbClr val="00B050"/>
                </a:solidFill>
                <a:latin typeface="+mn-ea"/>
                <a:ea typeface="+mn-ea"/>
              </a:rPr>
              <a:t>メッセージ動画</a:t>
            </a:r>
          </a:p>
        </p:txBody>
      </p:sp>
      <p:pic>
        <p:nvPicPr>
          <p:cNvPr id="21" name="図 20" descr="メガネをした男性&#10;&#10;自動的に生成された説明">
            <a:extLst>
              <a:ext uri="{FF2B5EF4-FFF2-40B4-BE49-F238E27FC236}">
                <a16:creationId xmlns:a16="http://schemas.microsoft.com/office/drawing/2014/main" id="{2F21A3CC-EB8B-485F-BC29-D728CCB03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2136" y="3131248"/>
            <a:ext cx="3086100" cy="1735931"/>
          </a:xfrm>
          <a:prstGeom prst="rect">
            <a:avLst/>
          </a:prstGeom>
        </p:spPr>
      </p:pic>
      <p:pic>
        <p:nvPicPr>
          <p:cNvPr id="7" name="図 6" descr="メガネを掛けた男性&#10;&#10;自動的に生成された説明">
            <a:extLst>
              <a:ext uri="{FF2B5EF4-FFF2-40B4-BE49-F238E27FC236}">
                <a16:creationId xmlns:a16="http://schemas.microsoft.com/office/drawing/2014/main" id="{E16BAD72-4C75-402F-A9BC-A6994462C8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452" y="1959174"/>
            <a:ext cx="2971802" cy="1671638"/>
          </a:xfrm>
          <a:prstGeom prst="rect">
            <a:avLst/>
          </a:prstGeom>
        </p:spPr>
      </p:pic>
      <p:sp>
        <p:nvSpPr>
          <p:cNvPr id="12" name="テキスト ボックス 7">
            <a:extLst>
              <a:ext uri="{FF2B5EF4-FFF2-40B4-BE49-F238E27FC236}">
                <a16:creationId xmlns:a16="http://schemas.microsoft.com/office/drawing/2014/main" id="{E9DE06FC-1076-4A6E-BD05-BD507F75656F}"/>
              </a:ext>
            </a:extLst>
          </p:cNvPr>
          <p:cNvSpPr txBox="1">
            <a:spLocks noChangeArrowheads="1"/>
          </p:cNvSpPr>
          <p:nvPr/>
        </p:nvSpPr>
        <p:spPr bwMode="auto">
          <a:xfrm>
            <a:off x="7906267" y="6447087"/>
            <a:ext cx="4285733" cy="276999"/>
          </a:xfrm>
          <a:prstGeom prst="rect">
            <a:avLst/>
          </a:prstGeom>
          <a:solidFill>
            <a:schemeClr val="accent3">
              <a:lumMod val="20000"/>
              <a:lumOff val="80000"/>
            </a:schemeClr>
          </a:solidFill>
          <a:ln>
            <a:noFill/>
          </a:ln>
        </p:spPr>
        <p:txBody>
          <a:bodyPr wrap="squar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出典：厚生労働省ホームページ「認知症の人からのメッセージ」</a:t>
            </a:r>
          </a:p>
        </p:txBody>
      </p:sp>
      <p:sp>
        <p:nvSpPr>
          <p:cNvPr id="16" name="テキスト ボックス 15">
            <a:extLst>
              <a:ext uri="{FF2B5EF4-FFF2-40B4-BE49-F238E27FC236}">
                <a16:creationId xmlns:a16="http://schemas.microsoft.com/office/drawing/2014/main" id="{8AC87549-55A0-4C8D-9239-9017C8DE1326}"/>
              </a:ext>
            </a:extLst>
          </p:cNvPr>
          <p:cNvSpPr txBox="1"/>
          <p:nvPr/>
        </p:nvSpPr>
        <p:spPr>
          <a:xfrm>
            <a:off x="2629254" y="2011611"/>
            <a:ext cx="807950"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a:t>
            </a:r>
          </a:p>
        </p:txBody>
      </p:sp>
      <p:sp>
        <p:nvSpPr>
          <p:cNvPr id="20" name="テキスト ボックス 19">
            <a:extLst>
              <a:ext uri="{FF2B5EF4-FFF2-40B4-BE49-F238E27FC236}">
                <a16:creationId xmlns:a16="http://schemas.microsoft.com/office/drawing/2014/main" id="{FC9D6A39-3E8D-42E2-AD24-4AB4B7B460CC}"/>
              </a:ext>
            </a:extLst>
          </p:cNvPr>
          <p:cNvSpPr txBox="1"/>
          <p:nvPr/>
        </p:nvSpPr>
        <p:spPr>
          <a:xfrm>
            <a:off x="5832136" y="2380943"/>
            <a:ext cx="807950"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a:t>
            </a:r>
          </a:p>
        </p:txBody>
      </p:sp>
      <p:sp>
        <p:nvSpPr>
          <p:cNvPr id="22" name="テキスト ボックス 21">
            <a:extLst>
              <a:ext uri="{FF2B5EF4-FFF2-40B4-BE49-F238E27FC236}">
                <a16:creationId xmlns:a16="http://schemas.microsoft.com/office/drawing/2014/main" id="{CACBD98C-E7E0-4C62-9146-DDABAA70EF8E}"/>
              </a:ext>
            </a:extLst>
          </p:cNvPr>
          <p:cNvSpPr txBox="1"/>
          <p:nvPr/>
        </p:nvSpPr>
        <p:spPr>
          <a:xfrm>
            <a:off x="2818235" y="4508803"/>
            <a:ext cx="807950"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a:t>
            </a:r>
          </a:p>
        </p:txBody>
      </p:sp>
      <p:sp>
        <p:nvSpPr>
          <p:cNvPr id="24" name="テキスト ボックス 23">
            <a:extLst>
              <a:ext uri="{FF2B5EF4-FFF2-40B4-BE49-F238E27FC236}">
                <a16:creationId xmlns:a16="http://schemas.microsoft.com/office/drawing/2014/main" id="{1611AC56-9629-491C-8AC1-28E16AC4B054}"/>
              </a:ext>
            </a:extLst>
          </p:cNvPr>
          <p:cNvSpPr txBox="1"/>
          <p:nvPr/>
        </p:nvSpPr>
        <p:spPr>
          <a:xfrm>
            <a:off x="5928371" y="5004479"/>
            <a:ext cx="807950"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a:t>
            </a:r>
          </a:p>
        </p:txBody>
      </p:sp>
      <p:sp>
        <p:nvSpPr>
          <p:cNvPr id="26" name="テキスト ボックス 25">
            <a:extLst>
              <a:ext uri="{FF2B5EF4-FFF2-40B4-BE49-F238E27FC236}">
                <a16:creationId xmlns:a16="http://schemas.microsoft.com/office/drawing/2014/main" id="{7C80F026-50A6-4079-A406-14D2964AAEAB}"/>
              </a:ext>
            </a:extLst>
          </p:cNvPr>
          <p:cNvSpPr txBox="1"/>
          <p:nvPr/>
        </p:nvSpPr>
        <p:spPr>
          <a:xfrm>
            <a:off x="8995219" y="4447827"/>
            <a:ext cx="807950"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a:t>
            </a:r>
          </a:p>
        </p:txBody>
      </p:sp>
      <p:sp>
        <p:nvSpPr>
          <p:cNvPr id="27" name="テキスト ボックス 26">
            <a:extLst>
              <a:ext uri="{FF2B5EF4-FFF2-40B4-BE49-F238E27FC236}">
                <a16:creationId xmlns:a16="http://schemas.microsoft.com/office/drawing/2014/main" id="{149CF33E-01FC-4EF1-B291-BB79F7ED991B}"/>
              </a:ext>
            </a:extLst>
          </p:cNvPr>
          <p:cNvSpPr txBox="1"/>
          <p:nvPr/>
        </p:nvSpPr>
        <p:spPr>
          <a:xfrm>
            <a:off x="10538225" y="2045839"/>
            <a:ext cx="1017358"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分半</a:t>
            </a:r>
          </a:p>
        </p:txBody>
      </p:sp>
      <p:sp>
        <p:nvSpPr>
          <p:cNvPr id="28" name="テキスト ボックス 27">
            <a:extLst>
              <a:ext uri="{FF2B5EF4-FFF2-40B4-BE49-F238E27FC236}">
                <a16:creationId xmlns:a16="http://schemas.microsoft.com/office/drawing/2014/main" id="{21936279-D5FA-433C-8DBE-55B134BDBE39}"/>
              </a:ext>
            </a:extLst>
          </p:cNvPr>
          <p:cNvSpPr txBox="1"/>
          <p:nvPr/>
        </p:nvSpPr>
        <p:spPr>
          <a:xfrm>
            <a:off x="7792007" y="3306621"/>
            <a:ext cx="1017358" cy="369332"/>
          </a:xfrm>
          <a:prstGeom prst="rect">
            <a:avLst/>
          </a:prstGeom>
          <a:noFill/>
        </p:spPr>
        <p:txBody>
          <a:bodyPr wrap="square" rtlCol="0">
            <a:spAutoFit/>
          </a:bodyPr>
          <a:lstStyle/>
          <a:p>
            <a:r>
              <a:rPr kumimoji="1" lang="ja-JP" altLang="en-US" b="1" dirty="0">
                <a:latin typeface="+mn-ea"/>
              </a:rPr>
              <a:t>約</a:t>
            </a:r>
            <a:r>
              <a:rPr kumimoji="1" lang="en-US" altLang="ja-JP" b="1" dirty="0">
                <a:latin typeface="+mn-ea"/>
              </a:rPr>
              <a:t>3</a:t>
            </a:r>
            <a:r>
              <a:rPr kumimoji="1" lang="ja-JP" altLang="en-US" b="1" dirty="0">
                <a:latin typeface="+mn-ea"/>
              </a:rPr>
              <a:t>分半</a:t>
            </a:r>
          </a:p>
        </p:txBody>
      </p:sp>
    </p:spTree>
    <p:extLst>
      <p:ext uri="{BB962C8B-B14F-4D97-AF65-F5344CB8AC3E}">
        <p14:creationId xmlns:p14="http://schemas.microsoft.com/office/powerpoint/2010/main" val="286260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3" descr="大きい, 飛行機, 座る, 水 が含まれている画像&#10;&#10;自動的に生成された説明">
            <a:extLst>
              <a:ext uri="{FF2B5EF4-FFF2-40B4-BE49-F238E27FC236}">
                <a16:creationId xmlns:a16="http://schemas.microsoft.com/office/drawing/2014/main" id="{92CE923B-7589-4378-A4DC-CB1C097AC77F}"/>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4" name="雲形吹き出し 3">
            <a:extLst>
              <a:ext uri="{FF2B5EF4-FFF2-40B4-BE49-F238E27FC236}">
                <a16:creationId xmlns:a16="http://schemas.microsoft.com/office/drawing/2014/main" id="{57A719E8-B6BD-4FAA-830C-6A7DD5E893A0}"/>
              </a:ext>
            </a:extLst>
          </p:cNvPr>
          <p:cNvSpPr/>
          <p:nvPr/>
        </p:nvSpPr>
        <p:spPr>
          <a:xfrm>
            <a:off x="1652588" y="1409703"/>
            <a:ext cx="4537075" cy="2852738"/>
          </a:xfrm>
          <a:prstGeom prst="cloudCallout">
            <a:avLst>
              <a:gd name="adj1" fmla="val -44325"/>
              <a:gd name="adj2" fmla="val 47921"/>
            </a:avLst>
          </a:prstGeom>
          <a:solidFill>
            <a:schemeClr val="accent6">
              <a:lumMod val="20000"/>
              <a:lumOff val="80000"/>
            </a:schemeClr>
          </a:solid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ltLang="ja-JP" sz="28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5" name="雲形吹き出し 4">
            <a:extLst>
              <a:ext uri="{FF2B5EF4-FFF2-40B4-BE49-F238E27FC236}">
                <a16:creationId xmlns:a16="http://schemas.microsoft.com/office/drawing/2014/main" id="{19E696DA-D6A9-4F01-B320-7636E72E3E55}"/>
              </a:ext>
            </a:extLst>
          </p:cNvPr>
          <p:cNvSpPr/>
          <p:nvPr/>
        </p:nvSpPr>
        <p:spPr>
          <a:xfrm>
            <a:off x="6115050" y="1359694"/>
            <a:ext cx="4313237" cy="2822575"/>
          </a:xfrm>
          <a:prstGeom prst="cloudCallout">
            <a:avLst>
              <a:gd name="adj1" fmla="val 39356"/>
              <a:gd name="adj2" fmla="val 5153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雲形吹き出し 5">
            <a:extLst>
              <a:ext uri="{FF2B5EF4-FFF2-40B4-BE49-F238E27FC236}">
                <a16:creationId xmlns:a16="http://schemas.microsoft.com/office/drawing/2014/main" id="{6CBE6470-A90F-4D47-A6F2-ABAB89E55099}"/>
              </a:ext>
            </a:extLst>
          </p:cNvPr>
          <p:cNvSpPr/>
          <p:nvPr/>
        </p:nvSpPr>
        <p:spPr>
          <a:xfrm>
            <a:off x="3451225" y="3517899"/>
            <a:ext cx="5184775" cy="3035300"/>
          </a:xfrm>
          <a:prstGeom prst="cloudCallout">
            <a:avLst>
              <a:gd name="adj1" fmla="val 41455"/>
              <a:gd name="adj2" fmla="val 42598"/>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E8FEF737-4690-4FC5-9246-F4A300C2089E}"/>
              </a:ext>
            </a:extLst>
          </p:cNvPr>
          <p:cNvSpPr/>
          <p:nvPr/>
        </p:nvSpPr>
        <p:spPr>
          <a:xfrm>
            <a:off x="1724025" y="2230439"/>
            <a:ext cx="4319588" cy="108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１</a:t>
            </a:r>
            <a:endParaRPr lang="en-US" altLang="ja-JP" sz="3600" dirty="0">
              <a:solidFill>
                <a:srgbClr val="002060"/>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rgbClr val="002060"/>
                </a:solidFill>
                <a:latin typeface="HGP創英角ｺﾞｼｯｸUB" panose="020B0900000000000000" pitchFamily="50" charset="-128"/>
                <a:ea typeface="HGP創英角ｺﾞｼｯｸUB" panose="020B0900000000000000" pitchFamily="50" charset="-128"/>
              </a:rPr>
              <a:t>びっくりさせない</a:t>
            </a:r>
          </a:p>
        </p:txBody>
      </p:sp>
      <p:sp>
        <p:nvSpPr>
          <p:cNvPr id="8" name="正方形/長方形 7">
            <a:extLst>
              <a:ext uri="{FF2B5EF4-FFF2-40B4-BE49-F238E27FC236}">
                <a16:creationId xmlns:a16="http://schemas.microsoft.com/office/drawing/2014/main" id="{7AC3228E-7111-416A-8136-62BADCA233E4}"/>
              </a:ext>
            </a:extLst>
          </p:cNvPr>
          <p:cNvSpPr/>
          <p:nvPr/>
        </p:nvSpPr>
        <p:spPr>
          <a:xfrm>
            <a:off x="5716588" y="2139950"/>
            <a:ext cx="4679950" cy="122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rgbClr val="FF0000"/>
                </a:solidFill>
                <a:latin typeface="HGP創英角ｺﾞｼｯｸUB" panose="020B0900000000000000" pitchFamily="50" charset="-128"/>
                <a:ea typeface="HGP創英角ｺﾞｼｯｸUB" panose="020B0900000000000000" pitchFamily="50" charset="-128"/>
              </a:rPr>
              <a:t>２</a:t>
            </a:r>
            <a:endParaRPr lang="en-US" altLang="ja-JP" sz="3600"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rgbClr val="FF0000"/>
                </a:solidFill>
                <a:latin typeface="HGP創英角ｺﾞｼｯｸUB" panose="020B0900000000000000" pitchFamily="50" charset="-128"/>
                <a:ea typeface="HGP創英角ｺﾞｼｯｸUB" panose="020B0900000000000000" pitchFamily="50" charset="-128"/>
              </a:rPr>
              <a:t>いそがせない</a:t>
            </a:r>
          </a:p>
        </p:txBody>
      </p:sp>
      <p:sp>
        <p:nvSpPr>
          <p:cNvPr id="9" name="正方形/長方形 8">
            <a:extLst>
              <a:ext uri="{FF2B5EF4-FFF2-40B4-BE49-F238E27FC236}">
                <a16:creationId xmlns:a16="http://schemas.microsoft.com/office/drawing/2014/main" id="{C227EB02-8362-4B66-8643-509CCC29E9B2}"/>
              </a:ext>
            </a:extLst>
          </p:cNvPr>
          <p:cNvSpPr/>
          <p:nvPr/>
        </p:nvSpPr>
        <p:spPr>
          <a:xfrm>
            <a:off x="3290888" y="4202113"/>
            <a:ext cx="5111750" cy="16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３</a:t>
            </a:r>
            <a:endParaRPr lang="en-US" altLang="ja-JP" sz="36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わるくちをいわない</a:t>
            </a:r>
          </a:p>
        </p:txBody>
      </p:sp>
      <p:sp>
        <p:nvSpPr>
          <p:cNvPr id="10" name="正方形/長方形 9">
            <a:extLst>
              <a:ext uri="{FF2B5EF4-FFF2-40B4-BE49-F238E27FC236}">
                <a16:creationId xmlns:a16="http://schemas.microsoft.com/office/drawing/2014/main" id="{A578C676-4072-49E2-9FB6-7E7ED317DB0B}"/>
              </a:ext>
            </a:extLst>
          </p:cNvPr>
          <p:cNvSpPr/>
          <p:nvPr/>
        </p:nvSpPr>
        <p:spPr>
          <a:xfrm>
            <a:off x="1562101" y="322263"/>
            <a:ext cx="9004300" cy="86995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46083" name="タイトル 1">
            <a:extLst>
              <a:ext uri="{FF2B5EF4-FFF2-40B4-BE49-F238E27FC236}">
                <a16:creationId xmlns:a16="http://schemas.microsoft.com/office/drawing/2014/main" id="{45D47AC7-2A39-4A47-A07E-0AA85E19E8D8}"/>
              </a:ext>
            </a:extLst>
          </p:cNvPr>
          <p:cNvSpPr>
            <a:spLocks noGrp="1" noChangeArrowheads="1"/>
          </p:cNvSpPr>
          <p:nvPr>
            <p:ph type="title"/>
          </p:nvPr>
        </p:nvSpPr>
        <p:spPr bwMode="auto">
          <a:xfrm>
            <a:off x="2128837" y="322263"/>
            <a:ext cx="7972425" cy="908050"/>
          </a:xfrm>
        </p:spPr>
        <p:txBody>
          <a:bodyPr wrap="square" numCol="1" anchorCtr="0" compatLnSpc="1">
            <a:prstTxWarp prst="textNoShape">
              <a:avLst/>
            </a:prstTxWarp>
            <a:normAutofit/>
          </a:bodyPr>
          <a:lstStyle/>
          <a:p>
            <a:r>
              <a:rPr lang="ja-JP" altLang="en-US" sz="3600" b="1" dirty="0">
                <a:solidFill>
                  <a:srgbClr val="FF0000"/>
                </a:solidFill>
                <a:latin typeface="+mn-ea"/>
                <a:ea typeface="+mn-ea"/>
              </a:rPr>
              <a:t>認知症</a:t>
            </a:r>
            <a:r>
              <a:rPr lang="ja-JP" altLang="en-US" sz="2400" b="1" dirty="0">
                <a:solidFill>
                  <a:srgbClr val="FF0000"/>
                </a:solidFill>
                <a:latin typeface="+mn-ea"/>
                <a:ea typeface="+mn-ea"/>
              </a:rPr>
              <a:t>（にんちしょう）</a:t>
            </a:r>
            <a:r>
              <a:rPr lang="ja-JP" altLang="en-US" sz="3600" b="1" dirty="0">
                <a:latin typeface="+mn-ea"/>
                <a:ea typeface="+mn-ea"/>
              </a:rPr>
              <a:t>の方とのせっし方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8">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1"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9">
                                            <p:txEl>
                                              <p:pRg st="0" end="0"/>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p:cTn id="62"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64"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6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descr="大きい, 飛行機, 座る, 水 が含まれている画像&#10;&#10;自動的に生成された説明">
            <a:extLst>
              <a:ext uri="{FF2B5EF4-FFF2-40B4-BE49-F238E27FC236}">
                <a16:creationId xmlns:a16="http://schemas.microsoft.com/office/drawing/2014/main" id="{716DB836-5FAE-4AE9-9082-2D2536BCF4DC}"/>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48131" name="タイトル 1">
            <a:extLst>
              <a:ext uri="{FF2B5EF4-FFF2-40B4-BE49-F238E27FC236}">
                <a16:creationId xmlns:a16="http://schemas.microsoft.com/office/drawing/2014/main" id="{AE34117A-E9B1-4BFC-9306-8ACF0A857F3B}"/>
              </a:ext>
            </a:extLst>
          </p:cNvPr>
          <p:cNvSpPr>
            <a:spLocks noGrp="1"/>
          </p:cNvSpPr>
          <p:nvPr>
            <p:ph type="title"/>
          </p:nvPr>
        </p:nvSpPr>
        <p:spPr bwMode="auto">
          <a:xfrm>
            <a:off x="1613694" y="290515"/>
            <a:ext cx="8964611" cy="836196"/>
          </a:xfrm>
          <a:solidFill>
            <a:schemeClr val="bg1"/>
          </a:solidFill>
          <a:ln w="28575">
            <a:solidFill>
              <a:srgbClr val="0070C0"/>
            </a:solidFill>
            <a:miter lim="800000"/>
            <a:headEnd/>
            <a:tailEnd/>
          </a:ln>
        </p:spPr>
        <p:txBody>
          <a:bodyPr wrap="square" numCol="1" anchorCtr="0" compatLnSpc="1">
            <a:prstTxWarp prst="textNoShape">
              <a:avLst/>
            </a:prstTxWarp>
          </a:bodyPr>
          <a:lstStyle/>
          <a:p>
            <a:r>
              <a:rPr lang="ja-JP" altLang="en-US" sz="3600" b="1" dirty="0">
                <a:solidFill>
                  <a:srgbClr val="7030A0"/>
                </a:solidFill>
                <a:latin typeface="AR丸ゴシック体M" pitchFamily="49" charset="-128"/>
                <a:ea typeface="AR丸ゴシック体M" pitchFamily="49" charset="-128"/>
              </a:rPr>
              <a:t>　今日から</a:t>
            </a:r>
            <a:r>
              <a:rPr lang="ja-JP" altLang="en-US" sz="3600" b="1" dirty="0">
                <a:solidFill>
                  <a:srgbClr val="FF0000"/>
                </a:solidFill>
                <a:latin typeface="AR丸ゴシック体M" pitchFamily="49" charset="-128"/>
                <a:ea typeface="AR丸ゴシック体M" pitchFamily="49" charset="-128"/>
              </a:rPr>
              <a:t>認知症</a:t>
            </a:r>
            <a:r>
              <a:rPr lang="ja-JP" altLang="en-US" sz="2000" b="1" dirty="0">
                <a:solidFill>
                  <a:srgbClr val="FF0000"/>
                </a:solidFill>
                <a:latin typeface="AR丸ゴシック体M" pitchFamily="49" charset="-128"/>
                <a:ea typeface="AR丸ゴシック体M" pitchFamily="49" charset="-128"/>
              </a:rPr>
              <a:t>（にんちしょう）</a:t>
            </a:r>
            <a:r>
              <a:rPr lang="ja-JP" altLang="en-US" sz="3600" b="1" dirty="0">
                <a:solidFill>
                  <a:srgbClr val="7030A0"/>
                </a:solidFill>
                <a:latin typeface="AR丸ゴシック体M" pitchFamily="49" charset="-128"/>
                <a:ea typeface="AR丸ゴシック体M" pitchFamily="49" charset="-128"/>
              </a:rPr>
              <a:t>サポーター！</a:t>
            </a:r>
          </a:p>
        </p:txBody>
      </p:sp>
      <p:sp>
        <p:nvSpPr>
          <p:cNvPr id="3" name="コンテンツ プレースホルダー 2">
            <a:extLst>
              <a:ext uri="{FF2B5EF4-FFF2-40B4-BE49-F238E27FC236}">
                <a16:creationId xmlns:a16="http://schemas.microsoft.com/office/drawing/2014/main" id="{C9A1DA4E-0686-4469-9AD8-2B258364DBA7}"/>
              </a:ext>
            </a:extLst>
          </p:cNvPr>
          <p:cNvSpPr>
            <a:spLocks noGrp="1"/>
          </p:cNvSpPr>
          <p:nvPr>
            <p:ph idx="1"/>
          </p:nvPr>
        </p:nvSpPr>
        <p:spPr>
          <a:xfrm>
            <a:off x="1886738" y="1172369"/>
            <a:ext cx="8823325" cy="1398587"/>
          </a:xfrm>
        </p:spPr>
        <p:txBody>
          <a:bodyPr>
            <a:normAutofit fontScale="92500"/>
          </a:bodyPr>
          <a:lstStyle/>
          <a:p>
            <a:pPr marL="0" indent="0">
              <a:buNone/>
            </a:pPr>
            <a:r>
              <a:rPr lang="ja-JP" altLang="en-US" sz="1600" b="1" dirty="0">
                <a:solidFill>
                  <a:srgbClr val="FF0000"/>
                </a:solidFill>
                <a:latin typeface="AR丸ゴシック体M" pitchFamily="49" charset="-128"/>
                <a:ea typeface="AR丸ゴシック体M" pitchFamily="49" charset="-128"/>
              </a:rPr>
              <a:t>　　にん ち しょう</a:t>
            </a:r>
            <a:r>
              <a:rPr lang="ja-JP" altLang="en-US" sz="1800" b="1" dirty="0">
                <a:latin typeface="AR丸ゴシック体M" pitchFamily="49" charset="-128"/>
                <a:ea typeface="AR丸ゴシック体M" pitchFamily="49" charset="-128"/>
              </a:rPr>
              <a:t>                   </a:t>
            </a:r>
            <a:r>
              <a:rPr lang="ja-JP" altLang="en-US" sz="1800" dirty="0">
                <a:latin typeface="AR丸ゴシック体M" pitchFamily="49" charset="-128"/>
                <a:ea typeface="AR丸ゴシック体M" pitchFamily="49" charset="-128"/>
              </a:rPr>
              <a:t>　　　            </a:t>
            </a:r>
            <a:r>
              <a:rPr lang="ja-JP" altLang="en-US" sz="1600" b="1" dirty="0">
                <a:solidFill>
                  <a:srgbClr val="FF0000"/>
                </a:solidFill>
                <a:latin typeface="AR丸ゴシック体M" pitchFamily="49" charset="-128"/>
                <a:ea typeface="AR丸ゴシック体M" pitchFamily="49" charset="-128"/>
              </a:rPr>
              <a:t>にん ち しょう</a:t>
            </a:r>
            <a:r>
              <a:rPr lang="ja-JP" altLang="en-US" sz="1800" dirty="0">
                <a:latin typeface="AR丸ゴシック体M" pitchFamily="49" charset="-128"/>
                <a:ea typeface="AR丸ゴシック体M" pitchFamily="49" charset="-128"/>
              </a:rPr>
              <a:t>　  かた</a:t>
            </a:r>
            <a:endParaRPr lang="en-US" altLang="ja-JP" sz="1800" dirty="0">
              <a:latin typeface="AR丸ゴシック体M" pitchFamily="49" charset="-128"/>
              <a:ea typeface="AR丸ゴシック体M" pitchFamily="49" charset="-128"/>
            </a:endParaRPr>
          </a:p>
          <a:p>
            <a:pPr marL="0" indent="0">
              <a:buNone/>
            </a:pPr>
            <a:r>
              <a:rPr lang="ja-JP" altLang="en-US" b="1" dirty="0">
                <a:solidFill>
                  <a:srgbClr val="FF0000"/>
                </a:solidFill>
                <a:latin typeface="AR丸ゴシック体M" pitchFamily="49" charset="-128"/>
                <a:ea typeface="AR丸ゴシック体M" pitchFamily="49" charset="-128"/>
              </a:rPr>
              <a:t>　認 知 症 サポーターとは、認 知 症 </a:t>
            </a:r>
            <a:r>
              <a:rPr lang="ja-JP" altLang="en-US" dirty="0">
                <a:latin typeface="AR丸ゴシック体M" pitchFamily="49" charset="-128"/>
                <a:ea typeface="AR丸ゴシック体M" pitchFamily="49" charset="-128"/>
              </a:rPr>
              <a:t>の方やその家族を</a:t>
            </a:r>
            <a:endParaRPr lang="en-US" altLang="ja-JP" dirty="0">
              <a:latin typeface="AR丸ゴシック体M" pitchFamily="49" charset="-128"/>
              <a:ea typeface="AR丸ゴシック体M" pitchFamily="49" charset="-128"/>
            </a:endParaRPr>
          </a:p>
          <a:p>
            <a:pPr marL="0" indent="0">
              <a:buNone/>
            </a:pPr>
            <a:r>
              <a:rPr lang="ja-JP" altLang="en-US" b="1" dirty="0">
                <a:solidFill>
                  <a:srgbClr val="7030A0"/>
                </a:solidFill>
                <a:latin typeface="AR丸ゴシック体M" pitchFamily="49" charset="-128"/>
                <a:ea typeface="AR丸ゴシック体M" pitchFamily="49" charset="-128"/>
              </a:rPr>
              <a:t>　おうえん（サポーター）する人たちです。</a:t>
            </a:r>
            <a:endParaRPr lang="ja-JP" altLang="en-US" dirty="0">
              <a:solidFill>
                <a:schemeClr val="tx1"/>
              </a:solidFill>
              <a:latin typeface="AR丸ゴシック体M" pitchFamily="49" charset="-128"/>
              <a:ea typeface="AR丸ゴシック体M" pitchFamily="49" charset="-128"/>
            </a:endParaRPr>
          </a:p>
        </p:txBody>
      </p:sp>
      <p:sp>
        <p:nvSpPr>
          <p:cNvPr id="4" name="正方形/長方形 3">
            <a:extLst>
              <a:ext uri="{FF2B5EF4-FFF2-40B4-BE49-F238E27FC236}">
                <a16:creationId xmlns:a16="http://schemas.microsoft.com/office/drawing/2014/main" id="{32F70355-81AE-4DC6-8736-7B208F050D1D}"/>
              </a:ext>
            </a:extLst>
          </p:cNvPr>
          <p:cNvSpPr>
            <a:spLocks noChangeArrowheads="1"/>
          </p:cNvSpPr>
          <p:nvPr/>
        </p:nvSpPr>
        <p:spPr bwMode="auto">
          <a:xfrm>
            <a:off x="1246295" y="2655939"/>
            <a:ext cx="85693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800" b="1" dirty="0">
                <a:solidFill>
                  <a:srgbClr val="0070C0"/>
                </a:solidFill>
                <a:latin typeface="AR丸ゴシック体M" pitchFamily="49" charset="-128"/>
                <a:ea typeface="AR丸ゴシック体M" pitchFamily="49" charset="-128"/>
              </a:rPr>
              <a:t>◎</a:t>
            </a:r>
            <a:r>
              <a:rPr lang="ja-JP" altLang="en-US" sz="2800" dirty="0">
                <a:solidFill>
                  <a:schemeClr val="tx1"/>
                </a:solidFill>
                <a:latin typeface="Arial" panose="020B0604020202020204" pitchFamily="34" charset="0"/>
                <a:ea typeface="ＭＳ Ｐゴシック" panose="020B0600070205080204" pitchFamily="50" charset="-128"/>
              </a:rPr>
              <a:t> </a:t>
            </a:r>
            <a:r>
              <a:rPr lang="ja-JP" altLang="en-US" dirty="0">
                <a:solidFill>
                  <a:schemeClr val="tx1"/>
                </a:solidFill>
                <a:latin typeface="AR丸ゴシック体M" pitchFamily="49" charset="-128"/>
                <a:ea typeface="AR丸ゴシック体M" pitchFamily="49" charset="-128"/>
              </a:rPr>
              <a:t>どこかへ行くとき、さいふやカバンに</a:t>
            </a:r>
            <a:endParaRPr lang="en-US" altLang="ja-JP" dirty="0">
              <a:solidFill>
                <a:schemeClr val="tx1"/>
              </a:solidFill>
              <a:latin typeface="AR丸ゴシック体M" pitchFamily="49" charset="-128"/>
              <a:ea typeface="AR丸ゴシック体M" pitchFamily="49" charset="-128"/>
            </a:endParaRPr>
          </a:p>
          <a:p>
            <a:pPr>
              <a:spcBef>
                <a:spcPct val="0"/>
              </a:spcBef>
              <a:buFontTx/>
              <a:buNone/>
            </a:pPr>
            <a:r>
              <a:rPr lang="ja-JP" altLang="en-US" sz="2800" b="1" dirty="0">
                <a:solidFill>
                  <a:srgbClr val="FF0000"/>
                </a:solidFill>
                <a:latin typeface="AR丸ゴシック体M" pitchFamily="49" charset="-128"/>
                <a:ea typeface="AR丸ゴシック体M" pitchFamily="49" charset="-128"/>
              </a:rPr>
              <a:t>　「認知症</a:t>
            </a:r>
            <a:r>
              <a:rPr lang="ja-JP" altLang="en-US" sz="2000" b="1" dirty="0">
                <a:solidFill>
                  <a:srgbClr val="FF0000"/>
                </a:solidFill>
                <a:latin typeface="AR丸ゴシック体M" pitchFamily="49" charset="-128"/>
                <a:ea typeface="AR丸ゴシック体M" pitchFamily="49" charset="-128"/>
              </a:rPr>
              <a:t>（にんちしょう）</a:t>
            </a:r>
            <a:r>
              <a:rPr lang="ja-JP" altLang="en-US" sz="2800" b="1" dirty="0">
                <a:solidFill>
                  <a:srgbClr val="FF0000"/>
                </a:solidFill>
                <a:latin typeface="AR丸ゴシック体M" pitchFamily="49" charset="-128"/>
                <a:ea typeface="AR丸ゴシック体M" pitchFamily="49" charset="-128"/>
              </a:rPr>
              <a:t>サポーターカード」</a:t>
            </a:r>
            <a:endParaRPr lang="en-US" altLang="ja-JP" sz="2800" b="1" dirty="0">
              <a:solidFill>
                <a:srgbClr val="FF0000"/>
              </a:solidFill>
              <a:latin typeface="AR丸ゴシック体M" pitchFamily="49" charset="-128"/>
              <a:ea typeface="AR丸ゴシック体M" pitchFamily="49" charset="-128"/>
            </a:endParaRPr>
          </a:p>
          <a:p>
            <a:pPr>
              <a:spcBef>
                <a:spcPct val="0"/>
              </a:spcBef>
              <a:buFontTx/>
              <a:buNone/>
            </a:pPr>
            <a:r>
              <a:rPr lang="ja-JP" altLang="en-US" sz="2800" b="1" dirty="0">
                <a:solidFill>
                  <a:srgbClr val="FF0000"/>
                </a:solidFill>
                <a:latin typeface="AR丸ゴシック体M" pitchFamily="49" charset="-128"/>
                <a:ea typeface="AR丸ゴシック体M" pitchFamily="49" charset="-128"/>
              </a:rPr>
              <a:t>　 </a:t>
            </a:r>
            <a:r>
              <a:rPr lang="ja-JP" altLang="en-US" dirty="0">
                <a:solidFill>
                  <a:schemeClr val="tx1"/>
                </a:solidFill>
                <a:latin typeface="AR丸ゴシック体M" pitchFamily="49" charset="-128"/>
                <a:ea typeface="AR丸ゴシック体M" pitchFamily="49" charset="-128"/>
              </a:rPr>
              <a:t>を入れておこう</a:t>
            </a:r>
            <a:endParaRPr lang="ja-JP" altLang="ja-JP" dirty="0">
              <a:solidFill>
                <a:schemeClr val="tx1"/>
              </a:solidFill>
              <a:latin typeface="AR丸ゴシック体M" pitchFamily="49" charset="-128"/>
              <a:ea typeface="AR丸ゴシック体M" pitchFamily="49" charset="-128"/>
            </a:endParaRPr>
          </a:p>
        </p:txBody>
      </p:sp>
      <p:sp>
        <p:nvSpPr>
          <p:cNvPr id="5" name="正方形/長方形 4">
            <a:extLst>
              <a:ext uri="{FF2B5EF4-FFF2-40B4-BE49-F238E27FC236}">
                <a16:creationId xmlns:a16="http://schemas.microsoft.com/office/drawing/2014/main" id="{5AB0FB1A-B942-43E1-A82D-15D438C40A7F}"/>
              </a:ext>
            </a:extLst>
          </p:cNvPr>
          <p:cNvSpPr>
            <a:spLocks noChangeArrowheads="1"/>
          </p:cNvSpPr>
          <p:nvPr/>
        </p:nvSpPr>
        <p:spPr bwMode="auto">
          <a:xfrm>
            <a:off x="1246295" y="3921501"/>
            <a:ext cx="9303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000" b="1" dirty="0">
                <a:solidFill>
                  <a:srgbClr val="0070C0"/>
                </a:solidFill>
                <a:latin typeface="Arial" panose="020B0604020202020204" pitchFamily="34" charset="0"/>
                <a:ea typeface="ＭＳ Ｐゴシック" panose="020B0600070205080204" pitchFamily="50" charset="-128"/>
              </a:rPr>
              <a:t>　</a:t>
            </a:r>
            <a:r>
              <a:rPr lang="ja-JP" altLang="en-US" sz="2800" dirty="0">
                <a:solidFill>
                  <a:schemeClr val="tx1"/>
                </a:solidFill>
                <a:latin typeface="AR丸ゴシック体M" pitchFamily="49" charset="-128"/>
                <a:ea typeface="AR丸ゴシック体M" pitchFamily="49" charset="-128"/>
              </a:rPr>
              <a:t> 　 </a:t>
            </a:r>
            <a:r>
              <a:rPr lang="ja-JP" altLang="en-US" sz="1600" b="1" dirty="0">
                <a:solidFill>
                  <a:srgbClr val="FF0000"/>
                </a:solidFill>
                <a:latin typeface="AR丸ゴシック体M" pitchFamily="49" charset="-128"/>
                <a:ea typeface="AR丸ゴシック体M" pitchFamily="49" charset="-128"/>
              </a:rPr>
              <a:t>にん ち しょう　　　　　　　　　　　　　 　 </a:t>
            </a:r>
            <a:endParaRPr lang="en-US" altLang="ja-JP" sz="1600" b="1" dirty="0">
              <a:solidFill>
                <a:schemeClr val="tx1"/>
              </a:solidFill>
              <a:latin typeface="AR丸ゴシック体M" pitchFamily="49" charset="-128"/>
              <a:ea typeface="AR丸ゴシック体M" pitchFamily="49" charset="-128"/>
            </a:endParaRPr>
          </a:p>
          <a:p>
            <a:pPr>
              <a:spcBef>
                <a:spcPct val="0"/>
              </a:spcBef>
              <a:buFontTx/>
              <a:buNone/>
            </a:pPr>
            <a:r>
              <a:rPr lang="ja-JP" altLang="en-US" sz="2800" b="1" dirty="0">
                <a:solidFill>
                  <a:srgbClr val="0070C0"/>
                </a:solidFill>
                <a:latin typeface="AR丸ゴシック体M" pitchFamily="49" charset="-128"/>
                <a:ea typeface="AR丸ゴシック体M" pitchFamily="49" charset="-128"/>
              </a:rPr>
              <a:t>◎</a:t>
            </a:r>
            <a:r>
              <a:rPr lang="ja-JP" altLang="en-US" sz="2800" b="1" dirty="0">
                <a:solidFill>
                  <a:srgbClr val="FF0000"/>
                </a:solidFill>
                <a:latin typeface="AR丸ゴシック体M" pitchFamily="49" charset="-128"/>
                <a:ea typeface="AR丸ゴシック体M" pitchFamily="49" charset="-128"/>
              </a:rPr>
              <a:t>「</a:t>
            </a:r>
            <a:r>
              <a:rPr lang="ja-JP" altLang="en-US" sz="2800" dirty="0">
                <a:solidFill>
                  <a:schemeClr val="tx1"/>
                </a:solidFill>
                <a:latin typeface="AR丸ゴシック体M" pitchFamily="49" charset="-128"/>
                <a:ea typeface="AR丸ゴシック体M" pitchFamily="49" charset="-128"/>
              </a:rPr>
              <a:t> </a:t>
            </a:r>
            <a:r>
              <a:rPr lang="ja-JP" altLang="en-US" sz="2800" b="1" dirty="0">
                <a:solidFill>
                  <a:srgbClr val="FF0000"/>
                </a:solidFill>
                <a:latin typeface="AR丸ゴシック体M" pitchFamily="49" charset="-128"/>
                <a:ea typeface="AR丸ゴシック体M" pitchFamily="49" charset="-128"/>
              </a:rPr>
              <a:t>認知症の方には、やさしい気持ちでせっすることが</a:t>
            </a:r>
            <a:endParaRPr lang="en-US" altLang="ja-JP" sz="2800" b="1" dirty="0">
              <a:solidFill>
                <a:srgbClr val="FF0000"/>
              </a:solidFill>
              <a:latin typeface="AR丸ゴシック体M" pitchFamily="49" charset="-128"/>
              <a:ea typeface="AR丸ゴシック体M" pitchFamily="49" charset="-128"/>
            </a:endParaRPr>
          </a:p>
          <a:p>
            <a:pPr>
              <a:spcBef>
                <a:spcPct val="0"/>
              </a:spcBef>
              <a:buFontTx/>
              <a:buNone/>
            </a:pPr>
            <a:r>
              <a:rPr lang="ja-JP" altLang="en-US" sz="2800" b="1" dirty="0">
                <a:solidFill>
                  <a:srgbClr val="FF0000"/>
                </a:solidFill>
                <a:latin typeface="AR丸ゴシック体M" pitchFamily="49" charset="-128"/>
                <a:ea typeface="AR丸ゴシック体M" pitchFamily="49" charset="-128"/>
              </a:rPr>
              <a:t>　 大切なんだよ」</a:t>
            </a:r>
            <a:r>
              <a:rPr lang="ja-JP" altLang="en-US" dirty="0">
                <a:solidFill>
                  <a:schemeClr val="tx1"/>
                </a:solidFill>
                <a:latin typeface="AR丸ゴシック体M" pitchFamily="49" charset="-128"/>
                <a:ea typeface="AR丸ゴシック体M" pitchFamily="49" charset="-128"/>
              </a:rPr>
              <a:t>とおしえてあげよう</a:t>
            </a:r>
            <a:endParaRPr lang="ja-JP" altLang="ja-JP" dirty="0">
              <a:solidFill>
                <a:schemeClr val="tx1"/>
              </a:solidFill>
              <a:latin typeface="AR丸ゴシック体M" pitchFamily="49" charset="-128"/>
              <a:ea typeface="AR丸ゴシック体M" pitchFamily="49" charset="-128"/>
            </a:endParaRPr>
          </a:p>
        </p:txBody>
      </p:sp>
      <p:sp>
        <p:nvSpPr>
          <p:cNvPr id="2" name="四角形: 角を丸くする 1">
            <a:extLst>
              <a:ext uri="{FF2B5EF4-FFF2-40B4-BE49-F238E27FC236}">
                <a16:creationId xmlns:a16="http://schemas.microsoft.com/office/drawing/2014/main" id="{8844F774-7893-4A2D-8264-FFE6D9776C6E}"/>
              </a:ext>
            </a:extLst>
          </p:cNvPr>
          <p:cNvSpPr/>
          <p:nvPr/>
        </p:nvSpPr>
        <p:spPr>
          <a:xfrm>
            <a:off x="1955800" y="5461000"/>
            <a:ext cx="8280400" cy="973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000" b="1" dirty="0">
                <a:ea typeface="AR丸ゴシック体M" panose="020B0609010101010101"/>
              </a:rPr>
              <a:t>みんなが、できることからはじめてみよう</a:t>
            </a:r>
          </a:p>
        </p:txBody>
      </p:sp>
      <p:pic>
        <p:nvPicPr>
          <p:cNvPr id="48136" name="図 5">
            <a:extLst>
              <a:ext uri="{FF2B5EF4-FFF2-40B4-BE49-F238E27FC236}">
                <a16:creationId xmlns:a16="http://schemas.microsoft.com/office/drawing/2014/main" id="{92F3DCC4-889E-4C7E-BAE4-80E295526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324" y="2854377"/>
            <a:ext cx="2441752" cy="145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吹き出し: 角を丸めた四角形 9">
            <a:extLst>
              <a:ext uri="{FF2B5EF4-FFF2-40B4-BE49-F238E27FC236}">
                <a16:creationId xmlns:a16="http://schemas.microsoft.com/office/drawing/2014/main" id="{8B0AFA80-F3B8-4F8F-838D-4543B6737BAE}"/>
              </a:ext>
            </a:extLst>
          </p:cNvPr>
          <p:cNvSpPr/>
          <p:nvPr/>
        </p:nvSpPr>
        <p:spPr>
          <a:xfrm>
            <a:off x="8997347" y="2126717"/>
            <a:ext cx="2214549" cy="531111"/>
          </a:xfrm>
          <a:prstGeom prst="wedgeRoundRectCallout">
            <a:avLst>
              <a:gd name="adj1" fmla="val -10994"/>
              <a:gd name="adj2" fmla="val 830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u="sng" dirty="0"/>
              <a:t>サポーターの証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descr="大きい, 飛行機, 座る, 水 が含まれている画像&#10;&#10;自動的に生成された説明">
            <a:extLst>
              <a:ext uri="{FF2B5EF4-FFF2-40B4-BE49-F238E27FC236}">
                <a16:creationId xmlns:a16="http://schemas.microsoft.com/office/drawing/2014/main" id="{C2A9FE5F-0E10-4A17-BAD9-FE5F4480CD53}"/>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1C9F19D4-C7AA-450B-8FC4-58AA5261A020}"/>
              </a:ext>
            </a:extLst>
          </p:cNvPr>
          <p:cNvSpPr>
            <a:spLocks noGrp="1"/>
          </p:cNvSpPr>
          <p:nvPr>
            <p:ph type="title"/>
          </p:nvPr>
        </p:nvSpPr>
        <p:spPr>
          <a:xfrm>
            <a:off x="2089944" y="500855"/>
            <a:ext cx="8038307" cy="773112"/>
          </a:xfrm>
          <a:solidFill>
            <a:schemeClr val="bg1"/>
          </a:solidFill>
          <a:ln w="28575">
            <a:solidFill>
              <a:srgbClr val="7030A0"/>
            </a:solidFill>
          </a:ln>
        </p:spPr>
        <p:txBody>
          <a:bodyPr>
            <a:normAutofit/>
          </a:bodyPr>
          <a:lstStyle/>
          <a:p>
            <a:pPr>
              <a:defRPr/>
            </a:pPr>
            <a:r>
              <a:rPr lang="ja-JP" altLang="en-US" sz="3600" b="1" dirty="0">
                <a:solidFill>
                  <a:srgbClr val="7030A0"/>
                </a:solidFill>
                <a:latin typeface="AR丸ゴシック体M" pitchFamily="49" charset="-128"/>
                <a:ea typeface="AR丸ゴシック体M" pitchFamily="49" charset="-128"/>
              </a:rPr>
              <a:t>　桐生市</a:t>
            </a:r>
            <a:r>
              <a:rPr lang="ja-JP" altLang="en-US" sz="2000" b="1" dirty="0">
                <a:solidFill>
                  <a:srgbClr val="7030A0"/>
                </a:solidFill>
                <a:latin typeface="AR丸ゴシック体M" pitchFamily="49" charset="-128"/>
                <a:ea typeface="AR丸ゴシック体M" pitchFamily="49" charset="-128"/>
              </a:rPr>
              <a:t>（きりゅうし）</a:t>
            </a:r>
            <a:r>
              <a:rPr lang="ja-JP" altLang="en-US" sz="3600" b="1" dirty="0">
                <a:solidFill>
                  <a:srgbClr val="7030A0"/>
                </a:solidFill>
                <a:latin typeface="AR丸ゴシック体M" pitchFamily="49" charset="-128"/>
                <a:ea typeface="AR丸ゴシック体M" pitchFamily="49" charset="-128"/>
              </a:rPr>
              <a:t>でやっていること</a:t>
            </a:r>
            <a:endParaRPr lang="ja-JP" altLang="en-US" sz="3600" b="1" dirty="0">
              <a:solidFill>
                <a:srgbClr val="6600CC"/>
              </a:solidFill>
            </a:endParaRPr>
          </a:p>
        </p:txBody>
      </p:sp>
      <p:pic>
        <p:nvPicPr>
          <p:cNvPr id="50181" name="コンテンツ プレースホルダー 4" descr="テキスト&#10;&#10;自動的に生成された説明">
            <a:extLst>
              <a:ext uri="{FF2B5EF4-FFF2-40B4-BE49-F238E27FC236}">
                <a16:creationId xmlns:a16="http://schemas.microsoft.com/office/drawing/2014/main" id="{A18A2C10-BB94-4A3F-A040-B829FD878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52" t="3815" r="7574" b="3908"/>
          <a:stretch>
            <a:fillRect/>
          </a:stretch>
        </p:blipFill>
        <p:spPr bwMode="auto">
          <a:xfrm>
            <a:off x="9230127" y="1439988"/>
            <a:ext cx="1824038" cy="258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1564F0AF-3FBA-4A95-B60E-C905328B950E}"/>
              </a:ext>
            </a:extLst>
          </p:cNvPr>
          <p:cNvSpPr/>
          <p:nvPr/>
        </p:nvSpPr>
        <p:spPr>
          <a:xfrm>
            <a:off x="8559800" y="4195276"/>
            <a:ext cx="3188892" cy="1729512"/>
          </a:xfrm>
          <a:prstGeom prst="roundRect">
            <a:avLst/>
          </a:prstGeom>
          <a:solidFill>
            <a:srgbClr val="FF9966"/>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0183" name="図 5" descr="QR コード&#10;&#10;自動的に生成された説明">
            <a:extLst>
              <a:ext uri="{FF2B5EF4-FFF2-40B4-BE49-F238E27FC236}">
                <a16:creationId xmlns:a16="http://schemas.microsoft.com/office/drawing/2014/main" id="{8895678E-FCC6-441E-A3C1-0C439A3EF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810115"/>
            <a:ext cx="2997006" cy="90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テキスト ボックス 3">
            <a:extLst>
              <a:ext uri="{FF2B5EF4-FFF2-40B4-BE49-F238E27FC236}">
                <a16:creationId xmlns:a16="http://schemas.microsoft.com/office/drawing/2014/main" id="{0ECC2DF4-BB9D-4F18-A64A-9138A1DB6990}"/>
              </a:ext>
            </a:extLst>
          </p:cNvPr>
          <p:cNvSpPr txBox="1">
            <a:spLocks noChangeArrowheads="1"/>
          </p:cNvSpPr>
          <p:nvPr/>
        </p:nvSpPr>
        <p:spPr bwMode="auto">
          <a:xfrm>
            <a:off x="8801605" y="4316893"/>
            <a:ext cx="277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000" b="1" dirty="0">
                <a:solidFill>
                  <a:schemeClr val="bg1"/>
                </a:solidFill>
                <a:latin typeface="Arial" panose="020B0604020202020204" pitchFamily="34" charset="0"/>
                <a:ea typeface="ＭＳ Ｐゴシック" panose="020B0600070205080204" pitchFamily="50" charset="-128"/>
              </a:rPr>
              <a:t>見守りシール</a:t>
            </a:r>
            <a:r>
              <a:rPr lang="ja-JP" altLang="en-US" sz="1800" dirty="0">
                <a:solidFill>
                  <a:schemeClr val="bg1"/>
                </a:solidFill>
                <a:latin typeface="Arial" panose="020B0604020202020204" pitchFamily="34" charset="0"/>
                <a:ea typeface="ＭＳ Ｐゴシック" panose="020B0600070205080204" pitchFamily="50" charset="-128"/>
              </a:rPr>
              <a:t>（</a:t>
            </a:r>
            <a:r>
              <a:rPr lang="en-US" altLang="ja-JP" sz="1800" dirty="0">
                <a:solidFill>
                  <a:schemeClr val="bg1"/>
                </a:solidFill>
                <a:latin typeface="Arial" panose="020B0604020202020204" pitchFamily="34" charset="0"/>
                <a:ea typeface="ＭＳ Ｐゴシック" panose="020B0600070205080204" pitchFamily="50" charset="-128"/>
              </a:rPr>
              <a:t>QR</a:t>
            </a:r>
            <a:r>
              <a:rPr lang="ja-JP" altLang="en-US" sz="1800" dirty="0">
                <a:solidFill>
                  <a:schemeClr val="bg1"/>
                </a:solidFill>
                <a:latin typeface="Arial" panose="020B0604020202020204" pitchFamily="34" charset="0"/>
                <a:ea typeface="ＭＳ Ｐゴシック" panose="020B0600070205080204" pitchFamily="50" charset="-128"/>
              </a:rPr>
              <a:t>コード）</a:t>
            </a:r>
          </a:p>
        </p:txBody>
      </p:sp>
      <p:sp>
        <p:nvSpPr>
          <p:cNvPr id="15" name="テキスト ボックス 14">
            <a:extLst>
              <a:ext uri="{FF2B5EF4-FFF2-40B4-BE49-F238E27FC236}">
                <a16:creationId xmlns:a16="http://schemas.microsoft.com/office/drawing/2014/main" id="{922EE7A5-3D1B-4C97-89EA-4FB861A58B82}"/>
              </a:ext>
            </a:extLst>
          </p:cNvPr>
          <p:cNvSpPr txBox="1"/>
          <p:nvPr/>
        </p:nvSpPr>
        <p:spPr>
          <a:xfrm>
            <a:off x="10957730" y="5134309"/>
            <a:ext cx="497670" cy="253916"/>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050" b="1" dirty="0">
                <a:solidFill>
                  <a:schemeClr val="accent1"/>
                </a:solidFill>
              </a:rPr>
              <a:t>見本</a:t>
            </a:r>
          </a:p>
        </p:txBody>
      </p:sp>
      <p:sp>
        <p:nvSpPr>
          <p:cNvPr id="3" name="テキスト ボックス 2">
            <a:extLst>
              <a:ext uri="{FF2B5EF4-FFF2-40B4-BE49-F238E27FC236}">
                <a16:creationId xmlns:a16="http://schemas.microsoft.com/office/drawing/2014/main" id="{67830B2F-D060-4B65-A2A1-60209930526B}"/>
              </a:ext>
            </a:extLst>
          </p:cNvPr>
          <p:cNvSpPr txBox="1"/>
          <p:nvPr/>
        </p:nvSpPr>
        <p:spPr>
          <a:xfrm>
            <a:off x="625930" y="1471715"/>
            <a:ext cx="8429170" cy="1729512"/>
          </a:xfrm>
          <a:prstGeom prst="rect">
            <a:avLst/>
          </a:prstGeom>
          <a:noFill/>
        </p:spPr>
        <p:txBody>
          <a:bodyPr wrap="square" rtlCol="0">
            <a:spAutoFit/>
          </a:bodyPr>
          <a:lstStyle/>
          <a:p>
            <a:pPr marL="0" indent="0">
              <a:buNone/>
            </a:pPr>
            <a:r>
              <a:rPr lang="ja-JP" altLang="en-US" sz="3200" b="1" dirty="0">
                <a:solidFill>
                  <a:srgbClr val="FF0000"/>
                </a:solidFill>
                <a:latin typeface="AR丸ゴシック体M" pitchFamily="49" charset="-128"/>
                <a:ea typeface="AR丸ゴシック体M" pitchFamily="49" charset="-128"/>
              </a:rPr>
              <a:t>「桐生（きりゅう）ふれあいメール」</a:t>
            </a:r>
            <a:endParaRPr lang="en-US" altLang="ja-JP" sz="3200" b="1" dirty="0">
              <a:solidFill>
                <a:srgbClr val="FF0000"/>
              </a:solidFill>
              <a:latin typeface="AR丸ゴシック体M" pitchFamily="49" charset="-128"/>
              <a:ea typeface="AR丸ゴシック体M" pitchFamily="49" charset="-128"/>
            </a:endParaRPr>
          </a:p>
          <a:p>
            <a:pPr marL="0" indent="0">
              <a:lnSpc>
                <a:spcPts val="3000"/>
              </a:lnSpc>
              <a:buNone/>
            </a:pPr>
            <a:r>
              <a:rPr lang="ja-JP" altLang="en-US" sz="2400" b="1" dirty="0">
                <a:solidFill>
                  <a:srgbClr val="FF0000"/>
                </a:solidFill>
                <a:latin typeface="AR丸ゴシック体M" pitchFamily="49" charset="-128"/>
                <a:ea typeface="AR丸ゴシック体M" pitchFamily="49" charset="-128"/>
              </a:rPr>
              <a:t>登録</a:t>
            </a:r>
            <a:r>
              <a:rPr lang="ja-JP" altLang="en-US" b="1" dirty="0">
                <a:solidFill>
                  <a:srgbClr val="FF0000"/>
                </a:solidFill>
                <a:latin typeface="AR丸ゴシック体M" pitchFamily="49" charset="-128"/>
                <a:ea typeface="AR丸ゴシック体M" pitchFamily="49" charset="-128"/>
              </a:rPr>
              <a:t>（とうろく）</a:t>
            </a:r>
            <a:r>
              <a:rPr lang="ja-JP" altLang="en-US" sz="2400" b="1" dirty="0">
                <a:solidFill>
                  <a:srgbClr val="FF0000"/>
                </a:solidFill>
                <a:latin typeface="AR丸ゴシック体M" pitchFamily="49" charset="-128"/>
                <a:ea typeface="AR丸ゴシック体M" pitchFamily="49" charset="-128"/>
              </a:rPr>
              <a:t>すると</a:t>
            </a:r>
            <a:r>
              <a:rPr lang="ja-JP" altLang="en-US" sz="2400" dirty="0">
                <a:solidFill>
                  <a:schemeClr val="tx1"/>
                </a:solidFill>
                <a:latin typeface="AR丸ゴシック体M" pitchFamily="49" charset="-128"/>
                <a:ea typeface="AR丸ゴシック体M" pitchFamily="49" charset="-128"/>
              </a:rPr>
              <a:t>、高れいしゃが自分の家からいなくなってしまった時に、高れいしゃの命を守るためのお知らせが、パソコンやけいたい電話に入ります。</a:t>
            </a:r>
            <a:endParaRPr lang="en-US" altLang="ja-JP" sz="2400" dirty="0">
              <a:solidFill>
                <a:schemeClr val="tx1"/>
              </a:solidFill>
              <a:latin typeface="AR丸ゴシック体M" pitchFamily="49" charset="-128"/>
              <a:ea typeface="AR丸ゴシック体M" pitchFamily="49" charset="-128"/>
            </a:endParaRPr>
          </a:p>
        </p:txBody>
      </p:sp>
      <p:sp>
        <p:nvSpPr>
          <p:cNvPr id="4" name="テキスト ボックス 3">
            <a:extLst>
              <a:ext uri="{FF2B5EF4-FFF2-40B4-BE49-F238E27FC236}">
                <a16:creationId xmlns:a16="http://schemas.microsoft.com/office/drawing/2014/main" id="{DDCB1076-F328-4254-85AE-0A78903801B3}"/>
              </a:ext>
            </a:extLst>
          </p:cNvPr>
          <p:cNvSpPr txBox="1"/>
          <p:nvPr/>
        </p:nvSpPr>
        <p:spPr>
          <a:xfrm>
            <a:off x="625930" y="3352689"/>
            <a:ext cx="7827657" cy="3268395"/>
          </a:xfrm>
          <a:prstGeom prst="rect">
            <a:avLst/>
          </a:prstGeom>
          <a:noFill/>
        </p:spPr>
        <p:txBody>
          <a:bodyPr wrap="square" rtlCol="0">
            <a:spAutoFit/>
          </a:bodyPr>
          <a:lstStyle/>
          <a:p>
            <a:pPr marL="0" indent="0">
              <a:buNone/>
            </a:pPr>
            <a:r>
              <a:rPr lang="ja-JP" altLang="en-US" sz="3200" b="1" dirty="0">
                <a:solidFill>
                  <a:srgbClr val="0070C0"/>
                </a:solidFill>
                <a:latin typeface="AR丸ゴシック体M" pitchFamily="49" charset="-128"/>
                <a:ea typeface="AR丸ゴシック体M" pitchFamily="49" charset="-128"/>
              </a:rPr>
              <a:t>「どこシル</a:t>
            </a:r>
            <a:r>
              <a:rPr lang="ja-JP" altLang="en-US" sz="3200" b="1" dirty="0">
                <a:solidFill>
                  <a:srgbClr val="FF6600"/>
                </a:solidFill>
                <a:latin typeface="AR丸ゴシック体M" pitchFamily="49" charset="-128"/>
                <a:ea typeface="AR丸ゴシック体M" pitchFamily="49" charset="-128"/>
              </a:rPr>
              <a:t>伝言板（でんごんばん）」</a:t>
            </a:r>
            <a:endParaRPr lang="en-US" altLang="ja-JP" sz="3200" b="1" dirty="0">
              <a:solidFill>
                <a:srgbClr val="FF6600"/>
              </a:solidFill>
              <a:latin typeface="AR丸ゴシック体M" pitchFamily="49" charset="-128"/>
              <a:ea typeface="AR丸ゴシック体M" pitchFamily="49" charset="-128"/>
            </a:endParaRPr>
          </a:p>
          <a:p>
            <a:pPr marL="0" indent="0">
              <a:lnSpc>
                <a:spcPts val="3000"/>
              </a:lnSpc>
              <a:buNone/>
            </a:pPr>
            <a:r>
              <a:rPr lang="ja-JP" altLang="en-US" sz="2400" dirty="0">
                <a:latin typeface="AR丸ゴシック体M" pitchFamily="49" charset="-128"/>
                <a:ea typeface="AR丸ゴシック体M" pitchFamily="49" charset="-128"/>
              </a:rPr>
              <a:t>高れいしゃ</a:t>
            </a:r>
            <a:r>
              <a:rPr lang="ja-JP" altLang="en-US" sz="2400" dirty="0">
                <a:solidFill>
                  <a:schemeClr val="tx1"/>
                </a:solidFill>
                <a:latin typeface="AR丸ゴシック体M" pitchFamily="49" charset="-128"/>
                <a:ea typeface="AR丸ゴシック体M" pitchFamily="49" charset="-128"/>
              </a:rPr>
              <a:t>が自分の家からいなくなってしまったときに、高れいしゃの服やぼうし、つえやバッグなどにはってある</a:t>
            </a:r>
            <a:r>
              <a:rPr lang="ja-JP" altLang="en-US" sz="2400" b="1" dirty="0">
                <a:solidFill>
                  <a:srgbClr val="FF6600"/>
                </a:solidFill>
                <a:latin typeface="AR丸ゴシック体M" pitchFamily="49" charset="-128"/>
                <a:ea typeface="AR丸ゴシック体M" pitchFamily="49" charset="-128"/>
              </a:rPr>
              <a:t>見守りシール（</a:t>
            </a:r>
            <a:r>
              <a:rPr lang="en-US" altLang="ja-JP" sz="2400" b="1" dirty="0">
                <a:solidFill>
                  <a:srgbClr val="FF6600"/>
                </a:solidFill>
                <a:latin typeface="AR丸ゴシック体M" pitchFamily="49" charset="-128"/>
                <a:ea typeface="AR丸ゴシック体M" pitchFamily="49" charset="-128"/>
              </a:rPr>
              <a:t>QR</a:t>
            </a:r>
            <a:r>
              <a:rPr lang="ja-JP" altLang="en-US" sz="2400" b="1" dirty="0">
                <a:solidFill>
                  <a:srgbClr val="FF6600"/>
                </a:solidFill>
                <a:latin typeface="AR丸ゴシック体M" pitchFamily="49" charset="-128"/>
                <a:ea typeface="AR丸ゴシック体M" pitchFamily="49" charset="-128"/>
              </a:rPr>
              <a:t>コード）</a:t>
            </a:r>
            <a:r>
              <a:rPr lang="ja-JP" altLang="en-US" sz="2400" dirty="0">
                <a:solidFill>
                  <a:schemeClr val="tx1"/>
                </a:solidFill>
                <a:latin typeface="AR丸ゴシック体M" pitchFamily="49" charset="-128"/>
                <a:ea typeface="AR丸ゴシック体M" pitchFamily="49" charset="-128"/>
              </a:rPr>
              <a:t>をスマートフォンなどのカメラでよみ取ると、家族</a:t>
            </a:r>
            <a:r>
              <a:rPr lang="ja-JP" altLang="en-US" sz="2400" dirty="0">
                <a:latin typeface="AR丸ゴシック体M" pitchFamily="49" charset="-128"/>
                <a:ea typeface="AR丸ゴシック体M" pitchFamily="49" charset="-128"/>
              </a:rPr>
              <a:t>（かぞく）</a:t>
            </a:r>
            <a:r>
              <a:rPr lang="ja-JP" altLang="en-US" sz="2400" dirty="0">
                <a:solidFill>
                  <a:schemeClr val="tx1"/>
                </a:solidFill>
                <a:latin typeface="AR丸ゴシック体M" pitchFamily="49" charset="-128"/>
                <a:ea typeface="AR丸ゴシック体M" pitchFamily="49" charset="-128"/>
              </a:rPr>
              <a:t>に</a:t>
            </a:r>
            <a:r>
              <a:rPr lang="en-US" altLang="ja-JP" sz="2400" dirty="0">
                <a:solidFill>
                  <a:schemeClr val="tx1"/>
                </a:solidFill>
                <a:latin typeface="AR丸ゴシック体M" pitchFamily="49" charset="-128"/>
                <a:ea typeface="AR丸ゴシック体M" pitchFamily="49" charset="-128"/>
              </a:rPr>
              <a:t> </a:t>
            </a:r>
            <a:r>
              <a:rPr lang="ja-JP" altLang="en-US" sz="2400" dirty="0">
                <a:solidFill>
                  <a:schemeClr val="tx1"/>
                </a:solidFill>
                <a:latin typeface="AR丸ゴシック体M" pitchFamily="49" charset="-128"/>
                <a:ea typeface="AR丸ゴシック体M" pitchFamily="49" charset="-128"/>
              </a:rPr>
              <a:t>“おじいちゃんがいましたよ”とお知らせが入ります。</a:t>
            </a:r>
            <a:endParaRPr lang="en-US" altLang="ja-JP" sz="2400" dirty="0">
              <a:solidFill>
                <a:schemeClr val="tx1"/>
              </a:solidFill>
              <a:latin typeface="AR丸ゴシック体M" pitchFamily="49" charset="-128"/>
              <a:ea typeface="AR丸ゴシック体M" pitchFamily="49" charset="-128"/>
            </a:endParaRPr>
          </a:p>
          <a:p>
            <a:pPr marL="0" indent="0">
              <a:lnSpc>
                <a:spcPts val="3000"/>
              </a:lnSpc>
              <a:buNone/>
            </a:pPr>
            <a:r>
              <a:rPr lang="ja-JP" altLang="en-US" sz="2400" dirty="0">
                <a:solidFill>
                  <a:schemeClr val="tx1"/>
                </a:solidFill>
                <a:latin typeface="AR丸ゴシック体M" pitchFamily="49" charset="-128"/>
                <a:ea typeface="AR丸ゴシック体M" pitchFamily="49" charset="-128"/>
              </a:rPr>
              <a:t>家族のおむかえまでが早く、おじいちゃんも安心できます。</a:t>
            </a:r>
            <a:endParaRPr lang="en-US" altLang="ja-JP" sz="2400" dirty="0">
              <a:latin typeface="AR P丸ゴシック体M" pitchFamily="50" charset="-128"/>
              <a:ea typeface="AR P丸ゴシック体M" pitchFamily="50" charset="-128"/>
            </a:endParaRPr>
          </a:p>
        </p:txBody>
      </p:sp>
      <p:sp>
        <p:nvSpPr>
          <p:cNvPr id="12" name="テキスト ボックス 11">
            <a:extLst>
              <a:ext uri="{FF2B5EF4-FFF2-40B4-BE49-F238E27FC236}">
                <a16:creationId xmlns:a16="http://schemas.microsoft.com/office/drawing/2014/main" id="{F8E89FFC-F8BE-4FAB-8563-D7FEF9B1B17B}"/>
              </a:ext>
            </a:extLst>
          </p:cNvPr>
          <p:cNvSpPr txBox="1"/>
          <p:nvPr/>
        </p:nvSpPr>
        <p:spPr>
          <a:xfrm>
            <a:off x="9516280" y="5134309"/>
            <a:ext cx="497670" cy="253916"/>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050" b="1" dirty="0">
                <a:solidFill>
                  <a:schemeClr val="accent1"/>
                </a:solidFill>
              </a:rPr>
              <a:t>見本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descr="大きい, 飛行機, 座る, 水 が含まれている画像&#10;&#10;自動的に生成された説明">
            <a:extLst>
              <a:ext uri="{FF2B5EF4-FFF2-40B4-BE49-F238E27FC236}">
                <a16:creationId xmlns:a16="http://schemas.microsoft.com/office/drawing/2014/main" id="{0C199FBF-4EA6-43D4-B643-DC36F3B75B70}"/>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52227" name="タイトル 1">
            <a:extLst>
              <a:ext uri="{FF2B5EF4-FFF2-40B4-BE49-F238E27FC236}">
                <a16:creationId xmlns:a16="http://schemas.microsoft.com/office/drawing/2014/main" id="{A92F358C-68B2-4492-A02B-A0D8F16680D9}"/>
              </a:ext>
            </a:extLst>
          </p:cNvPr>
          <p:cNvSpPr>
            <a:spLocks noGrp="1"/>
          </p:cNvSpPr>
          <p:nvPr>
            <p:ph type="title"/>
          </p:nvPr>
        </p:nvSpPr>
        <p:spPr bwMode="auto">
          <a:xfrm>
            <a:off x="3760810" y="277907"/>
            <a:ext cx="4683080" cy="962025"/>
          </a:xfrm>
          <a:solidFill>
            <a:schemeClr val="bg1"/>
          </a:solidFill>
          <a:ln w="28575">
            <a:solidFill>
              <a:srgbClr val="7030A0"/>
            </a:solidFill>
            <a:miter lim="800000"/>
            <a:headEnd/>
            <a:tailEnd/>
          </a:ln>
        </p:spPr>
        <p:txBody>
          <a:bodyPr wrap="square" numCol="1" anchorCtr="0" compatLnSpc="1">
            <a:prstTxWarp prst="textNoShape">
              <a:avLst/>
            </a:prstTxWarp>
            <a:normAutofit fontScale="90000"/>
          </a:bodyPr>
          <a:lstStyle/>
          <a:p>
            <a:pPr>
              <a:lnSpc>
                <a:spcPts val="4000"/>
              </a:lnSpc>
            </a:pPr>
            <a:r>
              <a:rPr lang="ja-JP" altLang="en-US" sz="2000" b="1" dirty="0">
                <a:solidFill>
                  <a:srgbClr val="6600CC"/>
                </a:solidFill>
              </a:rPr>
              <a:t>　</a:t>
            </a:r>
            <a:r>
              <a:rPr lang="ja-JP" altLang="en-US" sz="1800" b="1" dirty="0">
                <a:solidFill>
                  <a:srgbClr val="6600CC"/>
                </a:solidFill>
              </a:rPr>
              <a:t>　   </a:t>
            </a:r>
            <a:r>
              <a:rPr lang="ja-JP" altLang="en-US" sz="1800" b="1" dirty="0">
                <a:solidFill>
                  <a:srgbClr val="7030A0"/>
                </a:solidFill>
              </a:rPr>
              <a:t>きりゅうし　   　  そうだんまどぐち</a:t>
            </a:r>
            <a:br>
              <a:rPr lang="en-US" altLang="ja-JP" sz="3600" b="1" dirty="0">
                <a:solidFill>
                  <a:srgbClr val="7030A0"/>
                </a:solidFill>
              </a:rPr>
            </a:br>
            <a:r>
              <a:rPr lang="ja-JP" altLang="en-US" sz="3600" b="1" dirty="0">
                <a:solidFill>
                  <a:srgbClr val="7030A0"/>
                </a:solidFill>
              </a:rPr>
              <a:t>　</a:t>
            </a:r>
            <a:r>
              <a:rPr lang="ja-JP" altLang="en-US" sz="4000" b="1" dirty="0">
                <a:solidFill>
                  <a:srgbClr val="7030A0"/>
                </a:solidFill>
                <a:ea typeface="AR P丸ゴシック体M" pitchFamily="50" charset="-128"/>
              </a:rPr>
              <a:t>桐生市の相談窓口</a:t>
            </a:r>
          </a:p>
        </p:txBody>
      </p:sp>
      <p:sp>
        <p:nvSpPr>
          <p:cNvPr id="2" name="テキスト ボックス 1">
            <a:extLst>
              <a:ext uri="{FF2B5EF4-FFF2-40B4-BE49-F238E27FC236}">
                <a16:creationId xmlns:a16="http://schemas.microsoft.com/office/drawing/2014/main" id="{B03F0050-74F8-4E47-8084-FBEDEE08E39F}"/>
              </a:ext>
            </a:extLst>
          </p:cNvPr>
          <p:cNvSpPr txBox="1"/>
          <p:nvPr/>
        </p:nvSpPr>
        <p:spPr>
          <a:xfrm>
            <a:off x="546100" y="1340014"/>
            <a:ext cx="11112500" cy="1354217"/>
          </a:xfrm>
          <a:prstGeom prst="rect">
            <a:avLst/>
          </a:prstGeom>
          <a:noFill/>
        </p:spPr>
        <p:txBody>
          <a:bodyPr wrap="square" rtlCol="0">
            <a:spAutoFit/>
          </a:bodyPr>
          <a:lstStyle/>
          <a:p>
            <a:pPr marL="0" indent="0">
              <a:buNone/>
            </a:pPr>
            <a:r>
              <a:rPr lang="ja-JP" altLang="en-US" sz="3200" b="1" dirty="0">
                <a:solidFill>
                  <a:srgbClr val="FF0000"/>
                </a:solidFill>
                <a:latin typeface="AR丸ゴシック体M" pitchFamily="49" charset="-128"/>
                <a:ea typeface="AR丸ゴシック体M" pitchFamily="49" charset="-128"/>
              </a:rPr>
              <a:t>・</a:t>
            </a:r>
            <a:r>
              <a:rPr lang="ja-JP" altLang="en-US" sz="2800" b="1" dirty="0">
                <a:solidFill>
                  <a:srgbClr val="FF0000"/>
                </a:solidFill>
                <a:latin typeface="AR丸ゴシック体M" pitchFamily="49" charset="-128"/>
                <a:ea typeface="AR丸ゴシック体M" pitchFamily="49" charset="-128"/>
              </a:rPr>
              <a:t>高れいしゃの色々なことを相談</a:t>
            </a:r>
            <a:r>
              <a:rPr lang="ja-JP" altLang="en-US" sz="2000" b="1" dirty="0">
                <a:solidFill>
                  <a:srgbClr val="FF0000"/>
                </a:solidFill>
                <a:latin typeface="AR丸ゴシック体M" pitchFamily="49" charset="-128"/>
                <a:ea typeface="AR丸ゴシック体M" pitchFamily="49" charset="-128"/>
              </a:rPr>
              <a:t>（そうだん）</a:t>
            </a:r>
            <a:r>
              <a:rPr lang="ja-JP" altLang="en-US" sz="2800" b="1" dirty="0">
                <a:solidFill>
                  <a:srgbClr val="FF0000"/>
                </a:solidFill>
                <a:latin typeface="AR丸ゴシック体M" pitchFamily="49" charset="-128"/>
                <a:ea typeface="AR丸ゴシック体M" pitchFamily="49" charset="-128"/>
              </a:rPr>
              <a:t>できる場所</a:t>
            </a:r>
            <a:r>
              <a:rPr lang="ja-JP" altLang="en-US" sz="2000" b="1" dirty="0">
                <a:solidFill>
                  <a:srgbClr val="FF0000"/>
                </a:solidFill>
                <a:latin typeface="AR丸ゴシック体M" pitchFamily="49" charset="-128"/>
                <a:ea typeface="AR丸ゴシック体M" pitchFamily="49" charset="-128"/>
              </a:rPr>
              <a:t>（ばしょ）</a:t>
            </a:r>
            <a:endParaRPr lang="en-US" altLang="ja-JP" sz="2000" b="1" dirty="0">
              <a:solidFill>
                <a:srgbClr val="FF0000"/>
              </a:solidFill>
              <a:latin typeface="AR丸ゴシック体M" pitchFamily="49" charset="-128"/>
              <a:ea typeface="AR丸ゴシック体M" pitchFamily="49" charset="-128"/>
            </a:endParaRPr>
          </a:p>
          <a:p>
            <a:pPr marL="0" indent="0">
              <a:buNone/>
            </a:pPr>
            <a:r>
              <a:rPr lang="ja-JP" altLang="en-US" sz="1400" b="1" dirty="0">
                <a:latin typeface="AR丸ゴシック体M" pitchFamily="49" charset="-128"/>
                <a:ea typeface="AR丸ゴシック体M" pitchFamily="49" charset="-128"/>
              </a:rPr>
              <a:t>　　　       　      </a:t>
            </a:r>
            <a:r>
              <a:rPr lang="ja-JP" altLang="en-US" dirty="0">
                <a:latin typeface="AR丸ゴシック体M" pitchFamily="49" charset="-128"/>
                <a:ea typeface="AR丸ゴシック体M" pitchFamily="49" charset="-128"/>
              </a:rPr>
              <a:t>きりゅうしちいきほうかつしえん</a:t>
            </a:r>
            <a:endParaRPr lang="en-US" altLang="ja-JP" dirty="0">
              <a:latin typeface="AR丸ゴシック体M" pitchFamily="49" charset="-128"/>
              <a:ea typeface="AR丸ゴシック体M" pitchFamily="49" charset="-128"/>
            </a:endParaRPr>
          </a:p>
          <a:p>
            <a:pPr marL="0" indent="0">
              <a:buNone/>
            </a:pPr>
            <a:r>
              <a:rPr lang="ja-JP" altLang="en-US" sz="1400" b="1" dirty="0">
                <a:latin typeface="AR丸ゴシック体M" pitchFamily="49" charset="-128"/>
                <a:ea typeface="AR丸ゴシック体M" pitchFamily="49" charset="-128"/>
              </a:rPr>
              <a:t>　　</a:t>
            </a:r>
            <a:r>
              <a:rPr lang="ja-JP" altLang="en-US" sz="3200" b="1" dirty="0">
                <a:latin typeface="AR丸ゴシック体M" pitchFamily="49" charset="-128"/>
                <a:ea typeface="AR丸ゴシック体M" pitchFamily="49" charset="-128"/>
              </a:rPr>
              <a:t>　　 </a:t>
            </a:r>
            <a:r>
              <a:rPr lang="ja-JP" altLang="en-US" sz="3200" dirty="0">
                <a:latin typeface="AR丸ゴシック体M" pitchFamily="49" charset="-128"/>
                <a:ea typeface="AR丸ゴシック体M" pitchFamily="49" charset="-128"/>
              </a:rPr>
              <a:t>桐生市地域包括支援センター（</a:t>
            </a:r>
            <a:r>
              <a:rPr lang="en-US" altLang="ja-JP" sz="3200" dirty="0">
                <a:latin typeface="AR丸ゴシック体M" pitchFamily="49" charset="-128"/>
                <a:ea typeface="AR丸ゴシック体M" pitchFamily="49" charset="-128"/>
              </a:rPr>
              <a:t>8</a:t>
            </a:r>
            <a:r>
              <a:rPr lang="ja-JP" altLang="en-US" sz="3200" dirty="0">
                <a:latin typeface="AR丸ゴシック体M" pitchFamily="49" charset="-128"/>
                <a:ea typeface="AR丸ゴシック体M" pitchFamily="49" charset="-128"/>
              </a:rPr>
              <a:t>ヶ所）</a:t>
            </a:r>
            <a:endParaRPr lang="en-US" altLang="ja-JP" sz="3200" dirty="0">
              <a:latin typeface="AR丸ゴシック体M" pitchFamily="49" charset="-128"/>
              <a:ea typeface="AR丸ゴシック体M" pitchFamily="49" charset="-128"/>
            </a:endParaRPr>
          </a:p>
        </p:txBody>
      </p:sp>
      <p:sp>
        <p:nvSpPr>
          <p:cNvPr id="3" name="テキスト ボックス 2">
            <a:extLst>
              <a:ext uri="{FF2B5EF4-FFF2-40B4-BE49-F238E27FC236}">
                <a16:creationId xmlns:a16="http://schemas.microsoft.com/office/drawing/2014/main" id="{086DC410-23E6-403E-B4AD-6433E684E087}"/>
              </a:ext>
            </a:extLst>
          </p:cNvPr>
          <p:cNvSpPr txBox="1"/>
          <p:nvPr/>
        </p:nvSpPr>
        <p:spPr>
          <a:xfrm>
            <a:off x="546100" y="2794055"/>
            <a:ext cx="9880600" cy="1600438"/>
          </a:xfrm>
          <a:prstGeom prst="rect">
            <a:avLst/>
          </a:prstGeom>
          <a:noFill/>
        </p:spPr>
        <p:txBody>
          <a:bodyPr wrap="square" rtlCol="0">
            <a:spAutoFit/>
          </a:bodyPr>
          <a:lstStyle/>
          <a:p>
            <a:pPr marL="0" indent="0">
              <a:buNone/>
            </a:pPr>
            <a:r>
              <a:rPr lang="ja-JP" altLang="en-US" sz="1400" dirty="0">
                <a:latin typeface="AR丸ゴシック体M" pitchFamily="49" charset="-128"/>
                <a:ea typeface="AR丸ゴシック体M" pitchFamily="49" charset="-128"/>
              </a:rPr>
              <a:t>　　</a:t>
            </a:r>
            <a:r>
              <a:rPr lang="ja-JP" altLang="en-US" sz="1600" dirty="0">
                <a:solidFill>
                  <a:srgbClr val="FF0000"/>
                </a:solidFill>
                <a:latin typeface="AR丸ゴシック体M" pitchFamily="49" charset="-128"/>
                <a:ea typeface="AR丸ゴシック体M" pitchFamily="49" charset="-128"/>
              </a:rPr>
              <a:t>きりゅう</a:t>
            </a:r>
            <a:r>
              <a:rPr lang="ja-JP" altLang="en-US" sz="1400" dirty="0">
                <a:solidFill>
                  <a:srgbClr val="FF0000"/>
                </a:solidFill>
                <a:latin typeface="AR丸ゴシック体M" pitchFamily="49" charset="-128"/>
                <a:ea typeface="AR丸ゴシック体M" pitchFamily="49" charset="-128"/>
              </a:rPr>
              <a:t>　　　　　　　　　　　　　</a:t>
            </a:r>
            <a:r>
              <a:rPr lang="ja-JP" altLang="en-US" sz="1600" dirty="0">
                <a:solidFill>
                  <a:srgbClr val="FF0000"/>
                </a:solidFill>
                <a:latin typeface="AR丸ゴシック体M" pitchFamily="49" charset="-128"/>
                <a:ea typeface="AR丸ゴシック体M" pitchFamily="49" charset="-128"/>
              </a:rPr>
              <a:t>にんちしょうしっかんいりょう</a:t>
            </a:r>
            <a:endParaRPr lang="en-US" altLang="ja-JP" sz="1600" dirty="0">
              <a:solidFill>
                <a:srgbClr val="FF0000"/>
              </a:solidFill>
              <a:latin typeface="AR丸ゴシック体M" pitchFamily="49" charset="-128"/>
              <a:ea typeface="AR丸ゴシック体M" pitchFamily="49" charset="-128"/>
            </a:endParaRPr>
          </a:p>
          <a:p>
            <a:pPr marL="0" indent="0">
              <a:buNone/>
            </a:pPr>
            <a:r>
              <a:rPr lang="ja-JP" altLang="en-US" sz="3200" b="1" dirty="0">
                <a:solidFill>
                  <a:srgbClr val="FF0000"/>
                </a:solidFill>
                <a:latin typeface="AR丸ゴシック体M" pitchFamily="49" charset="-128"/>
                <a:ea typeface="AR丸ゴシック体M" pitchFamily="49" charset="-128"/>
              </a:rPr>
              <a:t>・</a:t>
            </a:r>
            <a:r>
              <a:rPr lang="ja-JP" altLang="en-US" sz="2800" b="1" dirty="0">
                <a:solidFill>
                  <a:srgbClr val="FF0000"/>
                </a:solidFill>
                <a:latin typeface="AR丸ゴシック体M" pitchFamily="49" charset="-128"/>
                <a:ea typeface="AR丸ゴシック体M" pitchFamily="49" charset="-128"/>
              </a:rPr>
              <a:t>桐生・みどり地区の認知症疾患医療センター</a:t>
            </a:r>
            <a:endParaRPr lang="en-US" altLang="ja-JP" sz="2800" b="1" dirty="0">
              <a:solidFill>
                <a:srgbClr val="FF0000"/>
              </a:solidFill>
              <a:latin typeface="AR丸ゴシック体M" pitchFamily="49" charset="-128"/>
              <a:ea typeface="AR丸ゴシック体M" pitchFamily="49" charset="-128"/>
            </a:endParaRPr>
          </a:p>
          <a:p>
            <a:pPr marL="0" indent="0">
              <a:buNone/>
            </a:pPr>
            <a:r>
              <a:rPr lang="ja-JP" altLang="en-US" sz="1800" dirty="0">
                <a:latin typeface="AR丸ゴシック体M" pitchFamily="49" charset="-128"/>
                <a:ea typeface="AR丸ゴシック体M" pitchFamily="49" charset="-128"/>
              </a:rPr>
              <a:t>　　　   　 ぐんまけん にんちしょうしっかんいりょう                  にっしんびょういん</a:t>
            </a:r>
            <a:endParaRPr lang="en-US" altLang="ja-JP" sz="1800" dirty="0">
              <a:latin typeface="AR丸ゴシック体M" pitchFamily="49" charset="-128"/>
              <a:ea typeface="AR丸ゴシック体M" pitchFamily="49" charset="-128"/>
            </a:endParaRPr>
          </a:p>
          <a:p>
            <a:pPr marL="0" indent="0">
              <a:buNone/>
            </a:pPr>
            <a:r>
              <a:rPr lang="ja-JP" altLang="en-US" b="1" dirty="0">
                <a:solidFill>
                  <a:schemeClr val="tx1"/>
                </a:solidFill>
                <a:latin typeface="AR丸ゴシック体M" pitchFamily="49" charset="-128"/>
                <a:ea typeface="AR丸ゴシック体M" pitchFamily="49" charset="-128"/>
              </a:rPr>
              <a:t>　　</a:t>
            </a:r>
            <a:r>
              <a:rPr lang="ja-JP" altLang="en-US" sz="3200" b="1" dirty="0">
                <a:solidFill>
                  <a:schemeClr val="tx1"/>
                </a:solidFill>
                <a:latin typeface="AR丸ゴシック体M" pitchFamily="49" charset="-128"/>
                <a:ea typeface="AR丸ゴシック体M" pitchFamily="49" charset="-128"/>
              </a:rPr>
              <a:t>  　  </a:t>
            </a:r>
            <a:r>
              <a:rPr lang="ja-JP" altLang="en-US" sz="3200" dirty="0">
                <a:latin typeface="AR丸ゴシック体M" pitchFamily="49" charset="-128"/>
                <a:ea typeface="AR丸ゴシック体M" pitchFamily="49" charset="-128"/>
              </a:rPr>
              <a:t>群馬県認知症疾患医療センター日新病院</a:t>
            </a:r>
            <a:endParaRPr lang="en-US" altLang="ja-JP" sz="3200" dirty="0">
              <a:latin typeface="AR丸ゴシック体M" pitchFamily="49" charset="-128"/>
              <a:ea typeface="AR丸ゴシック体M" pitchFamily="49" charset="-128"/>
            </a:endParaRPr>
          </a:p>
        </p:txBody>
      </p:sp>
      <p:sp>
        <p:nvSpPr>
          <p:cNvPr id="4" name="テキスト ボックス 3">
            <a:extLst>
              <a:ext uri="{FF2B5EF4-FFF2-40B4-BE49-F238E27FC236}">
                <a16:creationId xmlns:a16="http://schemas.microsoft.com/office/drawing/2014/main" id="{E18423AC-F9EA-4CF0-8C4E-F75EF60060D8}"/>
              </a:ext>
            </a:extLst>
          </p:cNvPr>
          <p:cNvSpPr txBox="1"/>
          <p:nvPr/>
        </p:nvSpPr>
        <p:spPr>
          <a:xfrm>
            <a:off x="546100" y="4594656"/>
            <a:ext cx="10593386" cy="1846659"/>
          </a:xfrm>
          <a:prstGeom prst="rect">
            <a:avLst/>
          </a:prstGeom>
          <a:noFill/>
        </p:spPr>
        <p:txBody>
          <a:bodyPr wrap="square" rtlCol="0">
            <a:spAutoFit/>
          </a:bodyPr>
          <a:lstStyle/>
          <a:p>
            <a:pPr marL="0" indent="0">
              <a:buNone/>
            </a:pPr>
            <a:r>
              <a:rPr lang="ja-JP" altLang="en-US" sz="3200" b="1" dirty="0">
                <a:solidFill>
                  <a:srgbClr val="FF0000"/>
                </a:solidFill>
                <a:latin typeface="AR丸ゴシック体M" pitchFamily="49" charset="-128"/>
                <a:ea typeface="AR丸ゴシック体M" pitchFamily="49" charset="-128"/>
              </a:rPr>
              <a:t>・</a:t>
            </a:r>
            <a:r>
              <a:rPr lang="ja-JP" altLang="en-US" sz="2800" b="1" dirty="0">
                <a:solidFill>
                  <a:srgbClr val="FF0000"/>
                </a:solidFill>
                <a:latin typeface="AR丸ゴシック体M" pitchFamily="49" charset="-128"/>
                <a:ea typeface="AR丸ゴシック体M" pitchFamily="49" charset="-128"/>
              </a:rPr>
              <a:t>認知症</a:t>
            </a:r>
            <a:r>
              <a:rPr lang="ja-JP" altLang="en-US" sz="2000" b="1" dirty="0">
                <a:solidFill>
                  <a:srgbClr val="FF0000"/>
                </a:solidFill>
                <a:latin typeface="AR丸ゴシック体M" pitchFamily="49" charset="-128"/>
                <a:ea typeface="AR丸ゴシック体M" pitchFamily="49" charset="-128"/>
              </a:rPr>
              <a:t>（にんちしょう）</a:t>
            </a:r>
            <a:r>
              <a:rPr lang="ja-JP" altLang="en-US" sz="2800" b="1" dirty="0">
                <a:solidFill>
                  <a:srgbClr val="FF0000"/>
                </a:solidFill>
                <a:latin typeface="AR丸ゴシック体M" pitchFamily="49" charset="-128"/>
                <a:ea typeface="AR丸ゴシック体M" pitchFamily="49" charset="-128"/>
              </a:rPr>
              <a:t>かな？と思う人などの病院</a:t>
            </a:r>
            <a:r>
              <a:rPr lang="ja-JP" altLang="en-US" sz="2000" b="1" dirty="0">
                <a:solidFill>
                  <a:srgbClr val="FF0000"/>
                </a:solidFill>
                <a:latin typeface="AR丸ゴシック体M" pitchFamily="49" charset="-128"/>
                <a:ea typeface="AR丸ゴシック体M" pitchFamily="49" charset="-128"/>
              </a:rPr>
              <a:t>（びょういん）</a:t>
            </a:r>
            <a:r>
              <a:rPr lang="ja-JP" altLang="en-US" sz="2800" b="1" dirty="0">
                <a:solidFill>
                  <a:srgbClr val="FF0000"/>
                </a:solidFill>
                <a:latin typeface="AR丸ゴシック体M" pitchFamily="49" charset="-128"/>
                <a:ea typeface="AR丸ゴシック体M" pitchFamily="49" charset="-128"/>
              </a:rPr>
              <a:t>へ</a:t>
            </a:r>
            <a:r>
              <a:rPr lang="ja-JP" altLang="en-US" sz="3200" b="1" dirty="0">
                <a:solidFill>
                  <a:srgbClr val="FF0000"/>
                </a:solidFill>
                <a:latin typeface="AR丸ゴシック体M" pitchFamily="49" charset="-128"/>
                <a:ea typeface="AR丸ゴシック体M" pitchFamily="49" charset="-128"/>
              </a:rPr>
              <a:t>　</a:t>
            </a:r>
            <a:endParaRPr lang="en-US" altLang="ja-JP" sz="3200" b="1" dirty="0">
              <a:solidFill>
                <a:srgbClr val="FF0000"/>
              </a:solidFill>
              <a:latin typeface="AR丸ゴシック体M" pitchFamily="49" charset="-128"/>
              <a:ea typeface="AR丸ゴシック体M" pitchFamily="49" charset="-128"/>
            </a:endParaRPr>
          </a:p>
          <a:p>
            <a:pPr marL="0" indent="0">
              <a:buNone/>
            </a:pPr>
            <a:r>
              <a:rPr lang="ja-JP" altLang="en-US" sz="3200" b="1" dirty="0">
                <a:solidFill>
                  <a:srgbClr val="FF0000"/>
                </a:solidFill>
                <a:latin typeface="AR丸ゴシック体M" pitchFamily="49" charset="-128"/>
                <a:ea typeface="AR丸ゴシック体M" pitchFamily="49" charset="-128"/>
              </a:rPr>
              <a:t>　</a:t>
            </a:r>
            <a:r>
              <a:rPr lang="ja-JP" altLang="en-US" sz="2800" b="1" dirty="0">
                <a:solidFill>
                  <a:srgbClr val="FF0000"/>
                </a:solidFill>
                <a:latin typeface="AR丸ゴシック体M" pitchFamily="49" charset="-128"/>
                <a:ea typeface="AR丸ゴシック体M" pitchFamily="49" charset="-128"/>
              </a:rPr>
              <a:t>行くお手伝いや家族</a:t>
            </a:r>
            <a:r>
              <a:rPr lang="ja-JP" altLang="en-US" sz="2000" b="1" dirty="0">
                <a:solidFill>
                  <a:srgbClr val="FF0000"/>
                </a:solidFill>
                <a:latin typeface="AR丸ゴシック体M" pitchFamily="49" charset="-128"/>
                <a:ea typeface="AR丸ゴシック体M" pitchFamily="49" charset="-128"/>
              </a:rPr>
              <a:t>（かぞく）</a:t>
            </a:r>
            <a:r>
              <a:rPr lang="ja-JP" altLang="en-US" sz="2800" b="1" dirty="0">
                <a:solidFill>
                  <a:srgbClr val="FF0000"/>
                </a:solidFill>
                <a:latin typeface="AR丸ゴシック体M" pitchFamily="49" charset="-128"/>
                <a:ea typeface="AR丸ゴシック体M" pitchFamily="49" charset="-128"/>
              </a:rPr>
              <a:t>が相談</a:t>
            </a:r>
            <a:r>
              <a:rPr lang="ja-JP" altLang="en-US" sz="2000" b="1" dirty="0">
                <a:solidFill>
                  <a:srgbClr val="FF0000"/>
                </a:solidFill>
                <a:latin typeface="AR丸ゴシック体M" pitchFamily="49" charset="-128"/>
                <a:ea typeface="AR丸ゴシック体M" pitchFamily="49" charset="-128"/>
              </a:rPr>
              <a:t>（そうだん）</a:t>
            </a:r>
            <a:r>
              <a:rPr lang="ja-JP" altLang="en-US" sz="2800" b="1" dirty="0">
                <a:solidFill>
                  <a:srgbClr val="FF0000"/>
                </a:solidFill>
                <a:latin typeface="AR丸ゴシック体M" pitchFamily="49" charset="-128"/>
                <a:ea typeface="AR丸ゴシック体M" pitchFamily="49" charset="-128"/>
              </a:rPr>
              <a:t>などできる人たち</a:t>
            </a:r>
            <a:endParaRPr lang="en-US" altLang="ja-JP" sz="2800" b="1" dirty="0">
              <a:solidFill>
                <a:srgbClr val="FF0000"/>
              </a:solidFill>
              <a:latin typeface="AR丸ゴシック体M" pitchFamily="49" charset="-128"/>
              <a:ea typeface="AR丸ゴシック体M" pitchFamily="49" charset="-128"/>
            </a:endParaRPr>
          </a:p>
          <a:p>
            <a:pPr marL="0" indent="0">
              <a:buNone/>
            </a:pPr>
            <a:r>
              <a:rPr lang="ja-JP" altLang="en-US" sz="1100" dirty="0">
                <a:latin typeface="AR丸ゴシック体M" pitchFamily="49" charset="-128"/>
                <a:ea typeface="AR丸ゴシック体M" pitchFamily="49" charset="-128"/>
              </a:rPr>
              <a:t>　　　　　　　　</a:t>
            </a:r>
            <a:r>
              <a:rPr lang="ja-JP" altLang="en-US" dirty="0">
                <a:latin typeface="AR丸ゴシック体M" pitchFamily="49" charset="-128"/>
                <a:ea typeface="AR丸ゴシック体M" pitchFamily="49" charset="-128"/>
              </a:rPr>
              <a:t>にんちしょうしょきしゅうちゅうしえん</a:t>
            </a:r>
            <a:endParaRPr lang="en-US" altLang="ja-JP" dirty="0">
              <a:latin typeface="AR丸ゴシック体M" pitchFamily="49" charset="-128"/>
              <a:ea typeface="AR丸ゴシック体M" pitchFamily="49" charset="-128"/>
            </a:endParaRPr>
          </a:p>
          <a:p>
            <a:pPr marL="0" indent="0">
              <a:buNone/>
            </a:pPr>
            <a:r>
              <a:rPr lang="ja-JP" altLang="en-US" sz="1400" b="1" dirty="0">
                <a:latin typeface="AR丸ゴシック体M" pitchFamily="49" charset="-128"/>
                <a:ea typeface="AR丸ゴシック体M" pitchFamily="49" charset="-128"/>
              </a:rPr>
              <a:t>　　   　　　　  </a:t>
            </a:r>
            <a:r>
              <a:rPr lang="ja-JP" altLang="en-US" sz="3200" dirty="0">
                <a:latin typeface="AR丸ゴシック体M" pitchFamily="49" charset="-128"/>
                <a:ea typeface="AR丸ゴシック体M" pitchFamily="49" charset="-128"/>
              </a:rPr>
              <a:t>認知症初期集中支援チーム</a:t>
            </a:r>
            <a:endParaRPr lang="en-US" altLang="ja-JP" sz="3200" dirty="0">
              <a:latin typeface="AR丸ゴシック体M" pitchFamily="49" charset="-128"/>
              <a:ea typeface="AR丸ゴシック体M"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descr="大きい, 飛行機, 座る, 水 が含まれている画像&#10;&#10;自動的に生成された説明">
            <a:extLst>
              <a:ext uri="{FF2B5EF4-FFF2-40B4-BE49-F238E27FC236}">
                <a16:creationId xmlns:a16="http://schemas.microsoft.com/office/drawing/2014/main" id="{0C199FBF-4EA6-43D4-B643-DC36F3B75B70}"/>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テキスト ボックス 1">
            <a:extLst>
              <a:ext uri="{FF2B5EF4-FFF2-40B4-BE49-F238E27FC236}">
                <a16:creationId xmlns:a16="http://schemas.microsoft.com/office/drawing/2014/main" id="{B03F0050-74F8-4E47-8084-FBEDEE08E39F}"/>
              </a:ext>
            </a:extLst>
          </p:cNvPr>
          <p:cNvSpPr txBox="1"/>
          <p:nvPr/>
        </p:nvSpPr>
        <p:spPr>
          <a:xfrm>
            <a:off x="334107" y="1364152"/>
            <a:ext cx="11588261" cy="1077218"/>
          </a:xfrm>
          <a:prstGeom prst="rect">
            <a:avLst/>
          </a:prstGeom>
          <a:noFill/>
        </p:spPr>
        <p:txBody>
          <a:bodyPr wrap="square" rtlCol="0">
            <a:spAutoFit/>
          </a:bodyPr>
          <a:lstStyle/>
          <a:p>
            <a:pPr marL="0" indent="0">
              <a:buNone/>
            </a:pPr>
            <a:r>
              <a:rPr lang="ja-JP" altLang="en-US" sz="3200" b="1" dirty="0">
                <a:latin typeface="AR丸ゴシック体M" pitchFamily="49" charset="-128"/>
                <a:ea typeface="AR丸ゴシック体M" pitchFamily="49" charset="-128"/>
              </a:rPr>
              <a:t>・認知症</a:t>
            </a:r>
            <a:r>
              <a:rPr lang="ja-JP" altLang="en-US" sz="2000" b="1" dirty="0">
                <a:latin typeface="AR丸ゴシック体M" pitchFamily="49" charset="-128"/>
                <a:ea typeface="AR丸ゴシック体M" pitchFamily="49" charset="-128"/>
              </a:rPr>
              <a:t>（にんちしょう）</a:t>
            </a:r>
            <a:r>
              <a:rPr lang="ja-JP" altLang="en-US" sz="3200" b="1" dirty="0">
                <a:latin typeface="AR丸ゴシック体M" pitchFamily="49" charset="-128"/>
                <a:ea typeface="AR丸ゴシック体M" pitchFamily="49" charset="-128"/>
              </a:rPr>
              <a:t>は、からだのどこの部分の病気</a:t>
            </a:r>
            <a:r>
              <a:rPr lang="ja-JP" altLang="en-US" sz="2000" b="1" dirty="0">
                <a:latin typeface="AR丸ゴシック体M" pitchFamily="49" charset="-128"/>
                <a:ea typeface="AR丸ゴシック体M" pitchFamily="49" charset="-128"/>
              </a:rPr>
              <a:t>（びょうき）</a:t>
            </a:r>
            <a:endParaRPr lang="en-US" altLang="ja-JP" sz="2000" b="1" dirty="0">
              <a:latin typeface="AR丸ゴシック体M" pitchFamily="49" charset="-128"/>
              <a:ea typeface="AR丸ゴシック体M" pitchFamily="49" charset="-128"/>
            </a:endParaRPr>
          </a:p>
          <a:p>
            <a:pPr marL="0" indent="0">
              <a:buNone/>
            </a:pPr>
            <a:r>
              <a:rPr lang="ja-JP" altLang="en-US" sz="3200" b="1" dirty="0">
                <a:latin typeface="AR丸ゴシック体M" pitchFamily="49" charset="-128"/>
                <a:ea typeface="AR丸ゴシック体M" pitchFamily="49" charset="-128"/>
              </a:rPr>
              <a:t>　によるもの？</a:t>
            </a:r>
            <a:endParaRPr lang="en-US" altLang="ja-JP" sz="3200" dirty="0">
              <a:latin typeface="AR丸ゴシック体M" pitchFamily="49" charset="-128"/>
              <a:ea typeface="AR丸ゴシック体M" pitchFamily="49" charset="-128"/>
            </a:endParaRPr>
          </a:p>
        </p:txBody>
      </p:sp>
      <p:sp>
        <p:nvSpPr>
          <p:cNvPr id="7" name="Rectangle 4">
            <a:extLst>
              <a:ext uri="{FF2B5EF4-FFF2-40B4-BE49-F238E27FC236}">
                <a16:creationId xmlns:a16="http://schemas.microsoft.com/office/drawing/2014/main" id="{5D90552F-C5D6-4C9B-8F03-01C6F205CB75}"/>
              </a:ext>
            </a:extLst>
          </p:cNvPr>
          <p:cNvSpPr txBox="1">
            <a:spLocks noChangeArrowheads="1"/>
          </p:cNvSpPr>
          <p:nvPr/>
        </p:nvSpPr>
        <p:spPr bwMode="auto">
          <a:xfrm>
            <a:off x="1198441" y="261554"/>
            <a:ext cx="3052283" cy="996401"/>
          </a:xfrm>
          <a:prstGeom prst="rect">
            <a:avLst/>
          </a:prstGeom>
          <a:solidFill>
            <a:schemeClr val="bg1"/>
          </a:solidFill>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solidFill>
                  <a:srgbClr val="FF0000"/>
                </a:solidFill>
                <a:latin typeface="HGP創英角ﾎﾟｯﾌﾟ体" panose="040B0A00000000000000" pitchFamily="50" charset="-128"/>
                <a:ea typeface="HGP創英角ﾎﾟｯﾌﾟ体" panose="040B0A00000000000000" pitchFamily="50" charset="-128"/>
              </a:rPr>
              <a:t> ま と め</a:t>
            </a:r>
          </a:p>
        </p:txBody>
      </p:sp>
      <p:sp>
        <p:nvSpPr>
          <p:cNvPr id="10" name="テキスト ボックス 9">
            <a:extLst>
              <a:ext uri="{FF2B5EF4-FFF2-40B4-BE49-F238E27FC236}">
                <a16:creationId xmlns:a16="http://schemas.microsoft.com/office/drawing/2014/main" id="{9A7CF866-670A-4543-ADBA-D0690E1200A9}"/>
              </a:ext>
            </a:extLst>
          </p:cNvPr>
          <p:cNvSpPr txBox="1"/>
          <p:nvPr/>
        </p:nvSpPr>
        <p:spPr>
          <a:xfrm>
            <a:off x="334107" y="4962310"/>
            <a:ext cx="11588261" cy="584775"/>
          </a:xfrm>
          <a:prstGeom prst="rect">
            <a:avLst/>
          </a:prstGeom>
          <a:noFill/>
        </p:spPr>
        <p:txBody>
          <a:bodyPr wrap="square" rtlCol="0">
            <a:spAutoFit/>
          </a:bodyPr>
          <a:lstStyle/>
          <a:p>
            <a:pPr marL="0" indent="0">
              <a:buNone/>
            </a:pPr>
            <a:r>
              <a:rPr lang="ja-JP" altLang="en-US" sz="3200" b="1" dirty="0">
                <a:latin typeface="AR丸ゴシック体M" pitchFamily="49" charset="-128"/>
                <a:ea typeface="AR丸ゴシック体M" pitchFamily="49" charset="-128"/>
              </a:rPr>
              <a:t>・認知症</a:t>
            </a:r>
            <a:r>
              <a:rPr lang="ja-JP" altLang="en-US" sz="2000" b="1" dirty="0">
                <a:latin typeface="AR丸ゴシック体M" pitchFamily="49" charset="-128"/>
                <a:ea typeface="AR丸ゴシック体M" pitchFamily="49" charset="-128"/>
              </a:rPr>
              <a:t>（にんちしょう）</a:t>
            </a:r>
            <a:r>
              <a:rPr lang="ja-JP" altLang="en-US" sz="3200" b="1" dirty="0">
                <a:latin typeface="AR丸ゴシック体M" pitchFamily="49" charset="-128"/>
                <a:ea typeface="AR丸ゴシック体M" pitchFamily="49" charset="-128"/>
              </a:rPr>
              <a:t>の方には、どのようなせっし方がいいの？</a:t>
            </a:r>
            <a:endParaRPr lang="en-US" altLang="ja-JP" sz="3200" dirty="0">
              <a:latin typeface="AR丸ゴシック体M" pitchFamily="49" charset="-128"/>
              <a:ea typeface="AR丸ゴシック体M" pitchFamily="49" charset="-128"/>
            </a:endParaRPr>
          </a:p>
        </p:txBody>
      </p:sp>
      <p:sp>
        <p:nvSpPr>
          <p:cNvPr id="11" name="テキスト ボックス 10">
            <a:extLst>
              <a:ext uri="{FF2B5EF4-FFF2-40B4-BE49-F238E27FC236}">
                <a16:creationId xmlns:a16="http://schemas.microsoft.com/office/drawing/2014/main" id="{FEACEF3E-66A9-4947-90C9-5FAAE1D89C5F}"/>
              </a:ext>
            </a:extLst>
          </p:cNvPr>
          <p:cNvSpPr txBox="1"/>
          <p:nvPr/>
        </p:nvSpPr>
        <p:spPr>
          <a:xfrm>
            <a:off x="2454492" y="2466951"/>
            <a:ext cx="8310879" cy="707886"/>
          </a:xfrm>
          <a:prstGeom prst="rect">
            <a:avLst/>
          </a:prstGeom>
          <a:noFill/>
        </p:spPr>
        <p:txBody>
          <a:bodyPr wrap="square" rtlCol="0">
            <a:spAutoFit/>
          </a:bodyPr>
          <a:lstStyle/>
          <a:p>
            <a:pPr marL="0" indent="0">
              <a:buNone/>
            </a:pPr>
            <a:r>
              <a:rPr lang="ja-JP" altLang="en-US" sz="4000" b="1" u="sng" dirty="0">
                <a:solidFill>
                  <a:srgbClr val="FF0000"/>
                </a:solidFill>
                <a:latin typeface="AR丸ゴシック体M" pitchFamily="49" charset="-128"/>
                <a:ea typeface="AR丸ゴシック体M" pitchFamily="49" charset="-128"/>
              </a:rPr>
              <a:t>脳</a:t>
            </a:r>
            <a:r>
              <a:rPr lang="ja-JP" altLang="en-US" sz="2400" b="1" u="sng" dirty="0">
                <a:solidFill>
                  <a:srgbClr val="FF0000"/>
                </a:solidFill>
                <a:latin typeface="AR丸ゴシック体M" pitchFamily="49" charset="-128"/>
                <a:ea typeface="AR丸ゴシック体M" pitchFamily="49" charset="-128"/>
              </a:rPr>
              <a:t>（のう）</a:t>
            </a:r>
            <a:r>
              <a:rPr lang="ja-JP" altLang="en-US" sz="4000" b="1" u="sng" dirty="0">
                <a:solidFill>
                  <a:srgbClr val="FF0000"/>
                </a:solidFill>
                <a:latin typeface="AR丸ゴシック体M" pitchFamily="49" charset="-128"/>
                <a:ea typeface="AR丸ゴシック体M" pitchFamily="49" charset="-128"/>
              </a:rPr>
              <a:t>の病気</a:t>
            </a:r>
            <a:r>
              <a:rPr lang="ja-JP" altLang="en-US" sz="2000" b="1" u="sng" dirty="0">
                <a:solidFill>
                  <a:srgbClr val="FF0000"/>
                </a:solidFill>
                <a:latin typeface="AR丸ゴシック体M" pitchFamily="49" charset="-128"/>
                <a:ea typeface="AR丸ゴシック体M" pitchFamily="49" charset="-128"/>
              </a:rPr>
              <a:t>（びょうき）</a:t>
            </a:r>
            <a:r>
              <a:rPr lang="ja-JP" altLang="en-US" sz="4000" b="1" u="sng" dirty="0">
                <a:solidFill>
                  <a:srgbClr val="FF0000"/>
                </a:solidFill>
                <a:latin typeface="AR丸ゴシック体M" pitchFamily="49" charset="-128"/>
                <a:ea typeface="AR丸ゴシック体M" pitchFamily="49" charset="-128"/>
              </a:rPr>
              <a:t>によるもの</a:t>
            </a:r>
            <a:endParaRPr lang="en-US" altLang="ja-JP" sz="4000" b="1" u="sng" dirty="0">
              <a:solidFill>
                <a:srgbClr val="FF0000"/>
              </a:solidFill>
              <a:latin typeface="AR丸ゴシック体M" pitchFamily="49" charset="-128"/>
              <a:ea typeface="AR丸ゴシック体M" pitchFamily="49" charset="-128"/>
            </a:endParaRPr>
          </a:p>
        </p:txBody>
      </p:sp>
      <p:sp>
        <p:nvSpPr>
          <p:cNvPr id="12" name="テキスト ボックス 11">
            <a:extLst>
              <a:ext uri="{FF2B5EF4-FFF2-40B4-BE49-F238E27FC236}">
                <a16:creationId xmlns:a16="http://schemas.microsoft.com/office/drawing/2014/main" id="{FBA75313-4A65-485D-88C2-40E29F94D6CD}"/>
              </a:ext>
            </a:extLst>
          </p:cNvPr>
          <p:cNvSpPr txBox="1"/>
          <p:nvPr/>
        </p:nvSpPr>
        <p:spPr>
          <a:xfrm>
            <a:off x="1198441" y="5618704"/>
            <a:ext cx="10210799" cy="646331"/>
          </a:xfrm>
          <a:prstGeom prst="rect">
            <a:avLst/>
          </a:prstGeom>
          <a:noFill/>
        </p:spPr>
        <p:txBody>
          <a:bodyPr wrap="square" rtlCol="0">
            <a:spAutoFit/>
          </a:bodyPr>
          <a:lstStyle/>
          <a:p>
            <a:pPr marL="0" indent="0">
              <a:buNone/>
            </a:pPr>
            <a:r>
              <a:rPr lang="ja-JP" altLang="en-US" sz="3600" b="1" u="sng" dirty="0">
                <a:solidFill>
                  <a:srgbClr val="FF0000"/>
                </a:solidFill>
                <a:latin typeface="AR丸ゴシック体M" pitchFamily="49" charset="-128"/>
                <a:ea typeface="AR丸ゴシック体M" pitchFamily="49" charset="-128"/>
              </a:rPr>
              <a:t>その人のことをわかってあげるやさしい気持ち</a:t>
            </a:r>
            <a:endParaRPr lang="en-US" altLang="ja-JP" sz="3600" u="sng" dirty="0">
              <a:solidFill>
                <a:srgbClr val="FF0000"/>
              </a:solidFill>
              <a:latin typeface="AR丸ゴシック体M" pitchFamily="49" charset="-128"/>
              <a:ea typeface="AR丸ゴシック体M" pitchFamily="49" charset="-128"/>
            </a:endParaRPr>
          </a:p>
        </p:txBody>
      </p:sp>
      <p:sp>
        <p:nvSpPr>
          <p:cNvPr id="13" name="テキスト ボックス 12">
            <a:extLst>
              <a:ext uri="{FF2B5EF4-FFF2-40B4-BE49-F238E27FC236}">
                <a16:creationId xmlns:a16="http://schemas.microsoft.com/office/drawing/2014/main" id="{B3E781DC-207C-4994-AEBD-120425BE938D}"/>
              </a:ext>
            </a:extLst>
          </p:cNvPr>
          <p:cNvSpPr txBox="1"/>
          <p:nvPr/>
        </p:nvSpPr>
        <p:spPr>
          <a:xfrm>
            <a:off x="334107" y="3285220"/>
            <a:ext cx="11588261" cy="1077218"/>
          </a:xfrm>
          <a:prstGeom prst="rect">
            <a:avLst/>
          </a:prstGeom>
          <a:noFill/>
        </p:spPr>
        <p:txBody>
          <a:bodyPr wrap="square" rtlCol="0">
            <a:spAutoFit/>
          </a:bodyPr>
          <a:lstStyle/>
          <a:p>
            <a:pPr marL="0" indent="0">
              <a:buNone/>
            </a:pPr>
            <a:r>
              <a:rPr lang="ja-JP" altLang="en-US" sz="3200" b="1" dirty="0">
                <a:latin typeface="AR丸ゴシック体M" pitchFamily="49" charset="-128"/>
                <a:ea typeface="AR丸ゴシック体M" pitchFamily="49" charset="-128"/>
              </a:rPr>
              <a:t>・認知症</a:t>
            </a:r>
            <a:r>
              <a:rPr lang="ja-JP" altLang="en-US" sz="2000" b="1" dirty="0">
                <a:latin typeface="AR丸ゴシック体M" pitchFamily="49" charset="-128"/>
                <a:ea typeface="AR丸ゴシック体M" pitchFamily="49" charset="-128"/>
              </a:rPr>
              <a:t>（にんちしょう）</a:t>
            </a:r>
            <a:r>
              <a:rPr lang="ja-JP" altLang="en-US" sz="3200" b="1" dirty="0">
                <a:latin typeface="AR丸ゴシック体M" pitchFamily="49" charset="-128"/>
                <a:ea typeface="AR丸ゴシック体M" pitchFamily="49" charset="-128"/>
              </a:rPr>
              <a:t>は、どんな人に多い病気</a:t>
            </a:r>
            <a:r>
              <a:rPr lang="ja-JP" altLang="en-US" sz="2000" b="1" dirty="0">
                <a:latin typeface="AR丸ゴシック体M" pitchFamily="49" charset="-128"/>
                <a:ea typeface="AR丸ゴシック体M" pitchFamily="49" charset="-128"/>
              </a:rPr>
              <a:t>（びょうき）</a:t>
            </a:r>
            <a:r>
              <a:rPr lang="ja-JP" altLang="en-US" sz="3200" b="1" dirty="0">
                <a:latin typeface="AR丸ゴシック体M" pitchFamily="49" charset="-128"/>
                <a:ea typeface="AR丸ゴシック体M" pitchFamily="49" charset="-128"/>
              </a:rPr>
              <a:t>と言われ　</a:t>
            </a:r>
            <a:endParaRPr lang="en-US" altLang="ja-JP" sz="3200" b="1" dirty="0">
              <a:latin typeface="AR丸ゴシック体M" pitchFamily="49" charset="-128"/>
              <a:ea typeface="AR丸ゴシック体M" pitchFamily="49" charset="-128"/>
            </a:endParaRPr>
          </a:p>
          <a:p>
            <a:pPr marL="0" indent="0">
              <a:buNone/>
            </a:pPr>
            <a:r>
              <a:rPr lang="ja-JP" altLang="en-US" sz="3200" b="1" dirty="0">
                <a:latin typeface="AR丸ゴシック体M" pitchFamily="49" charset="-128"/>
                <a:ea typeface="AR丸ゴシック体M" pitchFamily="49" charset="-128"/>
              </a:rPr>
              <a:t>　ていますか？</a:t>
            </a:r>
            <a:endParaRPr lang="en-US" altLang="ja-JP" sz="3200" dirty="0">
              <a:latin typeface="AR丸ゴシック体M" pitchFamily="49" charset="-128"/>
              <a:ea typeface="AR丸ゴシック体M" pitchFamily="49" charset="-128"/>
            </a:endParaRPr>
          </a:p>
        </p:txBody>
      </p:sp>
      <p:sp>
        <p:nvSpPr>
          <p:cNvPr id="14" name="テキスト ボックス 13">
            <a:extLst>
              <a:ext uri="{FF2B5EF4-FFF2-40B4-BE49-F238E27FC236}">
                <a16:creationId xmlns:a16="http://schemas.microsoft.com/office/drawing/2014/main" id="{03B24789-A448-4F9C-90B1-59DC7CE4C521}"/>
              </a:ext>
            </a:extLst>
          </p:cNvPr>
          <p:cNvSpPr txBox="1"/>
          <p:nvPr/>
        </p:nvSpPr>
        <p:spPr>
          <a:xfrm>
            <a:off x="4759498" y="4088080"/>
            <a:ext cx="2737477" cy="707886"/>
          </a:xfrm>
          <a:prstGeom prst="rect">
            <a:avLst/>
          </a:prstGeom>
          <a:noFill/>
        </p:spPr>
        <p:txBody>
          <a:bodyPr wrap="square" rtlCol="0">
            <a:spAutoFit/>
          </a:bodyPr>
          <a:lstStyle/>
          <a:p>
            <a:pPr marL="0" indent="0">
              <a:buNone/>
            </a:pPr>
            <a:r>
              <a:rPr lang="ja-JP" altLang="en-US" sz="4000" b="1" u="sng" dirty="0">
                <a:solidFill>
                  <a:srgbClr val="FF0000"/>
                </a:solidFill>
                <a:latin typeface="AR丸ゴシック体M" pitchFamily="49" charset="-128"/>
                <a:ea typeface="AR丸ゴシック体M" pitchFamily="49" charset="-128"/>
              </a:rPr>
              <a:t>高れいしゃ</a:t>
            </a:r>
            <a:endParaRPr lang="en-US" altLang="ja-JP" sz="3200" b="1" u="sng" dirty="0">
              <a:solidFill>
                <a:srgbClr val="FF0000"/>
              </a:solidFill>
              <a:latin typeface="AR丸ゴシック体M" pitchFamily="49" charset="-128"/>
              <a:ea typeface="AR丸ゴシック体M" pitchFamily="49" charset="-128"/>
            </a:endParaRPr>
          </a:p>
        </p:txBody>
      </p:sp>
    </p:spTree>
    <p:extLst>
      <p:ext uri="{BB962C8B-B14F-4D97-AF65-F5344CB8AC3E}">
        <p14:creationId xmlns:p14="http://schemas.microsoft.com/office/powerpoint/2010/main" val="24398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descr="大きい, 飛行機, 座る, 水 が含まれている画像&#10;&#10;自動的に生成された説明">
            <a:extLst>
              <a:ext uri="{FF2B5EF4-FFF2-40B4-BE49-F238E27FC236}">
                <a16:creationId xmlns:a16="http://schemas.microsoft.com/office/drawing/2014/main" id="{D5D312A4-C270-40F6-9481-07F0CB851204}"/>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54275" name="タイトル 1">
            <a:extLst>
              <a:ext uri="{FF2B5EF4-FFF2-40B4-BE49-F238E27FC236}">
                <a16:creationId xmlns:a16="http://schemas.microsoft.com/office/drawing/2014/main" id="{56CB7A2A-89A9-419D-AD1C-E86226AE7BD8}"/>
              </a:ext>
            </a:extLst>
          </p:cNvPr>
          <p:cNvSpPr>
            <a:spLocks noGrp="1" noChangeArrowheads="1"/>
          </p:cNvSpPr>
          <p:nvPr>
            <p:ph type="title"/>
          </p:nvPr>
        </p:nvSpPr>
        <p:spPr bwMode="auto">
          <a:xfrm>
            <a:off x="3224213" y="260350"/>
            <a:ext cx="5759449" cy="647700"/>
          </a:xfrm>
        </p:spPr>
        <p:txBody>
          <a:bodyPr wrap="square" numCol="1" anchorCtr="0" compatLnSpc="1">
            <a:prstTxWarp prst="textNoShape">
              <a:avLst/>
            </a:prstTxWarp>
          </a:bodyPr>
          <a:lstStyle/>
          <a:p>
            <a:r>
              <a:rPr lang="ja-JP" altLang="en-US" sz="3600" b="1" dirty="0">
                <a:solidFill>
                  <a:srgbClr val="FF0000"/>
                </a:solidFill>
                <a:latin typeface="+mn-ea"/>
                <a:ea typeface="+mn-ea"/>
              </a:rPr>
              <a:t>おもいやり</a:t>
            </a:r>
            <a:r>
              <a:rPr lang="ja-JP" altLang="en-US" sz="3600" dirty="0">
                <a:latin typeface="+mn-ea"/>
                <a:ea typeface="+mn-ea"/>
              </a:rPr>
              <a:t>と</a:t>
            </a:r>
            <a:r>
              <a:rPr lang="ja-JP" altLang="en-US" sz="3600" b="1" dirty="0">
                <a:solidFill>
                  <a:srgbClr val="FF0000"/>
                </a:solidFill>
                <a:latin typeface="+mn-ea"/>
                <a:ea typeface="+mn-ea"/>
              </a:rPr>
              <a:t>こころづかい</a:t>
            </a:r>
          </a:p>
        </p:txBody>
      </p:sp>
      <p:sp>
        <p:nvSpPr>
          <p:cNvPr id="3" name="コンテンツ プレースホルダー 2">
            <a:extLst>
              <a:ext uri="{FF2B5EF4-FFF2-40B4-BE49-F238E27FC236}">
                <a16:creationId xmlns:a16="http://schemas.microsoft.com/office/drawing/2014/main" id="{99F5F729-EF0F-44F1-B2DA-A0D82C520D91}"/>
              </a:ext>
            </a:extLst>
          </p:cNvPr>
          <p:cNvSpPr>
            <a:spLocks noGrp="1"/>
          </p:cNvSpPr>
          <p:nvPr>
            <p:ph idx="1"/>
          </p:nvPr>
        </p:nvSpPr>
        <p:spPr>
          <a:xfrm>
            <a:off x="1779588" y="4387850"/>
            <a:ext cx="9017794" cy="2209800"/>
          </a:xfrm>
        </p:spPr>
        <p:txBody>
          <a:bodyPr>
            <a:normAutofit/>
          </a:bodyPr>
          <a:lstStyle/>
          <a:p>
            <a:pPr marL="0" indent="0">
              <a:buNone/>
            </a:pPr>
            <a:r>
              <a:rPr lang="ja-JP" altLang="en-US" b="1" dirty="0">
                <a:solidFill>
                  <a:schemeClr val="tx1"/>
                </a:solidFill>
                <a:latin typeface="AR P丸ゴシック体M" pitchFamily="50" charset="-128"/>
                <a:ea typeface="AR P丸ゴシック体M" pitchFamily="50" charset="-128"/>
              </a:rPr>
              <a:t>みんなの、</a:t>
            </a:r>
            <a:endParaRPr lang="en-US" altLang="ja-JP" b="1" dirty="0">
              <a:solidFill>
                <a:schemeClr val="tx1"/>
              </a:solidFill>
              <a:latin typeface="AR P丸ゴシック体M" pitchFamily="50" charset="-128"/>
              <a:ea typeface="AR P丸ゴシック体M" pitchFamily="50" charset="-128"/>
            </a:endParaRPr>
          </a:p>
          <a:p>
            <a:pPr marL="0" indent="0">
              <a:buNone/>
            </a:pPr>
            <a:r>
              <a:rPr lang="ja-JP" altLang="en-US" b="1" dirty="0">
                <a:solidFill>
                  <a:schemeClr val="tx1"/>
                </a:solidFill>
                <a:latin typeface="AR P丸ゴシック体M" pitchFamily="50" charset="-128"/>
                <a:ea typeface="AR P丸ゴシック体M" pitchFamily="50" charset="-128"/>
              </a:rPr>
              <a:t>　　　ちいさな </a:t>
            </a:r>
            <a:r>
              <a:rPr lang="ja-JP" altLang="en-US" sz="3200" b="1" dirty="0">
                <a:solidFill>
                  <a:srgbClr val="FF0000"/>
                </a:solidFill>
                <a:latin typeface="AR P丸ゴシック体M" pitchFamily="50" charset="-128"/>
                <a:ea typeface="AR P丸ゴシック体M" pitchFamily="50" charset="-128"/>
              </a:rPr>
              <a:t>親切</a:t>
            </a:r>
            <a:r>
              <a:rPr lang="ja-JP" altLang="en-US" sz="1600" b="1" dirty="0">
                <a:solidFill>
                  <a:srgbClr val="FF0000"/>
                </a:solidFill>
                <a:latin typeface="AR P丸ゴシック体M" pitchFamily="50" charset="-128"/>
                <a:ea typeface="AR P丸ゴシック体M" pitchFamily="50" charset="-128"/>
              </a:rPr>
              <a:t>（しんせつ）</a:t>
            </a:r>
            <a:r>
              <a:rPr lang="ja-JP" altLang="en-US" b="1" dirty="0">
                <a:solidFill>
                  <a:srgbClr val="FF0000"/>
                </a:solidFill>
                <a:latin typeface="AR P丸ゴシック体M" pitchFamily="50" charset="-128"/>
                <a:ea typeface="AR P丸ゴシック体M" pitchFamily="50" charset="-128"/>
              </a:rPr>
              <a:t>・</a:t>
            </a:r>
            <a:r>
              <a:rPr lang="ja-JP" altLang="en-US" sz="3200" b="1" dirty="0">
                <a:solidFill>
                  <a:srgbClr val="FF0000"/>
                </a:solidFill>
                <a:latin typeface="AR P丸ゴシック体M" pitchFamily="50" charset="-128"/>
                <a:ea typeface="AR P丸ゴシック体M" pitchFamily="50" charset="-128"/>
              </a:rPr>
              <a:t>あたたかい気持ち </a:t>
            </a:r>
            <a:r>
              <a:rPr lang="ja-JP" altLang="en-US" b="1" dirty="0">
                <a:solidFill>
                  <a:schemeClr val="tx1"/>
                </a:solidFill>
                <a:latin typeface="AR P丸ゴシック体M" pitchFamily="50" charset="-128"/>
                <a:ea typeface="AR P丸ゴシック体M" pitchFamily="50" charset="-128"/>
              </a:rPr>
              <a:t>の</a:t>
            </a:r>
            <a:endParaRPr lang="en-US" altLang="ja-JP" b="1" dirty="0">
              <a:solidFill>
                <a:schemeClr val="tx1"/>
              </a:solidFill>
              <a:latin typeface="AR P丸ゴシック体M" pitchFamily="50" charset="-128"/>
              <a:ea typeface="AR P丸ゴシック体M" pitchFamily="50" charset="-128"/>
            </a:endParaRPr>
          </a:p>
          <a:p>
            <a:pPr marL="0" indent="0">
              <a:buNone/>
            </a:pPr>
            <a:r>
              <a:rPr lang="ja-JP" altLang="en-US" b="1" dirty="0">
                <a:solidFill>
                  <a:schemeClr val="tx1"/>
                </a:solidFill>
                <a:latin typeface="AR P丸ゴシック体M" pitchFamily="50" charset="-128"/>
                <a:ea typeface="AR P丸ゴシック体M" pitchFamily="50" charset="-128"/>
              </a:rPr>
              <a:t>つみかさねが</a:t>
            </a:r>
            <a:endParaRPr lang="en-US" altLang="ja-JP" b="1" dirty="0">
              <a:solidFill>
                <a:schemeClr val="tx1"/>
              </a:solidFill>
              <a:latin typeface="AR P丸ゴシック体M" pitchFamily="50" charset="-128"/>
              <a:ea typeface="AR P丸ゴシック体M" pitchFamily="50" charset="-128"/>
            </a:endParaRPr>
          </a:p>
          <a:p>
            <a:pPr marL="0" indent="0">
              <a:buNone/>
            </a:pPr>
            <a:r>
              <a:rPr lang="en-US" altLang="ja-JP" b="1" dirty="0">
                <a:solidFill>
                  <a:schemeClr val="tx1"/>
                </a:solidFill>
                <a:latin typeface="AR P丸ゴシック体M" pitchFamily="50" charset="-128"/>
                <a:ea typeface="AR P丸ゴシック体M" pitchFamily="50" charset="-128"/>
              </a:rPr>
              <a:t>           </a:t>
            </a:r>
            <a:r>
              <a:rPr lang="ja-JP" altLang="en-US" sz="3200" b="1" dirty="0">
                <a:latin typeface="AR P丸ゴシック体M" pitchFamily="50" charset="-128"/>
                <a:ea typeface="AR P丸ゴシック体M" pitchFamily="50" charset="-128"/>
              </a:rPr>
              <a:t>おおきな</a:t>
            </a:r>
            <a:r>
              <a:rPr lang="ja-JP" altLang="en-US" sz="3600" b="1" dirty="0">
                <a:solidFill>
                  <a:srgbClr val="FF0000"/>
                </a:solidFill>
                <a:latin typeface="AR P丸ゴシック体M" pitchFamily="50" charset="-128"/>
                <a:ea typeface="AR P丸ゴシック体M" pitchFamily="50" charset="-128"/>
              </a:rPr>
              <a:t>手だすけ</a:t>
            </a:r>
            <a:r>
              <a:rPr lang="ja-JP" altLang="en-US" b="1" dirty="0">
                <a:latin typeface="AR P丸ゴシック体M" pitchFamily="50" charset="-128"/>
                <a:ea typeface="AR P丸ゴシック体M" pitchFamily="50" charset="-128"/>
              </a:rPr>
              <a:t>となります</a:t>
            </a:r>
            <a:endParaRPr lang="en-US" altLang="ja-JP" b="1" dirty="0">
              <a:latin typeface="AR P丸ゴシック体M" pitchFamily="50" charset="-128"/>
              <a:ea typeface="AR P丸ゴシック体M" pitchFamily="50" charset="-128"/>
            </a:endParaRPr>
          </a:p>
        </p:txBody>
      </p:sp>
      <p:sp>
        <p:nvSpPr>
          <p:cNvPr id="7" name="角丸四角形 6">
            <a:extLst>
              <a:ext uri="{FF2B5EF4-FFF2-40B4-BE49-F238E27FC236}">
                <a16:creationId xmlns:a16="http://schemas.microsoft.com/office/drawing/2014/main" id="{9CB54190-9D2F-445A-9AC5-EA9286894E5A}"/>
              </a:ext>
            </a:extLst>
          </p:cNvPr>
          <p:cNvSpPr/>
          <p:nvPr/>
        </p:nvSpPr>
        <p:spPr>
          <a:xfrm>
            <a:off x="1423988" y="1117600"/>
            <a:ext cx="9548812" cy="1409700"/>
          </a:xfrm>
          <a:prstGeom prst="roundRect">
            <a:avLst/>
          </a:prstGeom>
          <a:solidFill>
            <a:srgbClr val="FFEEE5"/>
          </a:solid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ja-JP" altLang="en-US" sz="3200" dirty="0">
                <a:latin typeface="AR丸ゴシック体M" panose="020B0609010101010101" pitchFamily="49" charset="-128"/>
                <a:ea typeface="AR丸ゴシック体M" panose="020B0609010101010101" pitchFamily="49" charset="-128"/>
              </a:rPr>
              <a:t>　みんなのおもっていることはわからなくても</a:t>
            </a:r>
            <a:endParaRPr lang="en-US" altLang="ja-JP" sz="3200" dirty="0">
              <a:latin typeface="AR丸ゴシック体M" panose="020B0609010101010101" pitchFamily="49" charset="-128"/>
              <a:ea typeface="AR丸ゴシック体M" panose="020B0609010101010101" pitchFamily="49" charset="-128"/>
            </a:endParaRPr>
          </a:p>
          <a:p>
            <a:pPr eaLnBrk="1" hangingPunct="1">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　　　　　「おもいやり</a:t>
            </a:r>
            <a:r>
              <a:rPr lang="ja-JP" altLang="en-US" sz="3200" dirty="0">
                <a:latin typeface="AR丸ゴシック体M" panose="020B0609010101010101" pitchFamily="49" charset="-128"/>
                <a:ea typeface="AR丸ゴシック体M" panose="020B0609010101010101" pitchFamily="49" charset="-128"/>
              </a:rPr>
              <a:t>」はすぐつたわります</a:t>
            </a:r>
          </a:p>
        </p:txBody>
      </p:sp>
      <p:sp>
        <p:nvSpPr>
          <p:cNvPr id="8" name="角丸四角形 7">
            <a:extLst>
              <a:ext uri="{FF2B5EF4-FFF2-40B4-BE49-F238E27FC236}">
                <a16:creationId xmlns:a16="http://schemas.microsoft.com/office/drawing/2014/main" id="{7ACF4465-95BE-4702-9D24-C887DFC62C46}"/>
              </a:ext>
            </a:extLst>
          </p:cNvPr>
          <p:cNvSpPr/>
          <p:nvPr/>
        </p:nvSpPr>
        <p:spPr>
          <a:xfrm>
            <a:off x="1423988" y="2736850"/>
            <a:ext cx="9548811" cy="1441450"/>
          </a:xfrm>
          <a:prstGeom prst="roundRect">
            <a:avLst/>
          </a:prstGeom>
          <a:solidFill>
            <a:srgbClr val="FFFFCC"/>
          </a:solid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ja-JP" altLang="en-US" sz="2800" dirty="0">
                <a:latin typeface="AR丸ゴシック体M" panose="020B0609010101010101" pitchFamily="49" charset="-128"/>
                <a:ea typeface="AR丸ゴシック体M" panose="020B0609010101010101" pitchFamily="49" charset="-128"/>
              </a:rPr>
              <a:t> 　</a:t>
            </a:r>
            <a:r>
              <a:rPr lang="ja-JP" altLang="en-US" sz="3200" dirty="0">
                <a:latin typeface="AR丸ゴシック体M" panose="020B0609010101010101" pitchFamily="49" charset="-128"/>
                <a:ea typeface="AR丸ゴシック体M" panose="020B0609010101010101" pitchFamily="49" charset="-128"/>
              </a:rPr>
              <a:t>みんなのこころの中まではわからなくても</a:t>
            </a:r>
            <a:endParaRPr lang="en-US" altLang="ja-JP" sz="3200" dirty="0">
              <a:latin typeface="AR丸ゴシック体M" panose="020B0609010101010101" pitchFamily="49" charset="-128"/>
              <a:ea typeface="AR丸ゴシック体M" panose="020B0609010101010101" pitchFamily="49" charset="-128"/>
            </a:endParaRPr>
          </a:p>
          <a:p>
            <a:pPr eaLnBrk="1" hangingPunct="1">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　　　　　「こころづかい」</a:t>
            </a:r>
            <a:r>
              <a:rPr lang="ja-JP" altLang="en-US" sz="3200" dirty="0">
                <a:latin typeface="AR丸ゴシック体M" panose="020B0609010101010101" pitchFamily="49" charset="-128"/>
                <a:ea typeface="AR丸ゴシック体M" panose="020B0609010101010101" pitchFamily="49" charset="-128"/>
              </a:rPr>
              <a:t>はわかってくれます</a:t>
            </a:r>
          </a:p>
        </p:txBody>
      </p:sp>
      <p:pic>
        <p:nvPicPr>
          <p:cNvPr id="2" name="図 1">
            <a:extLst>
              <a:ext uri="{FF2B5EF4-FFF2-40B4-BE49-F238E27FC236}">
                <a16:creationId xmlns:a16="http://schemas.microsoft.com/office/drawing/2014/main" id="{451AF9F1-C1D0-4540-A2E0-ABFB3876FF28}"/>
              </a:ext>
            </a:extLst>
          </p:cNvPr>
          <p:cNvPicPr>
            <a:picLocks noChangeAspect="1"/>
          </p:cNvPicPr>
          <p:nvPr/>
        </p:nvPicPr>
        <p:blipFill>
          <a:blip r:embed="rId4"/>
          <a:stretch>
            <a:fillRect/>
          </a:stretch>
        </p:blipFill>
        <p:spPr>
          <a:xfrm>
            <a:off x="10163343" y="313104"/>
            <a:ext cx="1268078" cy="12863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descr="大きい, 飛行機, 座る, 水 が含まれている画像&#10;&#10;自動的に生成された説明">
            <a:extLst>
              <a:ext uri="{FF2B5EF4-FFF2-40B4-BE49-F238E27FC236}">
                <a16:creationId xmlns:a16="http://schemas.microsoft.com/office/drawing/2014/main" id="{E8C716D6-501D-42D3-85E9-22E678BFE57C}"/>
              </a:ext>
            </a:extLst>
          </p:cNvPr>
          <p:cNvPicPr>
            <a:picLocks noChangeAspect="1"/>
          </p:cNvPicPr>
          <p:nvPr/>
        </p:nvPicPr>
        <p:blipFill rotWithShape="1">
          <a:blip r:embed="rId3"/>
          <a:srcRect t="20495" b="14709"/>
          <a:stretch/>
        </p:blipFill>
        <p:spPr bwMode="auto">
          <a:xfrm>
            <a:off x="0" y="20641"/>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 name="四角形: 角を丸くする 1">
            <a:extLst>
              <a:ext uri="{FF2B5EF4-FFF2-40B4-BE49-F238E27FC236}">
                <a16:creationId xmlns:a16="http://schemas.microsoft.com/office/drawing/2014/main" id="{F846EFF1-EBD7-4273-86DC-386F1D38D93B}"/>
              </a:ext>
            </a:extLst>
          </p:cNvPr>
          <p:cNvSpPr/>
          <p:nvPr/>
        </p:nvSpPr>
        <p:spPr>
          <a:xfrm>
            <a:off x="1545430" y="1203882"/>
            <a:ext cx="9101139" cy="4636474"/>
          </a:xfrm>
          <a:prstGeom prst="roundRect">
            <a:avLst/>
          </a:prstGeom>
          <a:ln w="19050">
            <a:solidFill>
              <a:schemeClr val="tx2">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
        <p:nvSpPr>
          <p:cNvPr id="56324" name="タイトル 1">
            <a:extLst>
              <a:ext uri="{FF2B5EF4-FFF2-40B4-BE49-F238E27FC236}">
                <a16:creationId xmlns:a16="http://schemas.microsoft.com/office/drawing/2014/main" id="{A18E3FE4-6ED0-4BC6-B69B-D14974D88013}"/>
              </a:ext>
            </a:extLst>
          </p:cNvPr>
          <p:cNvSpPr>
            <a:spLocks noGrp="1" noChangeArrowheads="1"/>
          </p:cNvSpPr>
          <p:nvPr>
            <p:ph type="title"/>
          </p:nvPr>
        </p:nvSpPr>
        <p:spPr bwMode="auto">
          <a:xfrm>
            <a:off x="1981201" y="333375"/>
            <a:ext cx="227013" cy="71438"/>
          </a:xfrm>
        </p:spPr>
        <p:txBody>
          <a:bodyPr wrap="square" numCol="1" anchorCtr="0" compatLnSpc="1">
            <a:prstTxWarp prst="textNoShape">
              <a:avLst/>
            </a:prstTxWarp>
            <a:normAutofit fontScale="90000"/>
          </a:bodyPr>
          <a:lstStyle/>
          <a:p>
            <a:br>
              <a:rPr lang="en-US" altLang="ja-JP" sz="3200"/>
            </a:br>
            <a:br>
              <a:rPr lang="en-US" altLang="ja-JP" sz="1800"/>
            </a:br>
            <a:endParaRPr lang="ja-JP" altLang="en-US" sz="1800"/>
          </a:p>
        </p:txBody>
      </p:sp>
      <p:sp>
        <p:nvSpPr>
          <p:cNvPr id="3" name="コンテンツ プレースホルダー 2">
            <a:extLst>
              <a:ext uri="{FF2B5EF4-FFF2-40B4-BE49-F238E27FC236}">
                <a16:creationId xmlns:a16="http://schemas.microsoft.com/office/drawing/2014/main" id="{FBDA7809-A3D4-43E1-B390-26F3244ED0D0}"/>
              </a:ext>
            </a:extLst>
          </p:cNvPr>
          <p:cNvSpPr>
            <a:spLocks noGrp="1"/>
          </p:cNvSpPr>
          <p:nvPr>
            <p:ph idx="1"/>
          </p:nvPr>
        </p:nvSpPr>
        <p:spPr>
          <a:xfrm>
            <a:off x="1225063" y="1311482"/>
            <a:ext cx="9101138" cy="4164362"/>
          </a:xfrm>
        </p:spPr>
        <p:txBody>
          <a:bodyPr>
            <a:normAutofit lnSpcReduction="10000"/>
          </a:bodyPr>
          <a:lstStyle/>
          <a:p>
            <a:pPr marL="0" indent="0">
              <a:buNone/>
              <a:defRPr/>
            </a:pPr>
            <a:r>
              <a:rPr lang="ja-JP" altLang="en-US" sz="1800" dirty="0"/>
              <a:t>　　　　　　</a:t>
            </a:r>
            <a:r>
              <a:rPr lang="ja-JP" altLang="en-US" sz="1800" b="1" dirty="0">
                <a:solidFill>
                  <a:srgbClr val="FF0000"/>
                </a:solidFill>
                <a:latin typeface="AR丸ゴシック体M" panose="020B0609010101010101" pitchFamily="49" charset="-128"/>
                <a:ea typeface="AR丸ゴシック体M" panose="020B0609010101010101" pitchFamily="49" charset="-128"/>
              </a:rPr>
              <a:t>だれ　　　　　　　　　　　　　　　　　　　　　　</a:t>
            </a:r>
            <a:endParaRPr lang="en-US" altLang="ja-JP" sz="1800" b="1" dirty="0">
              <a:solidFill>
                <a:srgbClr val="FF0000"/>
              </a:solidFill>
              <a:latin typeface="AR丸ゴシック体M" panose="020B0609010101010101" pitchFamily="49" charset="-128"/>
              <a:ea typeface="AR丸ゴシック体M" panose="020B0609010101010101" pitchFamily="49" charset="-128"/>
            </a:endParaRPr>
          </a:p>
          <a:p>
            <a:pPr marL="0" indent="0">
              <a:buNone/>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　　 　</a:t>
            </a:r>
            <a:r>
              <a:rPr lang="ja-JP" altLang="en-US" sz="4000" b="1" dirty="0">
                <a:solidFill>
                  <a:srgbClr val="FF0000"/>
                </a:solidFill>
                <a:latin typeface="AR丸ゴシック体M" panose="020B0609010101010101" pitchFamily="49" charset="-128"/>
                <a:ea typeface="AR丸ゴシック体M" panose="020B0609010101010101" pitchFamily="49" charset="-128"/>
              </a:rPr>
              <a:t>誰もが </a:t>
            </a:r>
            <a:endParaRPr lang="en-US" altLang="ja-JP" sz="4000" b="1" dirty="0">
              <a:solidFill>
                <a:srgbClr val="FF0000"/>
              </a:solidFill>
              <a:latin typeface="AR丸ゴシック体M" panose="020B0609010101010101" pitchFamily="49" charset="-128"/>
              <a:ea typeface="AR丸ゴシック体M" panose="020B0609010101010101" pitchFamily="49" charset="-128"/>
            </a:endParaRPr>
          </a:p>
          <a:p>
            <a:pPr marL="0" indent="0">
              <a:lnSpc>
                <a:spcPts val="3700"/>
              </a:lnSpc>
              <a:buNone/>
              <a:defRPr/>
            </a:pPr>
            <a:r>
              <a:rPr lang="ja-JP" altLang="en-US" sz="1400" b="1" dirty="0">
                <a:solidFill>
                  <a:srgbClr val="FF0000"/>
                </a:solidFill>
                <a:latin typeface="AR丸ゴシック体M" panose="020B0609010101010101" pitchFamily="49" charset="-128"/>
                <a:ea typeface="AR丸ゴシック体M" panose="020B0609010101010101" pitchFamily="49" charset="-128"/>
              </a:rPr>
              <a:t>　　　　　　　　　　 </a:t>
            </a:r>
            <a:r>
              <a:rPr lang="ja-JP" altLang="en-US" sz="1400" b="1" dirty="0">
                <a:solidFill>
                  <a:srgbClr val="00CC00"/>
                </a:solidFill>
                <a:latin typeface="AR丸ゴシック体M" panose="020B0609010101010101" pitchFamily="49" charset="-128"/>
                <a:ea typeface="AR丸ゴシック体M" panose="020B0609010101010101" pitchFamily="49" charset="-128"/>
              </a:rPr>
              <a:t>すみ</a:t>
            </a:r>
            <a:r>
              <a:rPr lang="ja-JP" altLang="en-US" sz="1400" b="1" dirty="0">
                <a:solidFill>
                  <a:srgbClr val="FF0000"/>
                </a:solidFill>
                <a:latin typeface="AR丸ゴシック体M" panose="020B0609010101010101" pitchFamily="49" charset="-128"/>
                <a:ea typeface="AR丸ゴシック体M" panose="020B0609010101010101" pitchFamily="49" charset="-128"/>
              </a:rPr>
              <a:t>　　　　　　　　　　　　  </a:t>
            </a:r>
            <a:r>
              <a:rPr lang="ja-JP" altLang="en-US" sz="1400" b="1" dirty="0">
                <a:solidFill>
                  <a:srgbClr val="00CC00"/>
                </a:solidFill>
                <a:latin typeface="AR丸ゴシック体M" panose="020B0609010101010101" pitchFamily="49" charset="-128"/>
                <a:ea typeface="AR丸ゴシック体M" panose="020B0609010101010101" pitchFamily="49" charset="-128"/>
              </a:rPr>
              <a:t>ちい　 き</a:t>
            </a:r>
            <a:endParaRPr lang="en-US" altLang="ja-JP" sz="1400" b="1" dirty="0">
              <a:solidFill>
                <a:srgbClr val="00CC00"/>
              </a:solidFill>
              <a:latin typeface="AR丸ゴシック体M" panose="020B0609010101010101" pitchFamily="49" charset="-128"/>
              <a:ea typeface="AR丸ゴシック体M" panose="020B0609010101010101" pitchFamily="49" charset="-128"/>
            </a:endParaRPr>
          </a:p>
          <a:p>
            <a:pPr marL="0" indent="0">
              <a:lnSpc>
                <a:spcPts val="3700"/>
              </a:lnSpc>
              <a:spcBef>
                <a:spcPct val="0"/>
              </a:spcBef>
              <a:buNone/>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　　　　 </a:t>
            </a:r>
            <a:r>
              <a:rPr lang="ja-JP" altLang="en-US" sz="4000" b="1" dirty="0">
                <a:solidFill>
                  <a:srgbClr val="00CC00"/>
                </a:solidFill>
                <a:latin typeface="AR丸ゴシック体M" pitchFamily="49" charset="-128"/>
                <a:ea typeface="AR丸ゴシック体M" pitchFamily="49" charset="-128"/>
              </a:rPr>
              <a:t>住みなれた地域で</a:t>
            </a:r>
            <a:endParaRPr lang="en-US" altLang="ja-JP" sz="4000" b="1" dirty="0">
              <a:solidFill>
                <a:srgbClr val="00CC00"/>
              </a:solidFill>
              <a:latin typeface="AR丸ゴシック体M" pitchFamily="49" charset="-128"/>
              <a:ea typeface="AR丸ゴシック体M" pitchFamily="49" charset="-128"/>
            </a:endParaRPr>
          </a:p>
          <a:p>
            <a:pPr marL="0" indent="0">
              <a:lnSpc>
                <a:spcPts val="3700"/>
              </a:lnSpc>
              <a:spcBef>
                <a:spcPct val="0"/>
              </a:spcBef>
              <a:buNone/>
              <a:defRPr/>
            </a:pPr>
            <a:r>
              <a:rPr lang="en-US" altLang="ja-JP" sz="1400" b="1" dirty="0">
                <a:solidFill>
                  <a:srgbClr val="00CC00"/>
                </a:solidFill>
                <a:latin typeface="AR丸ゴシック体M" pitchFamily="49" charset="-128"/>
                <a:ea typeface="AR丸ゴシック体M" pitchFamily="49" charset="-128"/>
              </a:rPr>
              <a:t>                                     </a:t>
            </a:r>
            <a:r>
              <a:rPr lang="ja-JP" altLang="en-US" sz="1400" b="1" dirty="0">
                <a:solidFill>
                  <a:srgbClr val="00CC00"/>
                </a:solidFill>
                <a:latin typeface="AR丸ゴシック体M" pitchFamily="49" charset="-128"/>
                <a:ea typeface="AR丸ゴシック体M" pitchFamily="49" charset="-128"/>
              </a:rPr>
              <a:t>じ     ぶん</a:t>
            </a:r>
            <a:endParaRPr lang="en-US" altLang="ja-JP" sz="1400" b="1" dirty="0">
              <a:solidFill>
                <a:srgbClr val="00CC00"/>
              </a:solidFill>
              <a:latin typeface="AR丸ゴシック体M" pitchFamily="49" charset="-128"/>
              <a:ea typeface="AR丸ゴシック体M" pitchFamily="49" charset="-128"/>
            </a:endParaRPr>
          </a:p>
          <a:p>
            <a:pPr marL="0" indent="0">
              <a:lnSpc>
                <a:spcPts val="3700"/>
              </a:lnSpc>
              <a:spcBef>
                <a:spcPct val="0"/>
              </a:spcBef>
              <a:buNone/>
              <a:defRPr/>
            </a:pPr>
            <a:r>
              <a:rPr lang="ja-JP" altLang="en-US" sz="4000" b="1" dirty="0">
                <a:solidFill>
                  <a:srgbClr val="00CC00"/>
                </a:solidFill>
                <a:latin typeface="AR丸ゴシック体M" pitchFamily="49" charset="-128"/>
                <a:ea typeface="AR丸ゴシック体M" pitchFamily="49" charset="-128"/>
              </a:rPr>
              <a:t>　　     自分らしく　いきいきと</a:t>
            </a:r>
            <a:endParaRPr lang="en-US" altLang="ja-JP" sz="4000" b="1" dirty="0">
              <a:solidFill>
                <a:srgbClr val="00CC00"/>
              </a:solidFill>
              <a:latin typeface="AR丸ゴシック体M" pitchFamily="49" charset="-128"/>
              <a:ea typeface="AR丸ゴシック体M" pitchFamily="49" charset="-128"/>
            </a:endParaRPr>
          </a:p>
          <a:p>
            <a:pPr marL="0" indent="0">
              <a:lnSpc>
                <a:spcPts val="3700"/>
              </a:lnSpc>
              <a:spcBef>
                <a:spcPct val="0"/>
              </a:spcBef>
              <a:buNone/>
              <a:defRPr/>
            </a:pPr>
            <a:r>
              <a:rPr lang="ja-JP" altLang="en-US" sz="1400" b="1" dirty="0">
                <a:solidFill>
                  <a:srgbClr val="00CC00"/>
                </a:solidFill>
                <a:latin typeface="AR丸ゴシック体M" pitchFamily="49" charset="-128"/>
                <a:ea typeface="AR丸ゴシック体M" pitchFamily="49" charset="-128"/>
              </a:rPr>
              <a:t>　                     　　　 あん  しん                          </a:t>
            </a:r>
            <a:endParaRPr lang="en-US" altLang="ja-JP" sz="1400" b="1" dirty="0">
              <a:solidFill>
                <a:srgbClr val="00CC00"/>
              </a:solidFill>
              <a:latin typeface="AR丸ゴシック体M" pitchFamily="49" charset="-128"/>
              <a:ea typeface="AR丸ゴシック体M" pitchFamily="49" charset="-128"/>
            </a:endParaRPr>
          </a:p>
          <a:p>
            <a:pPr marL="0" indent="0">
              <a:lnSpc>
                <a:spcPts val="3700"/>
              </a:lnSpc>
              <a:spcBef>
                <a:spcPct val="0"/>
              </a:spcBef>
              <a:buNone/>
              <a:defRPr/>
            </a:pPr>
            <a:r>
              <a:rPr lang="ja-JP" altLang="en-US" sz="4000" b="1" dirty="0">
                <a:solidFill>
                  <a:srgbClr val="00CC00"/>
                </a:solidFill>
                <a:latin typeface="AR丸ゴシック体M" pitchFamily="49" charset="-128"/>
                <a:ea typeface="AR丸ゴシック体M" pitchFamily="49" charset="-128"/>
              </a:rPr>
              <a:t>　　     安心してくらせるまちに</a:t>
            </a:r>
            <a:endParaRPr lang="en-US" altLang="ja-JP" sz="2000" b="1" dirty="0">
              <a:solidFill>
                <a:srgbClr val="002060"/>
              </a:solidFill>
              <a:effectLst>
                <a:outerShdw blurRad="38100" dist="38100" dir="2700000" algn="tl">
                  <a:srgbClr val="000000">
                    <a:alpha val="43137"/>
                  </a:srgbClr>
                </a:outerShdw>
              </a:effectLst>
              <a:latin typeface="AR丸ゴシック体M" pitchFamily="49" charset="-128"/>
              <a:ea typeface="AR丸ゴシック体M" pitchFamily="49" charset="-128"/>
            </a:endParaRPr>
          </a:p>
          <a:p>
            <a:pPr marL="0" indent="0">
              <a:spcBef>
                <a:spcPct val="0"/>
              </a:spcBef>
              <a:buNone/>
              <a:defRPr/>
            </a:pPr>
            <a:r>
              <a:rPr lang="ja-JP" altLang="en-US" sz="2000" b="1" dirty="0">
                <a:solidFill>
                  <a:srgbClr val="002060"/>
                </a:solidFill>
                <a:effectLst>
                  <a:outerShdw blurRad="38100" dist="38100" dir="2700000" algn="tl">
                    <a:srgbClr val="000000">
                      <a:alpha val="43137"/>
                    </a:srgbClr>
                  </a:outerShdw>
                </a:effectLst>
                <a:latin typeface="AR丸ゴシック体M" pitchFamily="49" charset="-128"/>
                <a:ea typeface="AR丸ゴシック体M" pitchFamily="49" charset="-128"/>
              </a:rPr>
              <a:t>　　　　　　　　　　　　　</a:t>
            </a:r>
            <a:endParaRPr lang="ja-JP" altLang="en-US" sz="1800" b="1" dirty="0">
              <a:solidFill>
                <a:srgbClr val="F75811"/>
              </a:solidFill>
              <a:latin typeface="AR丸ゴシック体M" panose="020B0609010101010101" pitchFamily="49" charset="-128"/>
              <a:ea typeface="AR丸ゴシック体M" panose="020B0609010101010101" pitchFamily="49" charset="-128"/>
            </a:endParaRPr>
          </a:p>
        </p:txBody>
      </p:sp>
      <p:sp>
        <p:nvSpPr>
          <p:cNvPr id="4" name="テキスト ボックス 3">
            <a:extLst>
              <a:ext uri="{FF2B5EF4-FFF2-40B4-BE49-F238E27FC236}">
                <a16:creationId xmlns:a16="http://schemas.microsoft.com/office/drawing/2014/main" id="{F28FD5D7-D9C5-415D-8033-AAB2219437C6}"/>
              </a:ext>
            </a:extLst>
          </p:cNvPr>
          <p:cNvSpPr txBox="1"/>
          <p:nvPr/>
        </p:nvSpPr>
        <p:spPr>
          <a:xfrm>
            <a:off x="2094707" y="299484"/>
            <a:ext cx="7861300" cy="861774"/>
          </a:xfrm>
          <a:prstGeom prst="rect">
            <a:avLst/>
          </a:prstGeom>
          <a:noFill/>
        </p:spPr>
        <p:txBody>
          <a:bodyPr wrap="square" rtlCol="0">
            <a:spAutoFit/>
          </a:bodyPr>
          <a:lstStyle/>
          <a:p>
            <a:pPr marL="0" indent="0">
              <a:buNone/>
              <a:defRPr/>
            </a:pPr>
            <a:r>
              <a:rPr lang="ja-JP" altLang="en-US" sz="1200" b="1" dirty="0">
                <a:solidFill>
                  <a:srgbClr val="FF0000"/>
                </a:solidFill>
                <a:latin typeface="AR丸ゴシック体M" panose="020B0609010101010101" pitchFamily="49" charset="-128"/>
                <a:ea typeface="AR丸ゴシック体M" panose="020B0609010101010101" pitchFamily="49" charset="-128"/>
              </a:rPr>
              <a:t>　 </a:t>
            </a:r>
            <a:r>
              <a:rPr lang="ja-JP" altLang="en-US" b="1" dirty="0">
                <a:solidFill>
                  <a:srgbClr val="FF0000"/>
                </a:solidFill>
                <a:latin typeface="AR丸ゴシック体M" panose="020B0609010101010101" pitchFamily="49" charset="-128"/>
                <a:ea typeface="AR丸ゴシック体M" panose="020B0609010101010101" pitchFamily="49" charset="-128"/>
              </a:rPr>
              <a:t> 　　　　　　　  </a:t>
            </a:r>
            <a:r>
              <a:rPr lang="ja-JP" altLang="en-US" dirty="0">
                <a:latin typeface="AR丸ゴシック体M" panose="020B0609010101010101" pitchFamily="49" charset="-128"/>
                <a:ea typeface="AR丸ゴシック体M" panose="020B0609010101010101" pitchFamily="49" charset="-128"/>
              </a:rPr>
              <a:t>にん ち しょう　   こう ざ</a:t>
            </a:r>
            <a:endParaRPr lang="en-US" altLang="ja-JP" dirty="0">
              <a:latin typeface="AR丸ゴシック体M" panose="020B0609010101010101" pitchFamily="49" charset="-128"/>
              <a:ea typeface="AR丸ゴシック体M" panose="020B0609010101010101" pitchFamily="49" charset="-128"/>
            </a:endParaRPr>
          </a:p>
          <a:p>
            <a:pPr marL="0" indent="0">
              <a:buNone/>
              <a:defRPr/>
            </a:pPr>
            <a:r>
              <a:rPr lang="ja-JP" altLang="en-US" dirty="0">
                <a:solidFill>
                  <a:schemeClr val="tx1"/>
                </a:solidFill>
                <a:latin typeface="AR丸ゴシック体M" panose="020B0609010101010101" pitchFamily="49" charset="-128"/>
                <a:ea typeface="AR丸ゴシック体M" panose="020B0609010101010101" pitchFamily="49" charset="-128"/>
              </a:rPr>
              <a:t>　　　</a:t>
            </a:r>
            <a:r>
              <a:rPr lang="ja-JP" altLang="en-US" sz="3200" dirty="0">
                <a:latin typeface="AR丸ゴシック体M" panose="020B0609010101010101" pitchFamily="49" charset="-128"/>
                <a:ea typeface="AR丸ゴシック体M" panose="020B0609010101010101" pitchFamily="49" charset="-128"/>
              </a:rPr>
              <a:t>これで </a:t>
            </a:r>
            <a:r>
              <a:rPr lang="ja-JP" altLang="en-US" sz="3200" b="1" dirty="0">
                <a:latin typeface="AR丸ゴシック体M" panose="020B0609010101010101" pitchFamily="49" charset="-128"/>
                <a:ea typeface="AR丸ゴシック体M" panose="020B0609010101010101" pitchFamily="49" charset="-128"/>
              </a:rPr>
              <a:t>認 知 症</a:t>
            </a:r>
            <a:r>
              <a:rPr lang="ja-JP" altLang="en-US" sz="3200" dirty="0">
                <a:latin typeface="AR丸ゴシック体M" panose="020B0609010101010101" pitchFamily="49" charset="-128"/>
                <a:ea typeface="AR丸ゴシック体M" panose="020B0609010101010101" pitchFamily="49" charset="-128"/>
              </a:rPr>
              <a:t>の</a:t>
            </a:r>
            <a:r>
              <a:rPr lang="ja-JP" altLang="en-US" sz="3200" b="1" dirty="0">
                <a:latin typeface="AR丸ゴシック体M" panose="020B0609010101010101" pitchFamily="49" charset="-128"/>
                <a:ea typeface="AR丸ゴシック体M" panose="020B0609010101010101" pitchFamily="49" charset="-128"/>
              </a:rPr>
              <a:t>講 座 </a:t>
            </a:r>
            <a:r>
              <a:rPr lang="ja-JP" altLang="en-US" sz="3200" dirty="0">
                <a:latin typeface="AR丸ゴシック体M" panose="020B0609010101010101" pitchFamily="49" charset="-128"/>
                <a:ea typeface="AR丸ゴシック体M" panose="020B0609010101010101" pitchFamily="49" charset="-128"/>
              </a:rPr>
              <a:t>を おわります</a:t>
            </a:r>
            <a:endParaRPr lang="en-US" altLang="ja-JP" sz="3200" dirty="0">
              <a:latin typeface="AR丸ゴシック体M" panose="020B0609010101010101" pitchFamily="49" charset="-128"/>
              <a:ea typeface="AR丸ゴシック体M" panose="020B0609010101010101" pitchFamily="49" charset="-128"/>
            </a:endParaRPr>
          </a:p>
        </p:txBody>
      </p:sp>
      <p:sp>
        <p:nvSpPr>
          <p:cNvPr id="6" name="テキスト ボックス 5">
            <a:extLst>
              <a:ext uri="{FF2B5EF4-FFF2-40B4-BE49-F238E27FC236}">
                <a16:creationId xmlns:a16="http://schemas.microsoft.com/office/drawing/2014/main" id="{A78287CA-38EF-4084-AFD1-CB1CA381DAF0}"/>
              </a:ext>
            </a:extLst>
          </p:cNvPr>
          <p:cNvSpPr txBox="1"/>
          <p:nvPr/>
        </p:nvSpPr>
        <p:spPr>
          <a:xfrm>
            <a:off x="7215554" y="5911794"/>
            <a:ext cx="4976446" cy="523220"/>
          </a:xfrm>
          <a:prstGeom prst="rect">
            <a:avLst/>
          </a:prstGeom>
          <a:noFill/>
        </p:spPr>
        <p:txBody>
          <a:bodyPr wrap="square" rtlCol="0">
            <a:spAutoFit/>
          </a:bodyPr>
          <a:lstStyle/>
          <a:p>
            <a:r>
              <a:rPr lang="ja-JP" altLang="en-US" sz="2800" b="1" dirty="0">
                <a:solidFill>
                  <a:srgbClr val="002060"/>
                </a:solidFill>
                <a:latin typeface="AR丸ゴシック体M" pitchFamily="49" charset="-128"/>
                <a:ea typeface="AR丸ゴシック体M" pitchFamily="49" charset="-128"/>
              </a:rPr>
              <a:t>ありがとうございました</a:t>
            </a:r>
            <a:endParaRPr kumimoji="1" lang="ja-JP" altLang="en-US" sz="2800" dirty="0"/>
          </a:p>
        </p:txBody>
      </p:sp>
      <p:sp>
        <p:nvSpPr>
          <p:cNvPr id="8" name="テキスト ボックス 7">
            <a:extLst>
              <a:ext uri="{FF2B5EF4-FFF2-40B4-BE49-F238E27FC236}">
                <a16:creationId xmlns:a16="http://schemas.microsoft.com/office/drawing/2014/main" id="{F48FE1C4-46FD-463A-BAD8-E3644B3448C8}"/>
              </a:ext>
            </a:extLst>
          </p:cNvPr>
          <p:cNvSpPr txBox="1"/>
          <p:nvPr/>
        </p:nvSpPr>
        <p:spPr>
          <a:xfrm>
            <a:off x="5546935" y="5475843"/>
            <a:ext cx="4779266" cy="338554"/>
          </a:xfrm>
          <a:prstGeom prst="rect">
            <a:avLst/>
          </a:prstGeom>
          <a:noFill/>
        </p:spPr>
        <p:txBody>
          <a:bodyPr wrap="square" rtlCol="0">
            <a:spAutoFit/>
          </a:bodyPr>
          <a:lstStyle/>
          <a:p>
            <a:pPr marL="0" indent="0">
              <a:buNone/>
              <a:defRPr/>
            </a:pPr>
            <a:r>
              <a:rPr lang="ja-JP" altLang="en-US" sz="1600" dirty="0">
                <a:ln w="0"/>
                <a:latin typeface="AR丸ゴシック体M" pitchFamily="49" charset="-128"/>
                <a:ea typeface="AR丸ゴシック体M" pitchFamily="49" charset="-128"/>
              </a:rPr>
              <a:t>「第</a:t>
            </a:r>
            <a:r>
              <a:rPr lang="en-US" altLang="ja-JP" sz="1600" dirty="0">
                <a:ln w="0"/>
                <a:latin typeface="AR丸ゴシック体M" pitchFamily="49" charset="-128"/>
                <a:ea typeface="AR丸ゴシック体M" pitchFamily="49" charset="-128"/>
              </a:rPr>
              <a:t>8</a:t>
            </a:r>
            <a:r>
              <a:rPr lang="ja-JP" altLang="en-US" sz="1600" dirty="0">
                <a:ln w="0"/>
                <a:latin typeface="AR丸ゴシック体M" pitchFamily="49" charset="-128"/>
                <a:ea typeface="AR丸ゴシック体M" pitchFamily="49" charset="-128"/>
              </a:rPr>
              <a:t>期桐生市高齢者保健福祉計画」の基本理念</a:t>
            </a:r>
            <a:endParaRPr lang="en-US" altLang="ja-JP" sz="1600" dirty="0">
              <a:ln w="0"/>
              <a:latin typeface="AR丸ゴシック体M" pitchFamily="49" charset="-128"/>
              <a:ea typeface="AR丸ゴシック体M" pitchFamily="49"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3" descr="大きい, 飛行機, 座る, 水 が含まれている画像&#10;&#10;自動的に生成された説明">
            <a:extLst>
              <a:ext uri="{FF2B5EF4-FFF2-40B4-BE49-F238E27FC236}">
                <a16:creationId xmlns:a16="http://schemas.microsoft.com/office/drawing/2014/main" id="{A104E06E-7143-4A35-A9B6-83A7914ED867}"/>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9219" name="Rectangle 4">
            <a:extLst>
              <a:ext uri="{FF2B5EF4-FFF2-40B4-BE49-F238E27FC236}">
                <a16:creationId xmlns:a16="http://schemas.microsoft.com/office/drawing/2014/main" id="{B35CFE45-7187-405A-BE20-D5886BD91052}"/>
              </a:ext>
            </a:extLst>
          </p:cNvPr>
          <p:cNvSpPr>
            <a:spLocks noGrp="1" noChangeArrowheads="1"/>
          </p:cNvSpPr>
          <p:nvPr>
            <p:ph type="ctrTitle"/>
          </p:nvPr>
        </p:nvSpPr>
        <p:spPr bwMode="auto">
          <a:xfrm>
            <a:off x="1905000" y="277812"/>
            <a:ext cx="3975100" cy="809771"/>
          </a:xfrm>
          <a:solidFill>
            <a:schemeClr val="bg1"/>
          </a:solidFill>
        </p:spPr>
        <p:txBody>
          <a:bodyPr wrap="square" numCol="1" anchorCtr="0" compatLnSpc="1">
            <a:prstTxWarp prst="textNoShape">
              <a:avLst/>
            </a:prstTxWarp>
            <a:normAutofit/>
          </a:bodyPr>
          <a:lstStyle/>
          <a:p>
            <a:pPr eaLnBrk="1" hangingPunct="1"/>
            <a:r>
              <a:rPr lang="ja-JP" altLang="en-US" sz="4800" b="1" dirty="0">
                <a:solidFill>
                  <a:srgbClr val="FF0000"/>
                </a:solidFill>
                <a:latin typeface="HGP創英角ﾎﾟｯﾌﾟ体" panose="040B0A00000000000000" pitchFamily="50" charset="-128"/>
                <a:ea typeface="HGP創英角ﾎﾟｯﾌﾟ体" panose="040B0A00000000000000" pitchFamily="50" charset="-128"/>
              </a:rPr>
              <a:t>は じ め に</a:t>
            </a:r>
          </a:p>
        </p:txBody>
      </p:sp>
      <p:sp>
        <p:nvSpPr>
          <p:cNvPr id="67591" name="Text Box 7">
            <a:extLst>
              <a:ext uri="{FF2B5EF4-FFF2-40B4-BE49-F238E27FC236}">
                <a16:creationId xmlns:a16="http://schemas.microsoft.com/office/drawing/2014/main" id="{DACD47BA-BC2F-4EA2-A934-0952DA58372B}"/>
              </a:ext>
            </a:extLst>
          </p:cNvPr>
          <p:cNvSpPr txBox="1">
            <a:spLocks noChangeArrowheads="1"/>
          </p:cNvSpPr>
          <p:nvPr/>
        </p:nvSpPr>
        <p:spPr bwMode="auto">
          <a:xfrm>
            <a:off x="860615" y="4109340"/>
            <a:ext cx="8607425" cy="738664"/>
          </a:xfrm>
          <a:prstGeom prst="rect">
            <a:avLst/>
          </a:prstGeom>
          <a:noFill/>
          <a:ln>
            <a:noFill/>
          </a:ln>
          <a:effectLst/>
        </p:spPr>
        <p:txBody>
          <a:bodyPr wrap="square">
            <a:spAutoFit/>
          </a:bodyPr>
          <a:lstStyle/>
          <a:p>
            <a:pPr>
              <a:defRPr/>
            </a:pPr>
            <a:r>
              <a:rPr lang="ja-JP" altLang="en-US" sz="1400" b="1" dirty="0">
                <a:solidFill>
                  <a:srgbClr val="FF0000"/>
                </a:solidFill>
                <a:latin typeface="AR丸ゴシック体M" pitchFamily="49" charset="-128"/>
                <a:ea typeface="AR丸ゴシック体M" pitchFamily="49" charset="-128"/>
                <a:cs typeface="メイリオ" pitchFamily="50" charset="-128"/>
              </a:rPr>
              <a:t>　　　   にん ち しょう　　　　　  のう　　　　</a:t>
            </a:r>
            <a:r>
              <a:rPr lang="ja-JP" altLang="en-US" sz="1400" b="1" dirty="0">
                <a:latin typeface="AR丸ゴシック体M" pitchFamily="49" charset="-128"/>
                <a:ea typeface="AR丸ゴシック体M" pitchFamily="49" charset="-128"/>
                <a:cs typeface="メイリオ" pitchFamily="50" charset="-128"/>
              </a:rPr>
              <a:t>びょうき</a:t>
            </a:r>
            <a:endParaRPr lang="en-US" altLang="ja-JP" sz="1400" b="1" dirty="0">
              <a:latin typeface="AR丸ゴシック体M" pitchFamily="49" charset="-128"/>
              <a:ea typeface="AR丸ゴシック体M" pitchFamily="49" charset="-128"/>
              <a:cs typeface="メイリオ" pitchFamily="50" charset="-128"/>
            </a:endParaRPr>
          </a:p>
          <a:p>
            <a:pPr eaLnBrk="1" hangingPunct="1">
              <a:defRPr/>
            </a:pPr>
            <a:r>
              <a:rPr lang="ja-JP" altLang="en-US" sz="2800" b="1" dirty="0">
                <a:latin typeface="AR丸ゴシック体M" pitchFamily="49" charset="-128"/>
                <a:ea typeface="AR丸ゴシック体M" pitchFamily="49" charset="-128"/>
                <a:cs typeface="メイリオ" pitchFamily="50" charset="-128"/>
              </a:rPr>
              <a:t>◎</a:t>
            </a:r>
            <a:r>
              <a:rPr lang="ja-JP" altLang="en-US" sz="2800" b="1" dirty="0">
                <a:solidFill>
                  <a:srgbClr val="FF0000"/>
                </a:solidFill>
                <a:latin typeface="AR丸ゴシック体M" pitchFamily="49" charset="-128"/>
                <a:ea typeface="AR丸ゴシック体M" pitchFamily="49" charset="-128"/>
                <a:cs typeface="メイリオ" pitchFamily="50" charset="-128"/>
              </a:rPr>
              <a:t>「認知症」</a:t>
            </a:r>
            <a:r>
              <a:rPr lang="ja-JP" altLang="en-US" sz="2800" dirty="0">
                <a:latin typeface="AR丸ゴシック体M" pitchFamily="49" charset="-128"/>
                <a:ea typeface="AR丸ゴシック体M" pitchFamily="49" charset="-128"/>
                <a:cs typeface="メイリオ" pitchFamily="50" charset="-128"/>
              </a:rPr>
              <a:t>は</a:t>
            </a:r>
            <a:r>
              <a:rPr lang="ja-JP" altLang="en-US" sz="2800" b="1" u="sng" dirty="0">
                <a:solidFill>
                  <a:srgbClr val="FF0000"/>
                </a:solidFill>
                <a:latin typeface="AR丸ゴシック体M" pitchFamily="49" charset="-128"/>
                <a:ea typeface="AR丸ゴシック体M" pitchFamily="49" charset="-128"/>
                <a:cs typeface="メイリオ" pitchFamily="50" charset="-128"/>
              </a:rPr>
              <a:t>「脳」</a:t>
            </a:r>
            <a:r>
              <a:rPr lang="ja-JP" altLang="en-US" sz="2800" u="sng" dirty="0">
                <a:latin typeface="AR丸ゴシック体M" pitchFamily="49" charset="-128"/>
                <a:ea typeface="AR丸ゴシック体M" pitchFamily="49" charset="-128"/>
                <a:cs typeface="メイリオ" pitchFamily="50" charset="-128"/>
              </a:rPr>
              <a:t>の</a:t>
            </a:r>
            <a:r>
              <a:rPr lang="ja-JP" altLang="en-US" sz="2800" b="1" u="sng" dirty="0">
                <a:latin typeface="AR丸ゴシック体M" pitchFamily="49" charset="-128"/>
                <a:ea typeface="AR丸ゴシック体M" pitchFamily="49" charset="-128"/>
                <a:cs typeface="メイリオ" pitchFamily="50" charset="-128"/>
              </a:rPr>
              <a:t>病気によるものです</a:t>
            </a:r>
            <a:r>
              <a:rPr lang="ja-JP" altLang="en-US" sz="2800" dirty="0">
                <a:latin typeface="AR丸ゴシック体M" pitchFamily="49" charset="-128"/>
                <a:ea typeface="AR丸ゴシック体M" pitchFamily="49" charset="-128"/>
                <a:cs typeface="メイリオ" pitchFamily="50" charset="-128"/>
              </a:rPr>
              <a:t>。</a:t>
            </a:r>
            <a:endParaRPr lang="en-US" altLang="ja-JP" sz="2800" dirty="0">
              <a:latin typeface="AR丸ゴシック体M" pitchFamily="49" charset="-128"/>
              <a:ea typeface="AR丸ゴシック体M" pitchFamily="49" charset="-128"/>
              <a:cs typeface="メイリオ" pitchFamily="50" charset="-128"/>
            </a:endParaRPr>
          </a:p>
        </p:txBody>
      </p:sp>
      <p:sp>
        <p:nvSpPr>
          <p:cNvPr id="67595" name="Text Box 11">
            <a:extLst>
              <a:ext uri="{FF2B5EF4-FFF2-40B4-BE49-F238E27FC236}">
                <a16:creationId xmlns:a16="http://schemas.microsoft.com/office/drawing/2014/main" id="{DD91CEC0-7973-4DBB-AE1B-01FB6055C0E3}"/>
              </a:ext>
            </a:extLst>
          </p:cNvPr>
          <p:cNvSpPr txBox="1">
            <a:spLocks noChangeArrowheads="1"/>
          </p:cNvSpPr>
          <p:nvPr/>
        </p:nvSpPr>
        <p:spPr bwMode="auto">
          <a:xfrm>
            <a:off x="860615" y="1439487"/>
            <a:ext cx="101839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eaLnBrk="1" hangingPunct="1">
              <a:spcBef>
                <a:spcPct val="0"/>
              </a:spcBef>
              <a:buFontTx/>
              <a:buNone/>
            </a:pPr>
            <a:r>
              <a:rPr lang="ja-JP" altLang="en-US" sz="2800" dirty="0">
                <a:solidFill>
                  <a:schemeClr val="tx1"/>
                </a:solidFill>
                <a:latin typeface="AR丸ゴシック体M" pitchFamily="49" charset="-128"/>
                <a:ea typeface="AR丸ゴシック体M" pitchFamily="49" charset="-128"/>
                <a:cs typeface="メイリオ" panose="020B0604030504040204" pitchFamily="50" charset="-128"/>
              </a:rPr>
              <a:t>◎</a:t>
            </a:r>
            <a:r>
              <a:rPr lang="ja-JP" altLang="en-US" sz="2800" b="1" dirty="0">
                <a:solidFill>
                  <a:srgbClr val="FF0000"/>
                </a:solidFill>
                <a:latin typeface="AR丸ゴシック体M" pitchFamily="49" charset="-128"/>
                <a:ea typeface="AR丸ゴシック体M" pitchFamily="49" charset="-128"/>
                <a:cs typeface="メイリオ" panose="020B0604030504040204" pitchFamily="50" charset="-128"/>
              </a:rPr>
              <a:t>日本</a:t>
            </a:r>
            <a:r>
              <a:rPr lang="ja-JP" altLang="en-US" sz="2800" dirty="0">
                <a:solidFill>
                  <a:schemeClr val="tx1"/>
                </a:solidFill>
                <a:latin typeface="AR丸ゴシック体M" pitchFamily="49" charset="-128"/>
                <a:ea typeface="AR丸ゴシック体M" pitchFamily="49" charset="-128"/>
                <a:cs typeface="メイリオ" panose="020B0604030504040204" pitchFamily="50" charset="-128"/>
              </a:rPr>
              <a:t>は、世界がこれまで経験したことのない</a:t>
            </a:r>
            <a:endParaRPr lang="en-US" altLang="ja-JP" sz="2800" dirty="0">
              <a:solidFill>
                <a:schemeClr val="tx1"/>
              </a:solidFill>
              <a:latin typeface="AR丸ゴシック体M" pitchFamily="49" charset="-128"/>
              <a:ea typeface="AR丸ゴシック体M" pitchFamily="49" charset="-128"/>
              <a:cs typeface="メイリオ" panose="020B0604030504040204" pitchFamily="50" charset="-128"/>
            </a:endParaRPr>
          </a:p>
          <a:p>
            <a:pPr eaLnBrk="1" hangingPunct="1">
              <a:spcBef>
                <a:spcPct val="0"/>
              </a:spcBef>
              <a:buFontTx/>
              <a:buNone/>
            </a:pPr>
            <a:r>
              <a:rPr lang="ja-JP" altLang="en-US" sz="2800" b="1" dirty="0">
                <a:solidFill>
                  <a:srgbClr val="FF0000"/>
                </a:solidFill>
                <a:latin typeface="AR丸ゴシック体M" pitchFamily="49" charset="-128"/>
                <a:ea typeface="AR丸ゴシック体M" pitchFamily="49" charset="-128"/>
                <a:cs typeface="メイリオ" panose="020B0604030504040204" pitchFamily="50" charset="-128"/>
              </a:rPr>
              <a:t> 「ちょう高れい社会」</a:t>
            </a:r>
            <a:r>
              <a:rPr lang="ja-JP" altLang="en-US" sz="2800" dirty="0">
                <a:solidFill>
                  <a:schemeClr val="tx1"/>
                </a:solidFill>
                <a:latin typeface="AR丸ゴシック体M" pitchFamily="49" charset="-128"/>
                <a:ea typeface="AR丸ゴシック体M" pitchFamily="49" charset="-128"/>
                <a:cs typeface="メイリオ" panose="020B0604030504040204" pitchFamily="50" charset="-128"/>
              </a:rPr>
              <a:t>といって高れいしゃの人の数がとても </a:t>
            </a:r>
            <a:endParaRPr lang="en-US" altLang="ja-JP" sz="2800" dirty="0">
              <a:solidFill>
                <a:schemeClr val="tx1"/>
              </a:solidFill>
              <a:latin typeface="AR丸ゴシック体M" pitchFamily="49" charset="-128"/>
              <a:ea typeface="AR丸ゴシック体M" pitchFamily="49" charset="-128"/>
              <a:cs typeface="メイリオ" panose="020B0604030504040204" pitchFamily="50" charset="-128"/>
            </a:endParaRPr>
          </a:p>
          <a:p>
            <a:pPr eaLnBrk="1" hangingPunct="1">
              <a:spcBef>
                <a:spcPct val="0"/>
              </a:spcBef>
              <a:buFontTx/>
              <a:buNone/>
            </a:pPr>
            <a:r>
              <a:rPr lang="ja-JP" altLang="en-US" sz="2800" dirty="0">
                <a:solidFill>
                  <a:schemeClr val="tx1"/>
                </a:solidFill>
                <a:latin typeface="AR丸ゴシック体M" pitchFamily="49" charset="-128"/>
                <a:ea typeface="AR丸ゴシック体M" pitchFamily="49" charset="-128"/>
                <a:cs typeface="メイリオ" panose="020B0604030504040204" pitchFamily="50" charset="-128"/>
              </a:rPr>
              <a:t>   多くなっています。</a:t>
            </a:r>
            <a:endParaRPr lang="en-US" altLang="ja-JP" sz="2800" dirty="0">
              <a:solidFill>
                <a:schemeClr val="tx1"/>
              </a:solidFill>
              <a:latin typeface="AR丸ゴシック体M" pitchFamily="49" charset="-128"/>
              <a:ea typeface="AR丸ゴシック体M" pitchFamily="49" charset="-128"/>
              <a:cs typeface="メイリオ" panose="020B0604030504040204" pitchFamily="50" charset="-128"/>
            </a:endParaRPr>
          </a:p>
        </p:txBody>
      </p:sp>
      <p:sp>
        <p:nvSpPr>
          <p:cNvPr id="8" name="Text Box 13">
            <a:extLst>
              <a:ext uri="{FF2B5EF4-FFF2-40B4-BE49-F238E27FC236}">
                <a16:creationId xmlns:a16="http://schemas.microsoft.com/office/drawing/2014/main" id="{98AF360D-276D-4656-9727-D833470E4928}"/>
              </a:ext>
            </a:extLst>
          </p:cNvPr>
          <p:cNvSpPr txBox="1">
            <a:spLocks noChangeArrowheads="1"/>
          </p:cNvSpPr>
          <p:nvPr/>
        </p:nvSpPr>
        <p:spPr bwMode="auto">
          <a:xfrm>
            <a:off x="1080619" y="5010685"/>
            <a:ext cx="1046592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eaLnBrk="1" hangingPunct="1">
              <a:spcBef>
                <a:spcPct val="0"/>
              </a:spcBef>
              <a:buFontTx/>
              <a:buNone/>
            </a:pPr>
            <a:endParaRPr lang="en-US" altLang="ja-JP" sz="1400" b="1" dirty="0">
              <a:solidFill>
                <a:schemeClr val="tx1"/>
              </a:solidFill>
              <a:latin typeface="AR丸ゴシック体M" pitchFamily="49" charset="-128"/>
              <a:ea typeface="AR丸ゴシック体M" pitchFamily="49" charset="-128"/>
              <a:cs typeface="メイリオ" panose="020B0604030504040204" pitchFamily="50" charset="-128"/>
            </a:endParaRPr>
          </a:p>
          <a:p>
            <a:pPr eaLnBrk="1" hangingPunct="1">
              <a:spcBef>
                <a:spcPct val="0"/>
              </a:spcBef>
              <a:buFontTx/>
              <a:buNone/>
            </a:pPr>
            <a:r>
              <a:rPr lang="ja-JP" altLang="en-US" sz="3200" b="1" u="sng" dirty="0">
                <a:solidFill>
                  <a:srgbClr val="FF0000"/>
                </a:solidFill>
                <a:latin typeface="AR丸ゴシック体M" pitchFamily="49" charset="-128"/>
                <a:ea typeface="AR丸ゴシック体M" pitchFamily="49" charset="-128"/>
                <a:cs typeface="メイリオ" panose="020B0604030504040204" pitchFamily="50" charset="-128"/>
              </a:rPr>
              <a:t>でも、みんなで助けあうことができれば、</a:t>
            </a:r>
            <a:endParaRPr lang="en-US" altLang="ja-JP" sz="3200" b="1" u="sng" dirty="0">
              <a:solidFill>
                <a:srgbClr val="FF0000"/>
              </a:solidFill>
              <a:latin typeface="AR丸ゴシック体M" pitchFamily="49" charset="-128"/>
              <a:ea typeface="AR丸ゴシック体M" pitchFamily="49" charset="-128"/>
              <a:cs typeface="メイリオ" panose="020B0604030504040204" pitchFamily="50" charset="-128"/>
            </a:endParaRPr>
          </a:p>
          <a:p>
            <a:pPr eaLnBrk="1" hangingPunct="1">
              <a:spcBef>
                <a:spcPct val="0"/>
              </a:spcBef>
              <a:buFontTx/>
              <a:buNone/>
            </a:pPr>
            <a:r>
              <a:rPr lang="ja-JP" altLang="en-US" sz="3200" b="1" dirty="0">
                <a:solidFill>
                  <a:srgbClr val="FF0000"/>
                </a:solidFill>
                <a:latin typeface="AR丸ゴシック体M" pitchFamily="49" charset="-128"/>
                <a:ea typeface="AR丸ゴシック体M" pitchFamily="49" charset="-128"/>
                <a:cs typeface="メイリオ" panose="020B0604030504040204" pitchFamily="50" charset="-128"/>
              </a:rPr>
              <a:t>認知症の方もその家族も安心して暮らすことができます。</a:t>
            </a:r>
            <a:r>
              <a:rPr lang="ja-JP" altLang="en-US" sz="3200" b="1" dirty="0">
                <a:solidFill>
                  <a:schemeClr val="tx1"/>
                </a:solidFill>
                <a:latin typeface="AR丸ゴシック体M" pitchFamily="49" charset="-128"/>
                <a:ea typeface="AR丸ゴシック体M" pitchFamily="49" charset="-128"/>
                <a:cs typeface="メイリオ" panose="020B0604030504040204" pitchFamily="50" charset="-128"/>
              </a:rPr>
              <a:t>　</a:t>
            </a:r>
            <a:endParaRPr lang="en-US" altLang="ja-JP" sz="3200" b="1" dirty="0">
              <a:solidFill>
                <a:srgbClr val="002060"/>
              </a:solidFill>
              <a:latin typeface="AR丸ゴシック体M" pitchFamily="49" charset="-128"/>
              <a:ea typeface="AR丸ゴシック体M" pitchFamily="49" charset="-128"/>
              <a:cs typeface="メイリオ" panose="020B0604030504040204" pitchFamily="50" charset="-128"/>
            </a:endParaRPr>
          </a:p>
        </p:txBody>
      </p:sp>
      <p:sp>
        <p:nvSpPr>
          <p:cNvPr id="10" name="Text Box 7">
            <a:extLst>
              <a:ext uri="{FF2B5EF4-FFF2-40B4-BE49-F238E27FC236}">
                <a16:creationId xmlns:a16="http://schemas.microsoft.com/office/drawing/2014/main" id="{67AD491F-46DC-4393-8BE2-B1C766DBC116}"/>
              </a:ext>
            </a:extLst>
          </p:cNvPr>
          <p:cNvSpPr txBox="1">
            <a:spLocks noChangeArrowheads="1"/>
          </p:cNvSpPr>
          <p:nvPr/>
        </p:nvSpPr>
        <p:spPr bwMode="auto">
          <a:xfrm>
            <a:off x="860615" y="3097579"/>
            <a:ext cx="8607425" cy="738664"/>
          </a:xfrm>
          <a:prstGeom prst="rect">
            <a:avLst/>
          </a:prstGeom>
          <a:noFill/>
          <a:ln>
            <a:noFill/>
          </a:ln>
          <a:effectLst/>
        </p:spPr>
        <p:txBody>
          <a:bodyPr wrap="square">
            <a:spAutoFit/>
          </a:bodyPr>
          <a:lstStyle/>
          <a:p>
            <a:pPr>
              <a:defRPr/>
            </a:pPr>
            <a:r>
              <a:rPr lang="ja-JP" altLang="en-US" sz="1400" b="1" dirty="0">
                <a:solidFill>
                  <a:srgbClr val="FF0000"/>
                </a:solidFill>
                <a:latin typeface="AR丸ゴシック体M" pitchFamily="49" charset="-128"/>
                <a:ea typeface="AR丸ゴシック体M" pitchFamily="49" charset="-128"/>
                <a:cs typeface="メイリオ" pitchFamily="50" charset="-128"/>
              </a:rPr>
              <a:t>　　にん ち しょう　  こう　　　　</a:t>
            </a:r>
            <a:endParaRPr lang="en-US" altLang="ja-JP" sz="1400" b="1" dirty="0">
              <a:latin typeface="AR丸ゴシック体M" pitchFamily="49" charset="-128"/>
              <a:ea typeface="AR丸ゴシック体M" pitchFamily="49" charset="-128"/>
              <a:cs typeface="メイリオ" pitchFamily="50" charset="-128"/>
            </a:endParaRPr>
          </a:p>
          <a:p>
            <a:pPr eaLnBrk="1" hangingPunct="1">
              <a:defRPr/>
            </a:pPr>
            <a:r>
              <a:rPr lang="ja-JP" altLang="en-US" sz="2800" b="1" dirty="0">
                <a:latin typeface="AR丸ゴシック体M" pitchFamily="49" charset="-128"/>
                <a:ea typeface="AR丸ゴシック体M" pitchFamily="49" charset="-128"/>
                <a:cs typeface="メイリオ" pitchFamily="50" charset="-128"/>
              </a:rPr>
              <a:t>◎</a:t>
            </a:r>
            <a:r>
              <a:rPr lang="ja-JP" altLang="en-US" sz="2800" b="1" dirty="0">
                <a:solidFill>
                  <a:srgbClr val="FF0000"/>
                </a:solidFill>
                <a:latin typeface="AR丸ゴシック体M" pitchFamily="49" charset="-128"/>
                <a:ea typeface="AR丸ゴシック体M" pitchFamily="49" charset="-128"/>
                <a:cs typeface="メイリオ" pitchFamily="50" charset="-128"/>
              </a:rPr>
              <a:t>認知症は高れいになるほどなりやすくなります。</a:t>
            </a:r>
            <a:endParaRPr lang="en-US" altLang="ja-JP" sz="2800" dirty="0">
              <a:latin typeface="AR丸ゴシック体M" pitchFamily="49" charset="-128"/>
              <a:ea typeface="AR丸ゴシック体M" pitchFamily="49" charset="-128"/>
              <a:cs typeface="メイリオ" pitchFamily="50" charset="-128"/>
            </a:endParaRPr>
          </a:p>
        </p:txBody>
      </p:sp>
      <p:sp>
        <p:nvSpPr>
          <p:cNvPr id="11" name="正方形/長方形 10">
            <a:extLst>
              <a:ext uri="{FF2B5EF4-FFF2-40B4-BE49-F238E27FC236}">
                <a16:creationId xmlns:a16="http://schemas.microsoft.com/office/drawing/2014/main" id="{935F8F9E-2DE0-46D9-8F2C-1AF8FC75E3F0}"/>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2</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2" name="図 1">
            <a:extLst>
              <a:ext uri="{FF2B5EF4-FFF2-40B4-BE49-F238E27FC236}">
                <a16:creationId xmlns:a16="http://schemas.microsoft.com/office/drawing/2014/main" id="{B93BC7A8-C501-4B4F-B9BC-F1215AB61F83}"/>
              </a:ext>
            </a:extLst>
          </p:cNvPr>
          <p:cNvPicPr>
            <a:picLocks noChangeAspect="1"/>
          </p:cNvPicPr>
          <p:nvPr/>
        </p:nvPicPr>
        <p:blipFill>
          <a:blip r:embed="rId4"/>
          <a:stretch>
            <a:fillRect/>
          </a:stretch>
        </p:blipFill>
        <p:spPr>
          <a:xfrm>
            <a:off x="9468040" y="2661800"/>
            <a:ext cx="1932599" cy="2743438"/>
          </a:xfrm>
          <a:prstGeom prst="rect">
            <a:avLst/>
          </a:prstGeom>
        </p:spPr>
      </p:pic>
    </p:spTree>
    <p:extLst>
      <p:ext uri="{BB962C8B-B14F-4D97-AF65-F5344CB8AC3E}">
        <p14:creationId xmlns:p14="http://schemas.microsoft.com/office/powerpoint/2010/main" val="391825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591"/>
                                        </p:tgtEl>
                                        <p:attrNameLst>
                                          <p:attrName>style.visibility</p:attrName>
                                        </p:attrNameLst>
                                      </p:cBhvr>
                                      <p:to>
                                        <p:strVal val="visible"/>
                                      </p:to>
                                    </p:set>
                                    <p:animEffect transition="in" filter="fade">
                                      <p:cBhvr>
                                        <p:cTn id="14" dur="1000"/>
                                        <p:tgtEl>
                                          <p:spTgt spid="67591"/>
                                        </p:tgtEl>
                                      </p:cBhvr>
                                    </p:animEffect>
                                    <p:anim calcmode="lin" valueType="num">
                                      <p:cBhvr>
                                        <p:cTn id="15" dur="1000" fill="hold"/>
                                        <p:tgtEl>
                                          <p:spTgt spid="67591"/>
                                        </p:tgtEl>
                                        <p:attrNameLst>
                                          <p:attrName>ppt_x</p:attrName>
                                        </p:attrNameLst>
                                      </p:cBhvr>
                                      <p:tavLst>
                                        <p:tav tm="0">
                                          <p:val>
                                            <p:strVal val="#ppt_x"/>
                                          </p:val>
                                        </p:tav>
                                        <p:tav tm="100000">
                                          <p:val>
                                            <p:strVal val="#ppt_x"/>
                                          </p:val>
                                        </p:tav>
                                      </p:tavLst>
                                    </p:anim>
                                    <p:anim calcmode="lin" valueType="num">
                                      <p:cBhvr>
                                        <p:cTn id="16" dur="1000" fill="hold"/>
                                        <p:tgtEl>
                                          <p:spTgt spid="675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大きい, 飛行機, 座る, 水 が含まれている画像&#10;&#10;自動的に生成された説明">
            <a:extLst>
              <a:ext uri="{FF2B5EF4-FFF2-40B4-BE49-F238E27FC236}">
                <a16:creationId xmlns:a16="http://schemas.microsoft.com/office/drawing/2014/main" id="{E57ABACE-F318-4652-B64B-0B1D17B24BBA}"/>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11270" name="コンテンツ プレースホルダー 2">
            <a:extLst>
              <a:ext uri="{FF2B5EF4-FFF2-40B4-BE49-F238E27FC236}">
                <a16:creationId xmlns:a16="http://schemas.microsoft.com/office/drawing/2014/main" id="{EE6444E6-92CF-4A7A-BCAD-11C0AFD3C1FF}"/>
              </a:ext>
            </a:extLst>
          </p:cNvPr>
          <p:cNvSpPr>
            <a:spLocks noGrp="1"/>
          </p:cNvSpPr>
          <p:nvPr>
            <p:ph idx="1"/>
          </p:nvPr>
        </p:nvSpPr>
        <p:spPr>
          <a:xfrm>
            <a:off x="2149475" y="1380848"/>
            <a:ext cx="8229600" cy="581025"/>
          </a:xfrm>
        </p:spPr>
        <p:txBody>
          <a:bodyPr>
            <a:normAutofit fontScale="92500"/>
          </a:bodyPr>
          <a:lstStyle/>
          <a:p>
            <a:r>
              <a:rPr lang="ja-JP" altLang="en-US" dirty="0">
                <a:solidFill>
                  <a:schemeClr val="tx1"/>
                </a:solidFill>
                <a:ea typeface="AR丸ゴシック体M" pitchFamily="49" charset="-128"/>
              </a:rPr>
              <a:t>みなさんがおとなになるころ、</a:t>
            </a:r>
            <a:r>
              <a:rPr lang="en-US" altLang="ja-JP" dirty="0">
                <a:solidFill>
                  <a:schemeClr val="tx1"/>
                </a:solidFill>
                <a:ea typeface="AR丸ゴシック体M" pitchFamily="49" charset="-128"/>
              </a:rPr>
              <a:t>2050</a:t>
            </a:r>
            <a:r>
              <a:rPr lang="ja-JP" altLang="en-US" dirty="0">
                <a:solidFill>
                  <a:schemeClr val="tx1"/>
                </a:solidFill>
                <a:ea typeface="AR丸ゴシック体M" pitchFamily="49" charset="-128"/>
              </a:rPr>
              <a:t>年の日本の人口</a:t>
            </a:r>
          </a:p>
        </p:txBody>
      </p:sp>
      <p:sp>
        <p:nvSpPr>
          <p:cNvPr id="27" name="テキスト ボックス 26">
            <a:extLst>
              <a:ext uri="{FF2B5EF4-FFF2-40B4-BE49-F238E27FC236}">
                <a16:creationId xmlns:a16="http://schemas.microsoft.com/office/drawing/2014/main" id="{46FDA2E4-11E6-4892-B2CF-DB4669A2C526}"/>
              </a:ext>
            </a:extLst>
          </p:cNvPr>
          <p:cNvSpPr txBox="1">
            <a:spLocks noChangeArrowheads="1"/>
          </p:cNvSpPr>
          <p:nvPr/>
        </p:nvSpPr>
        <p:spPr bwMode="auto">
          <a:xfrm>
            <a:off x="941551" y="5953077"/>
            <a:ext cx="103088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000" b="1" dirty="0">
                <a:solidFill>
                  <a:schemeClr val="tx1"/>
                </a:solidFill>
                <a:latin typeface="+mn-ea"/>
                <a:ea typeface="+mn-ea"/>
              </a:rPr>
              <a:t>みなさんが、おとなになるころは、</a:t>
            </a:r>
            <a:r>
              <a:rPr lang="ja-JP" altLang="en-US" b="1" u="sng" dirty="0">
                <a:solidFill>
                  <a:srgbClr val="FF0000"/>
                </a:solidFill>
                <a:latin typeface="+mn-ea"/>
                <a:ea typeface="+mn-ea"/>
              </a:rPr>
              <a:t>約</a:t>
            </a:r>
            <a:r>
              <a:rPr lang="en-US" altLang="ja-JP" b="1" u="sng" dirty="0">
                <a:solidFill>
                  <a:srgbClr val="FF0000"/>
                </a:solidFill>
                <a:latin typeface="+mn-ea"/>
                <a:ea typeface="+mn-ea"/>
              </a:rPr>
              <a:t>2.7</a:t>
            </a:r>
            <a:r>
              <a:rPr lang="ja-JP" altLang="en-US" b="1" u="sng" dirty="0">
                <a:solidFill>
                  <a:srgbClr val="FF0000"/>
                </a:solidFill>
                <a:latin typeface="+mn-ea"/>
                <a:ea typeface="+mn-ea"/>
              </a:rPr>
              <a:t>人に</a:t>
            </a:r>
            <a:r>
              <a:rPr lang="en-US" altLang="ja-JP" b="1" u="sng" dirty="0">
                <a:solidFill>
                  <a:srgbClr val="FF0000"/>
                </a:solidFill>
                <a:latin typeface="+mn-ea"/>
                <a:ea typeface="+mn-ea"/>
              </a:rPr>
              <a:t>1</a:t>
            </a:r>
            <a:r>
              <a:rPr lang="ja-JP" altLang="en-US" b="1" u="sng" dirty="0">
                <a:solidFill>
                  <a:srgbClr val="FF0000"/>
                </a:solidFill>
                <a:latin typeface="+mn-ea"/>
                <a:ea typeface="+mn-ea"/>
              </a:rPr>
              <a:t>人が</a:t>
            </a:r>
            <a:r>
              <a:rPr lang="en-US" altLang="ja-JP" b="1" u="sng" dirty="0">
                <a:solidFill>
                  <a:srgbClr val="FF0000"/>
                </a:solidFill>
                <a:latin typeface="+mn-ea"/>
                <a:ea typeface="+mn-ea"/>
              </a:rPr>
              <a:t>65</a:t>
            </a:r>
            <a:r>
              <a:rPr lang="ja-JP" altLang="en-US" b="1" u="sng" dirty="0">
                <a:solidFill>
                  <a:srgbClr val="FF0000"/>
                </a:solidFill>
                <a:latin typeface="+mn-ea"/>
                <a:ea typeface="+mn-ea"/>
              </a:rPr>
              <a:t>さい以上の高れいしゃ</a:t>
            </a:r>
            <a:r>
              <a:rPr lang="ja-JP" altLang="en-US" sz="2000" b="1" dirty="0">
                <a:solidFill>
                  <a:schemeClr val="tx1"/>
                </a:solidFill>
                <a:latin typeface="+mn-ea"/>
                <a:ea typeface="+mn-ea"/>
              </a:rPr>
              <a:t>に</a:t>
            </a:r>
            <a:endParaRPr lang="en-US" altLang="ja-JP" sz="2000" b="1" dirty="0">
              <a:solidFill>
                <a:schemeClr val="tx1"/>
              </a:solidFill>
              <a:latin typeface="+mn-ea"/>
              <a:ea typeface="+mn-ea"/>
            </a:endParaRPr>
          </a:p>
          <a:p>
            <a:pPr>
              <a:spcBef>
                <a:spcPct val="0"/>
              </a:spcBef>
              <a:buFontTx/>
              <a:buNone/>
            </a:pPr>
            <a:r>
              <a:rPr lang="ja-JP" altLang="en-US" sz="2000" b="1" dirty="0">
                <a:solidFill>
                  <a:schemeClr val="tx1"/>
                </a:solidFill>
                <a:latin typeface="+mn-ea"/>
                <a:ea typeface="+mn-ea"/>
              </a:rPr>
              <a:t>なるとよそうされています。</a:t>
            </a:r>
          </a:p>
        </p:txBody>
      </p:sp>
      <p:pic>
        <p:nvPicPr>
          <p:cNvPr id="11272" name="図 34" descr="グラフ&#10;&#10;自動的に生成された説明">
            <a:extLst>
              <a:ext uri="{FF2B5EF4-FFF2-40B4-BE49-F238E27FC236}">
                <a16:creationId xmlns:a16="http://schemas.microsoft.com/office/drawing/2014/main" id="{2740DD96-AA40-48EB-9DFB-E5AD58ACB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47"/>
          <a:stretch>
            <a:fillRect/>
          </a:stretch>
        </p:blipFill>
        <p:spPr bwMode="auto">
          <a:xfrm>
            <a:off x="318406" y="1924778"/>
            <a:ext cx="5759666" cy="394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コネクタ 10">
            <a:extLst>
              <a:ext uri="{FF2B5EF4-FFF2-40B4-BE49-F238E27FC236}">
                <a16:creationId xmlns:a16="http://schemas.microsoft.com/office/drawing/2014/main" id="{955D7BE7-FBB6-49E6-BECB-4AA708FA06A5}"/>
              </a:ext>
            </a:extLst>
          </p:cNvPr>
          <p:cNvCxnSpPr>
            <a:cxnSpLocks/>
          </p:cNvCxnSpPr>
          <p:nvPr/>
        </p:nvCxnSpPr>
        <p:spPr>
          <a:xfrm>
            <a:off x="1524000" y="4868863"/>
            <a:ext cx="39576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276" name="図 37" descr="グラフ, じょうごグラフ&#10;&#10;自動的に生成された説明">
            <a:extLst>
              <a:ext uri="{FF2B5EF4-FFF2-40B4-BE49-F238E27FC236}">
                <a16:creationId xmlns:a16="http://schemas.microsoft.com/office/drawing/2014/main" id="{DD7A040F-BC87-47BD-8C23-AED2CBEB5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7" t="-34" r="4736" b="34"/>
          <a:stretch>
            <a:fillRect/>
          </a:stretch>
        </p:blipFill>
        <p:spPr bwMode="auto">
          <a:xfrm>
            <a:off x="6092965" y="1918448"/>
            <a:ext cx="5778552" cy="395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線コネクタ 20">
            <a:extLst>
              <a:ext uri="{FF2B5EF4-FFF2-40B4-BE49-F238E27FC236}">
                <a16:creationId xmlns:a16="http://schemas.microsoft.com/office/drawing/2014/main" id="{11C0F921-0F0B-4A3F-9815-E605FD5C6A87}"/>
              </a:ext>
            </a:extLst>
          </p:cNvPr>
          <p:cNvCxnSpPr>
            <a:cxnSpLocks/>
          </p:cNvCxnSpPr>
          <p:nvPr/>
        </p:nvCxnSpPr>
        <p:spPr>
          <a:xfrm>
            <a:off x="6949414" y="4257021"/>
            <a:ext cx="34995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56">
            <a:extLst>
              <a:ext uri="{FF2B5EF4-FFF2-40B4-BE49-F238E27FC236}">
                <a16:creationId xmlns:a16="http://schemas.microsoft.com/office/drawing/2014/main" id="{081B411A-695C-4D7C-B726-224BB6309B7F}"/>
              </a:ext>
            </a:extLst>
          </p:cNvPr>
          <p:cNvSpPr txBox="1">
            <a:spLocks noChangeArrowheads="1"/>
          </p:cNvSpPr>
          <p:nvPr/>
        </p:nvSpPr>
        <p:spPr bwMode="auto">
          <a:xfrm>
            <a:off x="10337416" y="4811430"/>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en-US" altLang="ja-JP" sz="1400" b="1" dirty="0">
                <a:solidFill>
                  <a:srgbClr val="002060"/>
                </a:solidFill>
                <a:latin typeface="Arial" panose="020B0604020202020204" pitchFamily="34" charset="0"/>
                <a:ea typeface="ＭＳ Ｐゴシック" panose="020B0600070205080204" pitchFamily="50" charset="-128"/>
              </a:rPr>
              <a:t>40</a:t>
            </a:r>
            <a:r>
              <a:rPr lang="ja-JP" altLang="en-US" sz="1400" b="1" dirty="0">
                <a:solidFill>
                  <a:srgbClr val="002060"/>
                </a:solidFill>
                <a:latin typeface="Arial" panose="020B0604020202020204" pitchFamily="34" charset="0"/>
                <a:ea typeface="ＭＳ Ｐゴシック" panose="020B0600070205080204" pitchFamily="50" charset="-128"/>
              </a:rPr>
              <a:t>さいくらい</a:t>
            </a:r>
            <a:endParaRPr lang="en-US" altLang="ja-JP" sz="1400" b="1" dirty="0">
              <a:solidFill>
                <a:srgbClr val="002060"/>
              </a:solidFill>
              <a:latin typeface="Arial" panose="020B0604020202020204" pitchFamily="34" charset="0"/>
              <a:ea typeface="ＭＳ Ｐゴシック" panose="020B0600070205080204" pitchFamily="50" charset="-128"/>
            </a:endParaRPr>
          </a:p>
        </p:txBody>
      </p:sp>
      <p:sp>
        <p:nvSpPr>
          <p:cNvPr id="19" name="テキスト ボックス 50">
            <a:extLst>
              <a:ext uri="{FF2B5EF4-FFF2-40B4-BE49-F238E27FC236}">
                <a16:creationId xmlns:a16="http://schemas.microsoft.com/office/drawing/2014/main" id="{6A3DB678-C970-415E-9E72-297BD7ABB510}"/>
              </a:ext>
            </a:extLst>
          </p:cNvPr>
          <p:cNvSpPr txBox="1">
            <a:spLocks noChangeArrowheads="1"/>
          </p:cNvSpPr>
          <p:nvPr/>
        </p:nvSpPr>
        <p:spPr bwMode="auto">
          <a:xfrm>
            <a:off x="5447270" y="3917732"/>
            <a:ext cx="1525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1800" b="1" dirty="0">
                <a:solidFill>
                  <a:srgbClr val="FF0000"/>
                </a:solidFill>
                <a:latin typeface="+mn-ea"/>
                <a:ea typeface="+mn-ea"/>
              </a:rPr>
              <a:t>約</a:t>
            </a:r>
            <a:r>
              <a:rPr lang="en-US" altLang="ja-JP" sz="1800" b="1" dirty="0">
                <a:solidFill>
                  <a:srgbClr val="FF0000"/>
                </a:solidFill>
                <a:latin typeface="+mn-ea"/>
                <a:ea typeface="+mn-ea"/>
              </a:rPr>
              <a:t>30</a:t>
            </a:r>
            <a:r>
              <a:rPr lang="ja-JP" altLang="en-US" sz="1800" b="1" dirty="0">
                <a:solidFill>
                  <a:srgbClr val="FF0000"/>
                </a:solidFill>
                <a:latin typeface="+mn-ea"/>
                <a:ea typeface="+mn-ea"/>
              </a:rPr>
              <a:t>年後の</a:t>
            </a:r>
            <a:endParaRPr lang="en-US" altLang="ja-JP" sz="1800" b="1" dirty="0">
              <a:solidFill>
                <a:srgbClr val="FF0000"/>
              </a:solidFill>
              <a:latin typeface="+mn-ea"/>
              <a:ea typeface="+mn-ea"/>
            </a:endParaRPr>
          </a:p>
          <a:p>
            <a:pPr>
              <a:spcBef>
                <a:spcPct val="0"/>
              </a:spcBef>
              <a:buFontTx/>
              <a:buNone/>
            </a:pPr>
            <a:r>
              <a:rPr lang="ja-JP" altLang="en-US" sz="1800" b="1" dirty="0">
                <a:solidFill>
                  <a:srgbClr val="FF0000"/>
                </a:solidFill>
                <a:latin typeface="+mn-ea"/>
                <a:ea typeface="+mn-ea"/>
              </a:rPr>
              <a:t>  みなさん</a:t>
            </a:r>
          </a:p>
        </p:txBody>
      </p:sp>
      <p:sp>
        <p:nvSpPr>
          <p:cNvPr id="14" name="テキスト ボックス 63">
            <a:extLst>
              <a:ext uri="{FF2B5EF4-FFF2-40B4-BE49-F238E27FC236}">
                <a16:creationId xmlns:a16="http://schemas.microsoft.com/office/drawing/2014/main" id="{DACB74AE-53C8-4869-85B2-C22470393D68}"/>
              </a:ext>
            </a:extLst>
          </p:cNvPr>
          <p:cNvSpPr txBox="1">
            <a:spLocks noChangeArrowheads="1"/>
          </p:cNvSpPr>
          <p:nvPr/>
        </p:nvSpPr>
        <p:spPr bwMode="auto">
          <a:xfrm>
            <a:off x="8398092" y="1888847"/>
            <a:ext cx="1268413" cy="460375"/>
          </a:xfrm>
          <a:prstGeom prst="rect">
            <a:avLst/>
          </a:prstGeom>
          <a:solidFill>
            <a:srgbClr val="FFEE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en-US" altLang="ja-JP" b="1" dirty="0">
                <a:solidFill>
                  <a:schemeClr val="tx1"/>
                </a:solidFill>
                <a:latin typeface="Arial" panose="020B0604020202020204" pitchFamily="34" charset="0"/>
                <a:ea typeface="ＭＳ Ｐゴシック" panose="020B0600070205080204" pitchFamily="50" charset="-128"/>
              </a:rPr>
              <a:t>2050</a:t>
            </a:r>
            <a:r>
              <a:rPr lang="ja-JP" altLang="en-US" b="1" dirty="0">
                <a:solidFill>
                  <a:schemeClr val="tx1"/>
                </a:solidFill>
                <a:latin typeface="Arial" panose="020B0604020202020204" pitchFamily="34" charset="0"/>
                <a:ea typeface="ＭＳ Ｐゴシック" panose="020B0600070205080204" pitchFamily="50" charset="-128"/>
              </a:rPr>
              <a:t>年</a:t>
            </a:r>
          </a:p>
        </p:txBody>
      </p:sp>
      <p:sp>
        <p:nvSpPr>
          <p:cNvPr id="11289" name="テキスト ボックス 60">
            <a:extLst>
              <a:ext uri="{FF2B5EF4-FFF2-40B4-BE49-F238E27FC236}">
                <a16:creationId xmlns:a16="http://schemas.microsoft.com/office/drawing/2014/main" id="{EB7F5521-622C-4FE3-9F2A-320E601BEE43}"/>
              </a:ext>
            </a:extLst>
          </p:cNvPr>
          <p:cNvSpPr txBox="1">
            <a:spLocks noChangeArrowheads="1"/>
          </p:cNvSpPr>
          <p:nvPr/>
        </p:nvSpPr>
        <p:spPr bwMode="auto">
          <a:xfrm>
            <a:off x="2611161" y="1870918"/>
            <a:ext cx="1223962" cy="4603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en-US" altLang="ja-JP" b="1" dirty="0">
                <a:solidFill>
                  <a:schemeClr val="tx1"/>
                </a:solidFill>
                <a:latin typeface="Arial" panose="020B0604020202020204" pitchFamily="34" charset="0"/>
                <a:ea typeface="ＭＳ Ｐゴシック" panose="020B0600070205080204" pitchFamily="50" charset="-128"/>
              </a:rPr>
              <a:t>2020</a:t>
            </a:r>
            <a:r>
              <a:rPr lang="ja-JP" altLang="en-US" b="1" dirty="0">
                <a:solidFill>
                  <a:schemeClr val="tx1"/>
                </a:solidFill>
                <a:latin typeface="Arial" panose="020B0604020202020204" pitchFamily="34" charset="0"/>
                <a:ea typeface="ＭＳ Ｐゴシック" panose="020B0600070205080204" pitchFamily="50" charset="-128"/>
              </a:rPr>
              <a:t>年</a:t>
            </a:r>
          </a:p>
        </p:txBody>
      </p:sp>
      <p:sp>
        <p:nvSpPr>
          <p:cNvPr id="26" name="正方形/長方形 25">
            <a:extLst>
              <a:ext uri="{FF2B5EF4-FFF2-40B4-BE49-F238E27FC236}">
                <a16:creationId xmlns:a16="http://schemas.microsoft.com/office/drawing/2014/main" id="{E5B92373-43A1-4C71-9460-C92BAC7B390C}"/>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2</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2" name="図 1">
            <a:extLst>
              <a:ext uri="{FF2B5EF4-FFF2-40B4-BE49-F238E27FC236}">
                <a16:creationId xmlns:a16="http://schemas.microsoft.com/office/drawing/2014/main" id="{4D0729B8-8629-4AE2-81B3-AF1057545411}"/>
              </a:ext>
            </a:extLst>
          </p:cNvPr>
          <p:cNvPicPr>
            <a:picLocks noChangeAspect="1"/>
          </p:cNvPicPr>
          <p:nvPr/>
        </p:nvPicPr>
        <p:blipFill>
          <a:blip r:embed="rId6"/>
          <a:stretch>
            <a:fillRect/>
          </a:stretch>
        </p:blipFill>
        <p:spPr>
          <a:xfrm>
            <a:off x="5003169" y="4450838"/>
            <a:ext cx="745508" cy="796922"/>
          </a:xfrm>
          <a:prstGeom prst="rect">
            <a:avLst/>
          </a:prstGeom>
        </p:spPr>
      </p:pic>
      <p:sp>
        <p:nvSpPr>
          <p:cNvPr id="36" name="楕円 35">
            <a:extLst>
              <a:ext uri="{FF2B5EF4-FFF2-40B4-BE49-F238E27FC236}">
                <a16:creationId xmlns:a16="http://schemas.microsoft.com/office/drawing/2014/main" id="{F1FE7479-EF96-45BC-B3E5-E41418CC7F6F}"/>
              </a:ext>
            </a:extLst>
          </p:cNvPr>
          <p:cNvSpPr/>
          <p:nvPr/>
        </p:nvSpPr>
        <p:spPr>
          <a:xfrm>
            <a:off x="4988302" y="4465639"/>
            <a:ext cx="902275" cy="9397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7AF69129-D8AF-4928-B0ED-6E37AD785D32}"/>
              </a:ext>
            </a:extLst>
          </p:cNvPr>
          <p:cNvPicPr>
            <a:picLocks noChangeAspect="1"/>
          </p:cNvPicPr>
          <p:nvPr/>
        </p:nvPicPr>
        <p:blipFill>
          <a:blip r:embed="rId7"/>
          <a:stretch>
            <a:fillRect/>
          </a:stretch>
        </p:blipFill>
        <p:spPr>
          <a:xfrm>
            <a:off x="10538099" y="3944857"/>
            <a:ext cx="840107" cy="750733"/>
          </a:xfrm>
          <a:prstGeom prst="rect">
            <a:avLst/>
          </a:prstGeom>
        </p:spPr>
      </p:pic>
      <p:sp>
        <p:nvSpPr>
          <p:cNvPr id="33" name="楕円 32">
            <a:extLst>
              <a:ext uri="{FF2B5EF4-FFF2-40B4-BE49-F238E27FC236}">
                <a16:creationId xmlns:a16="http://schemas.microsoft.com/office/drawing/2014/main" id="{51E9261E-F22E-4CF9-A1DE-5533DC1ECB4F}"/>
              </a:ext>
            </a:extLst>
          </p:cNvPr>
          <p:cNvSpPr/>
          <p:nvPr/>
        </p:nvSpPr>
        <p:spPr>
          <a:xfrm>
            <a:off x="10455681" y="3917508"/>
            <a:ext cx="944800" cy="870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矢印: 右 9">
            <a:extLst>
              <a:ext uri="{FF2B5EF4-FFF2-40B4-BE49-F238E27FC236}">
                <a16:creationId xmlns:a16="http://schemas.microsoft.com/office/drawing/2014/main" id="{7E843B6A-B200-4175-98F4-59857DAF47C9}"/>
              </a:ext>
            </a:extLst>
          </p:cNvPr>
          <p:cNvSpPr/>
          <p:nvPr/>
        </p:nvSpPr>
        <p:spPr>
          <a:xfrm>
            <a:off x="5575470" y="3148015"/>
            <a:ext cx="1261724" cy="708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a:extLst>
              <a:ext uri="{FF2B5EF4-FFF2-40B4-BE49-F238E27FC236}">
                <a16:creationId xmlns:a16="http://schemas.microsoft.com/office/drawing/2014/main" id="{CD6F8C74-FE6F-44FF-BE1A-363BEEC27186}"/>
              </a:ext>
            </a:extLst>
          </p:cNvPr>
          <p:cNvSpPr txBox="1">
            <a:spLocks/>
          </p:cNvSpPr>
          <p:nvPr/>
        </p:nvSpPr>
        <p:spPr>
          <a:xfrm>
            <a:off x="2280128" y="233995"/>
            <a:ext cx="7625673" cy="1050414"/>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2700" b="1" dirty="0">
                <a:latin typeface="AR丸ゴシック体M"/>
              </a:rPr>
              <a:t>　　　　　　　　　  </a:t>
            </a:r>
            <a:r>
              <a:rPr lang="ja-JP" altLang="en-US" sz="2000" dirty="0">
                <a:latin typeface="+mn-ea"/>
                <a:ea typeface="+mn-ea"/>
              </a:rPr>
              <a:t>こう  　　　　　　　   　 わりあい</a:t>
            </a:r>
            <a:br>
              <a:rPr lang="en-US" altLang="ja-JP" sz="8000" dirty="0">
                <a:latin typeface="+mn-ea"/>
                <a:ea typeface="+mn-ea"/>
              </a:rPr>
            </a:br>
            <a:r>
              <a:rPr lang="en-US" altLang="ja-JP" sz="4000" dirty="0">
                <a:latin typeface="+mn-ea"/>
                <a:ea typeface="+mn-ea"/>
              </a:rPr>
              <a:t> </a:t>
            </a:r>
            <a:r>
              <a:rPr lang="ja-JP" altLang="en-US" sz="4000" dirty="0">
                <a:latin typeface="+mn-ea"/>
                <a:ea typeface="+mn-ea"/>
              </a:rPr>
              <a:t>日本の人口と高れいしゃの割合</a:t>
            </a:r>
            <a:endParaRPr lang="ja-JP" altLang="en-US" sz="4000" dirty="0">
              <a:solidFill>
                <a:srgbClr val="FF0000"/>
              </a:solidFill>
              <a:latin typeface="+mn-ea"/>
              <a:ea typeface="+mn-ea"/>
            </a:endParaRPr>
          </a:p>
        </p:txBody>
      </p:sp>
      <p:sp>
        <p:nvSpPr>
          <p:cNvPr id="5" name="テキスト ボックス 4">
            <a:extLst>
              <a:ext uri="{FF2B5EF4-FFF2-40B4-BE49-F238E27FC236}">
                <a16:creationId xmlns:a16="http://schemas.microsoft.com/office/drawing/2014/main" id="{5891CA4C-878D-4F6E-BB22-AFD12785FD66}"/>
              </a:ext>
            </a:extLst>
          </p:cNvPr>
          <p:cNvSpPr txBox="1"/>
          <p:nvPr/>
        </p:nvSpPr>
        <p:spPr>
          <a:xfrm>
            <a:off x="6930499" y="6423488"/>
            <a:ext cx="5258322" cy="276999"/>
          </a:xfrm>
          <a:prstGeom prst="rect">
            <a:avLst/>
          </a:prstGeom>
          <a:noFill/>
        </p:spPr>
        <p:txBody>
          <a:bodyPr wrap="square" rtlCol="0">
            <a:spAutoFit/>
          </a:bodyPr>
          <a:lstStyle/>
          <a:p>
            <a:r>
              <a:rPr lang="ja-JP" altLang="en-US" sz="1200" b="0" i="0" dirty="0">
                <a:solidFill>
                  <a:srgbClr val="333333"/>
                </a:solidFill>
                <a:effectLst/>
                <a:latin typeface="ＭＳ Ｐゴシック" panose="020B0600070205080204" pitchFamily="50" charset="-128"/>
                <a:ea typeface="ＭＳ Ｐゴシック" panose="020B0600070205080204" pitchFamily="50" charset="-128"/>
              </a:rPr>
              <a:t>出典：国立社会保障・人口問題研究所ホームページ　（</a:t>
            </a:r>
            <a:r>
              <a:rPr lang="en-US" altLang="ja-JP" sz="1200" b="0" i="0" dirty="0">
                <a:solidFill>
                  <a:srgbClr val="333333"/>
                </a:solidFill>
                <a:effectLst/>
                <a:latin typeface="ＭＳ Ｐゴシック" panose="020B0600070205080204" pitchFamily="50" charset="-128"/>
                <a:ea typeface="ＭＳ Ｐゴシック" panose="020B0600070205080204" pitchFamily="50" charset="-128"/>
              </a:rPr>
              <a:t>https://www.ipss.go.jp/</a:t>
            </a:r>
            <a:r>
              <a:rPr lang="ja-JP" altLang="en-US" sz="1200" b="0" i="0" dirty="0">
                <a:solidFill>
                  <a:srgbClr val="333333"/>
                </a:solidFill>
                <a:effectLst/>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3" descr="大きい, 飛行機, 座る, 水 が含まれている画像&#10;&#10;自動的に生成された説明">
            <a:extLst>
              <a:ext uri="{FF2B5EF4-FFF2-40B4-BE49-F238E27FC236}">
                <a16:creationId xmlns:a16="http://schemas.microsoft.com/office/drawing/2014/main" id="{3F77E5AC-096C-280E-AAC6-9C87A00C25D0}"/>
              </a:ext>
            </a:extLst>
          </p:cNvPr>
          <p:cNvPicPr>
            <a:picLocks noChangeAspect="1"/>
          </p:cNvPicPr>
          <p:nvPr/>
        </p:nvPicPr>
        <p:blipFill rotWithShape="1">
          <a:blip r:embed="rId3"/>
          <a:srcRect t="20495" b="14709"/>
          <a:stretch/>
        </p:blipFill>
        <p:spPr bwMode="auto">
          <a:xfrm>
            <a:off x="16328" y="14356"/>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graphicFrame>
        <p:nvGraphicFramePr>
          <p:cNvPr id="6" name="コンテンツ プレースホルダー 5">
            <a:extLst>
              <a:ext uri="{FF2B5EF4-FFF2-40B4-BE49-F238E27FC236}">
                <a16:creationId xmlns:a16="http://schemas.microsoft.com/office/drawing/2014/main" id="{D6CA69BE-4EDB-4D28-9C42-683949B38B14}"/>
              </a:ext>
            </a:extLst>
          </p:cNvPr>
          <p:cNvGraphicFramePr>
            <a:graphicFrameLocks noGrp="1"/>
          </p:cNvGraphicFramePr>
          <p:nvPr>
            <p:ph idx="1"/>
            <p:extLst>
              <p:ext uri="{D42A27DB-BD31-4B8C-83A1-F6EECF244321}">
                <p14:modId xmlns:p14="http://schemas.microsoft.com/office/powerpoint/2010/main" val="471077610"/>
              </p:ext>
            </p:extLst>
          </p:nvPr>
        </p:nvGraphicFramePr>
        <p:xfrm>
          <a:off x="413657" y="2335626"/>
          <a:ext cx="11405823" cy="4123339"/>
        </p:xfrm>
        <a:graphic>
          <a:graphicData uri="http://schemas.openxmlformats.org/drawingml/2006/chart">
            <c:chart xmlns:c="http://schemas.openxmlformats.org/drawingml/2006/chart" xmlns:r="http://schemas.openxmlformats.org/officeDocument/2006/relationships" r:id="rId4"/>
          </a:graphicData>
        </a:graphic>
      </p:graphicFrame>
      <p:sp>
        <p:nvSpPr>
          <p:cNvPr id="7" name="吹き出し: 角を丸めた四角形 6">
            <a:extLst>
              <a:ext uri="{FF2B5EF4-FFF2-40B4-BE49-F238E27FC236}">
                <a16:creationId xmlns:a16="http://schemas.microsoft.com/office/drawing/2014/main" id="{3D26472F-3CC0-48A5-901B-648670D055B3}"/>
              </a:ext>
            </a:extLst>
          </p:cNvPr>
          <p:cNvSpPr/>
          <p:nvPr/>
        </p:nvSpPr>
        <p:spPr>
          <a:xfrm>
            <a:off x="2533650" y="3212195"/>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42.22</a:t>
            </a:r>
            <a:r>
              <a:rPr lang="ja-JP" altLang="en-US" sz="1400" b="1" dirty="0"/>
              <a:t>％</a:t>
            </a:r>
            <a:endParaRPr lang="ja-JP" sz="1400" b="1" dirty="0"/>
          </a:p>
        </p:txBody>
      </p:sp>
      <p:sp>
        <p:nvSpPr>
          <p:cNvPr id="8" name="吹き出し: 角を丸めた四角形 7">
            <a:extLst>
              <a:ext uri="{FF2B5EF4-FFF2-40B4-BE49-F238E27FC236}">
                <a16:creationId xmlns:a16="http://schemas.microsoft.com/office/drawing/2014/main" id="{9E34F5A5-54B8-4CE9-8010-96C4667DFAE2}"/>
              </a:ext>
            </a:extLst>
          </p:cNvPr>
          <p:cNvSpPr/>
          <p:nvPr/>
        </p:nvSpPr>
        <p:spPr>
          <a:xfrm>
            <a:off x="5937250" y="3681187"/>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41.84</a:t>
            </a:r>
            <a:r>
              <a:rPr lang="ja-JP" altLang="en-US" sz="1400" b="1" dirty="0"/>
              <a:t>％</a:t>
            </a:r>
            <a:endParaRPr lang="ja-JP" sz="1400" b="1" dirty="0"/>
          </a:p>
        </p:txBody>
      </p:sp>
      <p:sp>
        <p:nvSpPr>
          <p:cNvPr id="9" name="吹き出し: 角を丸めた四角形 8">
            <a:extLst>
              <a:ext uri="{FF2B5EF4-FFF2-40B4-BE49-F238E27FC236}">
                <a16:creationId xmlns:a16="http://schemas.microsoft.com/office/drawing/2014/main" id="{9E34F5A5-54B8-4CE9-8010-96C4667DFAE2}"/>
              </a:ext>
            </a:extLst>
          </p:cNvPr>
          <p:cNvSpPr/>
          <p:nvPr/>
        </p:nvSpPr>
        <p:spPr>
          <a:xfrm>
            <a:off x="7080250" y="4369594"/>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51.34</a:t>
            </a:r>
            <a:r>
              <a:rPr lang="ja-JP" altLang="en-US" sz="1400" b="1" dirty="0"/>
              <a:t>％</a:t>
            </a:r>
            <a:endParaRPr lang="ja-JP" sz="1400" b="1" dirty="0"/>
          </a:p>
        </p:txBody>
      </p:sp>
      <p:sp>
        <p:nvSpPr>
          <p:cNvPr id="10" name="吹き出し: 角を丸めた四角形 9">
            <a:extLst>
              <a:ext uri="{FF2B5EF4-FFF2-40B4-BE49-F238E27FC236}">
                <a16:creationId xmlns:a16="http://schemas.microsoft.com/office/drawing/2014/main" id="{9E34F5A5-54B8-4CE9-8010-96C4667DFAE2}"/>
              </a:ext>
            </a:extLst>
          </p:cNvPr>
          <p:cNvSpPr/>
          <p:nvPr/>
        </p:nvSpPr>
        <p:spPr>
          <a:xfrm>
            <a:off x="8266569" y="2522766"/>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29.89</a:t>
            </a:r>
            <a:r>
              <a:rPr lang="ja-JP" altLang="en-US" sz="1400" b="1" dirty="0"/>
              <a:t>％</a:t>
            </a:r>
            <a:endParaRPr lang="ja-JP" sz="1400" b="1" dirty="0"/>
          </a:p>
        </p:txBody>
      </p:sp>
      <p:sp>
        <p:nvSpPr>
          <p:cNvPr id="11" name="吹き出し: 角を丸めた四角形 10">
            <a:extLst>
              <a:ext uri="{FF2B5EF4-FFF2-40B4-BE49-F238E27FC236}">
                <a16:creationId xmlns:a16="http://schemas.microsoft.com/office/drawing/2014/main" id="{9E34F5A5-54B8-4CE9-8010-96C4667DFAE2}"/>
              </a:ext>
            </a:extLst>
          </p:cNvPr>
          <p:cNvSpPr/>
          <p:nvPr/>
        </p:nvSpPr>
        <p:spPr>
          <a:xfrm>
            <a:off x="9482369" y="2460174"/>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34.13</a:t>
            </a:r>
            <a:r>
              <a:rPr lang="ja-JP" altLang="en-US" sz="1400" b="1" dirty="0"/>
              <a:t>％</a:t>
            </a:r>
            <a:endParaRPr lang="ja-JP" sz="1400" b="1" dirty="0"/>
          </a:p>
        </p:txBody>
      </p:sp>
      <p:sp>
        <p:nvSpPr>
          <p:cNvPr id="12" name="吹き出し: 角を丸めた四角形 11">
            <a:extLst>
              <a:ext uri="{FF2B5EF4-FFF2-40B4-BE49-F238E27FC236}">
                <a16:creationId xmlns:a16="http://schemas.microsoft.com/office/drawing/2014/main" id="{9E34F5A5-54B8-4CE9-8010-96C4667DFAE2}"/>
              </a:ext>
            </a:extLst>
          </p:cNvPr>
          <p:cNvSpPr/>
          <p:nvPr/>
        </p:nvSpPr>
        <p:spPr>
          <a:xfrm>
            <a:off x="10675264" y="3126016"/>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34.59</a:t>
            </a:r>
            <a:r>
              <a:rPr lang="ja-JP" altLang="en-US" sz="1400" b="1" dirty="0"/>
              <a:t>％</a:t>
            </a:r>
            <a:endParaRPr lang="ja-JP" sz="1400" b="1" dirty="0"/>
          </a:p>
        </p:txBody>
      </p:sp>
      <p:sp>
        <p:nvSpPr>
          <p:cNvPr id="13" name="吹き出し: 角を丸めた四角形 12">
            <a:extLst>
              <a:ext uri="{FF2B5EF4-FFF2-40B4-BE49-F238E27FC236}">
                <a16:creationId xmlns:a16="http://schemas.microsoft.com/office/drawing/2014/main" id="{9E34F5A5-54B8-4CE9-8010-96C4667DFAE2}"/>
              </a:ext>
            </a:extLst>
          </p:cNvPr>
          <p:cNvSpPr/>
          <p:nvPr/>
        </p:nvSpPr>
        <p:spPr>
          <a:xfrm>
            <a:off x="3657600" y="2941866"/>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41.71</a:t>
            </a:r>
            <a:r>
              <a:rPr lang="ja-JP" altLang="en-US" sz="1400" b="1" dirty="0"/>
              <a:t>％</a:t>
            </a:r>
            <a:endParaRPr lang="ja-JP" sz="1400" b="1" dirty="0"/>
          </a:p>
        </p:txBody>
      </p:sp>
      <p:sp>
        <p:nvSpPr>
          <p:cNvPr id="14" name="吹き出し: 角を丸めた四角形 13">
            <a:extLst>
              <a:ext uri="{FF2B5EF4-FFF2-40B4-BE49-F238E27FC236}">
                <a16:creationId xmlns:a16="http://schemas.microsoft.com/office/drawing/2014/main" id="{D1F3BE2A-14EE-4777-BF9C-1650F412B5D7}"/>
              </a:ext>
            </a:extLst>
          </p:cNvPr>
          <p:cNvSpPr/>
          <p:nvPr/>
        </p:nvSpPr>
        <p:spPr>
          <a:xfrm>
            <a:off x="4803775" y="2431145"/>
            <a:ext cx="901700" cy="647700"/>
          </a:xfrm>
          <a:prstGeom prst="wedgeRoundRectCallout">
            <a:avLst>
              <a:gd name="adj1" fmla="val 14952"/>
              <a:gd name="adj2" fmla="val 89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33.65</a:t>
            </a:r>
            <a:r>
              <a:rPr lang="ja-JP" altLang="en-US" sz="1400" b="1" dirty="0"/>
              <a:t>％</a:t>
            </a:r>
            <a:endParaRPr lang="ja-JP" sz="1400" b="1" dirty="0"/>
          </a:p>
        </p:txBody>
      </p:sp>
      <p:sp>
        <p:nvSpPr>
          <p:cNvPr id="16" name="テキスト ボックス 1">
            <a:extLst>
              <a:ext uri="{FF2B5EF4-FFF2-40B4-BE49-F238E27FC236}">
                <a16:creationId xmlns:a16="http://schemas.microsoft.com/office/drawing/2014/main" id="{DF80B7DB-D9B0-4A93-A1FA-DEB7ACB5AFE0}"/>
              </a:ext>
            </a:extLst>
          </p:cNvPr>
          <p:cNvSpPr txBox="1"/>
          <p:nvPr/>
        </p:nvSpPr>
        <p:spPr>
          <a:xfrm>
            <a:off x="2918515" y="5027509"/>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u="sng" dirty="0"/>
              <a:t>4,689</a:t>
            </a:r>
            <a:endParaRPr lang="ja-JP" altLang="en-US" sz="1100" b="1" u="sng" dirty="0"/>
          </a:p>
        </p:txBody>
      </p:sp>
      <p:sp>
        <p:nvSpPr>
          <p:cNvPr id="19" name="テキスト ボックス 1">
            <a:extLst>
              <a:ext uri="{FF2B5EF4-FFF2-40B4-BE49-F238E27FC236}">
                <a16:creationId xmlns:a16="http://schemas.microsoft.com/office/drawing/2014/main" id="{481D68EC-2BC0-4648-BFB2-446CA0171F7F}"/>
              </a:ext>
            </a:extLst>
          </p:cNvPr>
          <p:cNvSpPr txBox="1"/>
          <p:nvPr/>
        </p:nvSpPr>
        <p:spPr>
          <a:xfrm>
            <a:off x="5180770" y="4954622"/>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u="sng" dirty="0"/>
              <a:t>5,690</a:t>
            </a:r>
            <a:endParaRPr lang="ja-JP" altLang="en-US" sz="1100" b="1" u="sng" dirty="0"/>
          </a:p>
        </p:txBody>
      </p:sp>
      <p:sp>
        <p:nvSpPr>
          <p:cNvPr id="20" name="テキスト ボックス 1">
            <a:extLst>
              <a:ext uri="{FF2B5EF4-FFF2-40B4-BE49-F238E27FC236}">
                <a16:creationId xmlns:a16="http://schemas.microsoft.com/office/drawing/2014/main" id="{5AD982F0-F566-4D66-A6AE-646F1A9FB03A}"/>
              </a:ext>
            </a:extLst>
          </p:cNvPr>
          <p:cNvSpPr txBox="1"/>
          <p:nvPr/>
        </p:nvSpPr>
        <p:spPr>
          <a:xfrm>
            <a:off x="8529704" y="5101501"/>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u="sng" dirty="0"/>
              <a:t>4,778</a:t>
            </a:r>
            <a:endParaRPr lang="ja-JP" altLang="en-US" sz="1100" b="1" u="sng" dirty="0"/>
          </a:p>
        </p:txBody>
      </p:sp>
      <p:sp>
        <p:nvSpPr>
          <p:cNvPr id="21" name="テキスト ボックス 1">
            <a:extLst>
              <a:ext uri="{FF2B5EF4-FFF2-40B4-BE49-F238E27FC236}">
                <a16:creationId xmlns:a16="http://schemas.microsoft.com/office/drawing/2014/main" id="{4F097BAA-BD3F-4E06-81B1-D09E5F6733E9}"/>
              </a:ext>
            </a:extLst>
          </p:cNvPr>
          <p:cNvSpPr txBox="1"/>
          <p:nvPr/>
        </p:nvSpPr>
        <p:spPr>
          <a:xfrm>
            <a:off x="6296989" y="5235714"/>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3</a:t>
            </a:r>
            <a:r>
              <a:rPr lang="en-US" altLang="ja-JP" sz="1100" b="1" u="sng" dirty="0"/>
              <a:t>,250</a:t>
            </a:r>
            <a:endParaRPr lang="ja-JP" altLang="en-US" sz="1100" b="1" u="sng" dirty="0"/>
          </a:p>
        </p:txBody>
      </p:sp>
      <p:sp>
        <p:nvSpPr>
          <p:cNvPr id="22" name="テキスト ボックス 1">
            <a:extLst>
              <a:ext uri="{FF2B5EF4-FFF2-40B4-BE49-F238E27FC236}">
                <a16:creationId xmlns:a16="http://schemas.microsoft.com/office/drawing/2014/main" id="{E365447B-D54B-46F1-B257-8A0C708CF99F}"/>
              </a:ext>
            </a:extLst>
          </p:cNvPr>
          <p:cNvSpPr txBox="1"/>
          <p:nvPr/>
        </p:nvSpPr>
        <p:spPr>
          <a:xfrm>
            <a:off x="9665801" y="4972292"/>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5</a:t>
            </a:r>
            <a:r>
              <a:rPr lang="en-US" altLang="ja-JP" sz="1100" b="1" u="sng" dirty="0"/>
              <a:t>,680</a:t>
            </a:r>
            <a:endParaRPr lang="ja-JP" altLang="en-US" sz="1100" b="1" u="sng" dirty="0"/>
          </a:p>
        </p:txBody>
      </p:sp>
      <p:sp>
        <p:nvSpPr>
          <p:cNvPr id="23" name="テキスト ボックス 1">
            <a:extLst>
              <a:ext uri="{FF2B5EF4-FFF2-40B4-BE49-F238E27FC236}">
                <a16:creationId xmlns:a16="http://schemas.microsoft.com/office/drawing/2014/main" id="{36B96F9E-FF68-4F81-B2FD-D419FF948E37}"/>
              </a:ext>
            </a:extLst>
          </p:cNvPr>
          <p:cNvSpPr txBox="1"/>
          <p:nvPr/>
        </p:nvSpPr>
        <p:spPr>
          <a:xfrm>
            <a:off x="4054612" y="4984439"/>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5</a:t>
            </a:r>
            <a:r>
              <a:rPr lang="en-US" altLang="ja-JP" sz="1100" b="1" u="sng" dirty="0"/>
              <a:t>,257</a:t>
            </a:r>
            <a:endParaRPr lang="ja-JP" altLang="en-US" sz="1100" b="1" u="sng" dirty="0"/>
          </a:p>
        </p:txBody>
      </p:sp>
      <p:sp>
        <p:nvSpPr>
          <p:cNvPr id="24" name="テキスト ボックス 1">
            <a:extLst>
              <a:ext uri="{FF2B5EF4-FFF2-40B4-BE49-F238E27FC236}">
                <a16:creationId xmlns:a16="http://schemas.microsoft.com/office/drawing/2014/main" id="{FD9697CC-195E-482A-8711-5AF94ECE4251}"/>
              </a:ext>
            </a:extLst>
          </p:cNvPr>
          <p:cNvSpPr txBox="1"/>
          <p:nvPr/>
        </p:nvSpPr>
        <p:spPr>
          <a:xfrm>
            <a:off x="10787270" y="5131318"/>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u="sng" dirty="0"/>
              <a:t>4,140</a:t>
            </a:r>
            <a:endParaRPr lang="ja-JP" altLang="en-US" sz="1100" b="1" u="sng" dirty="0"/>
          </a:p>
        </p:txBody>
      </p:sp>
      <p:sp>
        <p:nvSpPr>
          <p:cNvPr id="25" name="テキスト ボックス 1">
            <a:extLst>
              <a:ext uri="{FF2B5EF4-FFF2-40B4-BE49-F238E27FC236}">
                <a16:creationId xmlns:a16="http://schemas.microsoft.com/office/drawing/2014/main" id="{E6289252-295F-4F10-96FA-8E916ADEFFC6}"/>
              </a:ext>
            </a:extLst>
          </p:cNvPr>
          <p:cNvSpPr txBox="1"/>
          <p:nvPr/>
        </p:nvSpPr>
        <p:spPr>
          <a:xfrm>
            <a:off x="7463180" y="5320125"/>
            <a:ext cx="536713"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u="sng" dirty="0"/>
              <a:t>785</a:t>
            </a:r>
            <a:endParaRPr lang="ja-JP" altLang="en-US" sz="1100" b="1" u="sng" dirty="0"/>
          </a:p>
        </p:txBody>
      </p:sp>
      <p:sp>
        <p:nvSpPr>
          <p:cNvPr id="26" name="テキスト ボックス 1">
            <a:extLst>
              <a:ext uri="{FF2B5EF4-FFF2-40B4-BE49-F238E27FC236}">
                <a16:creationId xmlns:a16="http://schemas.microsoft.com/office/drawing/2014/main" id="{212F9A34-276B-4078-85FF-09194F45CEFB}"/>
              </a:ext>
            </a:extLst>
          </p:cNvPr>
          <p:cNvSpPr txBox="1"/>
          <p:nvPr/>
        </p:nvSpPr>
        <p:spPr>
          <a:xfrm>
            <a:off x="2548487" y="4106656"/>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11</a:t>
            </a:r>
            <a:r>
              <a:rPr lang="en-US" altLang="ja-JP" sz="1100" b="1" u="sng" dirty="0"/>
              <a:t>,104</a:t>
            </a:r>
            <a:endParaRPr lang="ja-JP" altLang="en-US" sz="1100" b="1" u="sng" dirty="0"/>
          </a:p>
        </p:txBody>
      </p:sp>
      <p:sp>
        <p:nvSpPr>
          <p:cNvPr id="27" name="テキスト ボックス 1">
            <a:extLst>
              <a:ext uri="{FF2B5EF4-FFF2-40B4-BE49-F238E27FC236}">
                <a16:creationId xmlns:a16="http://schemas.microsoft.com/office/drawing/2014/main" id="{212F9A34-276B-4078-85FF-09194F45CEFB}"/>
              </a:ext>
            </a:extLst>
          </p:cNvPr>
          <p:cNvSpPr txBox="1"/>
          <p:nvPr/>
        </p:nvSpPr>
        <p:spPr>
          <a:xfrm>
            <a:off x="1452770" y="4369594"/>
            <a:ext cx="56653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9</a:t>
            </a:r>
            <a:r>
              <a:rPr lang="en-US" altLang="ja-JP" sz="1100" b="1" u="sng" dirty="0"/>
              <a:t>,476</a:t>
            </a:r>
            <a:endParaRPr lang="ja-JP" altLang="en-US" sz="1100" b="1" u="sng" dirty="0"/>
          </a:p>
        </p:txBody>
      </p:sp>
      <p:sp>
        <p:nvSpPr>
          <p:cNvPr id="28" name="テキスト ボックス 1">
            <a:extLst>
              <a:ext uri="{FF2B5EF4-FFF2-40B4-BE49-F238E27FC236}">
                <a16:creationId xmlns:a16="http://schemas.microsoft.com/office/drawing/2014/main" id="{2AED0942-7C3F-40B7-A8B3-19D01B515F1C}"/>
              </a:ext>
            </a:extLst>
          </p:cNvPr>
          <p:cNvSpPr txBox="1"/>
          <p:nvPr/>
        </p:nvSpPr>
        <p:spPr>
          <a:xfrm>
            <a:off x="9278143" y="3454400"/>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16</a:t>
            </a:r>
            <a:r>
              <a:rPr lang="en-US" altLang="ja-JP" sz="1100" b="1" u="sng" dirty="0"/>
              <a:t>,642</a:t>
            </a:r>
            <a:endParaRPr lang="ja-JP" altLang="en-US" sz="1100" b="1" u="sng" dirty="0"/>
          </a:p>
        </p:txBody>
      </p:sp>
      <p:sp>
        <p:nvSpPr>
          <p:cNvPr id="29" name="テキスト ボックス 1">
            <a:extLst>
              <a:ext uri="{FF2B5EF4-FFF2-40B4-BE49-F238E27FC236}">
                <a16:creationId xmlns:a16="http://schemas.microsoft.com/office/drawing/2014/main" id="{498A7133-B3C3-4FCB-A147-DE9CE146B813}"/>
              </a:ext>
            </a:extLst>
          </p:cNvPr>
          <p:cNvSpPr txBox="1"/>
          <p:nvPr/>
        </p:nvSpPr>
        <p:spPr>
          <a:xfrm>
            <a:off x="8142287" y="3605971"/>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15</a:t>
            </a:r>
            <a:r>
              <a:rPr lang="en-US" altLang="ja-JP" sz="1100" b="1" u="sng" dirty="0"/>
              <a:t>,982</a:t>
            </a:r>
            <a:endParaRPr lang="ja-JP" altLang="en-US" sz="1100" b="1" u="sng" dirty="0"/>
          </a:p>
        </p:txBody>
      </p:sp>
      <p:sp>
        <p:nvSpPr>
          <p:cNvPr id="30" name="テキスト ボックス 1">
            <a:extLst>
              <a:ext uri="{FF2B5EF4-FFF2-40B4-BE49-F238E27FC236}">
                <a16:creationId xmlns:a16="http://schemas.microsoft.com/office/drawing/2014/main" id="{69606554-EAE4-4D1D-8AF8-3787898EF006}"/>
              </a:ext>
            </a:extLst>
          </p:cNvPr>
          <p:cNvSpPr txBox="1"/>
          <p:nvPr/>
        </p:nvSpPr>
        <p:spPr>
          <a:xfrm>
            <a:off x="4803775" y="3443356"/>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16</a:t>
            </a:r>
            <a:r>
              <a:rPr lang="en-US" altLang="ja-JP" sz="1100" b="1" u="sng" dirty="0"/>
              <a:t>,905</a:t>
            </a:r>
            <a:endParaRPr lang="ja-JP" altLang="en-US" sz="1100" b="1" u="sng" dirty="0"/>
          </a:p>
        </p:txBody>
      </p:sp>
      <p:sp>
        <p:nvSpPr>
          <p:cNvPr id="31" name="テキスト ボックス 1">
            <a:extLst>
              <a:ext uri="{FF2B5EF4-FFF2-40B4-BE49-F238E27FC236}">
                <a16:creationId xmlns:a16="http://schemas.microsoft.com/office/drawing/2014/main" id="{69D765DB-28B9-4DBE-B605-6D6630C870D4}"/>
              </a:ext>
            </a:extLst>
          </p:cNvPr>
          <p:cNvSpPr txBox="1"/>
          <p:nvPr/>
        </p:nvSpPr>
        <p:spPr>
          <a:xfrm>
            <a:off x="3684584" y="3942693"/>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12</a:t>
            </a:r>
            <a:r>
              <a:rPr lang="en-US" altLang="ja-JP" sz="1100" b="1" u="sng" dirty="0"/>
              <a:t>,602</a:t>
            </a:r>
            <a:endParaRPr lang="ja-JP" altLang="en-US" sz="1100" b="1" u="sng" dirty="0"/>
          </a:p>
        </p:txBody>
      </p:sp>
      <p:sp>
        <p:nvSpPr>
          <p:cNvPr id="32" name="テキスト ボックス 1">
            <a:extLst>
              <a:ext uri="{FF2B5EF4-FFF2-40B4-BE49-F238E27FC236}">
                <a16:creationId xmlns:a16="http://schemas.microsoft.com/office/drawing/2014/main" id="{D40BABE4-C6FB-43E7-951C-EECEF9D2BC5A}"/>
              </a:ext>
            </a:extLst>
          </p:cNvPr>
          <p:cNvSpPr txBox="1"/>
          <p:nvPr/>
        </p:nvSpPr>
        <p:spPr>
          <a:xfrm>
            <a:off x="10414000" y="4091056"/>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11</a:t>
            </a:r>
            <a:r>
              <a:rPr lang="en-US" altLang="ja-JP" sz="1100" b="1" u="sng" dirty="0"/>
              <a:t>,969</a:t>
            </a:r>
            <a:endParaRPr lang="ja-JP" altLang="en-US" sz="1100" b="1" u="sng" dirty="0"/>
          </a:p>
        </p:txBody>
      </p:sp>
      <p:sp>
        <p:nvSpPr>
          <p:cNvPr id="33" name="テキスト ボックス 1">
            <a:extLst>
              <a:ext uri="{FF2B5EF4-FFF2-40B4-BE49-F238E27FC236}">
                <a16:creationId xmlns:a16="http://schemas.microsoft.com/office/drawing/2014/main" id="{C26E3A60-124F-4955-BE32-EC83BE4DB802}"/>
              </a:ext>
            </a:extLst>
          </p:cNvPr>
          <p:cNvSpPr txBox="1"/>
          <p:nvPr/>
        </p:nvSpPr>
        <p:spPr>
          <a:xfrm>
            <a:off x="7080250" y="5161410"/>
            <a:ext cx="70298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1</a:t>
            </a:r>
            <a:r>
              <a:rPr lang="en-US" altLang="ja-JP" sz="1100" b="1" u="sng" dirty="0"/>
              <a:t>,529</a:t>
            </a:r>
            <a:endParaRPr lang="ja-JP" altLang="en-US" sz="1100" b="1" u="sng" dirty="0"/>
          </a:p>
        </p:txBody>
      </p:sp>
      <p:sp>
        <p:nvSpPr>
          <p:cNvPr id="34" name="テキスト ボックス 1">
            <a:extLst>
              <a:ext uri="{FF2B5EF4-FFF2-40B4-BE49-F238E27FC236}">
                <a16:creationId xmlns:a16="http://schemas.microsoft.com/office/drawing/2014/main" id="{F1511798-1332-4494-9EBB-AB0D33A1D54B}"/>
              </a:ext>
            </a:extLst>
          </p:cNvPr>
          <p:cNvSpPr txBox="1"/>
          <p:nvPr/>
        </p:nvSpPr>
        <p:spPr>
          <a:xfrm>
            <a:off x="5970617" y="4624734"/>
            <a:ext cx="69250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u="sng" dirty="0"/>
              <a:t>7</a:t>
            </a:r>
            <a:r>
              <a:rPr lang="en-US" altLang="ja-JP" sz="1100" b="1" u="sng" dirty="0"/>
              <a:t>,767</a:t>
            </a:r>
            <a:endParaRPr lang="ja-JP" altLang="en-US" sz="1100" b="1" u="sng" dirty="0"/>
          </a:p>
        </p:txBody>
      </p:sp>
      <p:sp>
        <p:nvSpPr>
          <p:cNvPr id="35" name="テキスト ボックス 34">
            <a:extLst>
              <a:ext uri="{FF2B5EF4-FFF2-40B4-BE49-F238E27FC236}">
                <a16:creationId xmlns:a16="http://schemas.microsoft.com/office/drawing/2014/main" id="{838542E6-5DEF-4945-9883-385045D1AEFF}"/>
              </a:ext>
            </a:extLst>
          </p:cNvPr>
          <p:cNvSpPr txBox="1"/>
          <p:nvPr/>
        </p:nvSpPr>
        <p:spPr>
          <a:xfrm>
            <a:off x="7080250" y="6475294"/>
            <a:ext cx="5108991"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出典：桐生市役所ホームページ（「</a:t>
            </a:r>
            <a:r>
              <a:rPr lang="en-US" altLang="ja-JP" sz="1200" dirty="0">
                <a:latin typeface="ＭＳ Ｐゴシック" panose="020B0600070205080204" pitchFamily="50" charset="-128"/>
                <a:ea typeface="ＭＳ Ｐゴシック" panose="020B0600070205080204" pitchFamily="50" charset="-128"/>
              </a:rPr>
              <a:t>R5.4.1</a:t>
            </a:r>
            <a:r>
              <a:rPr lang="ja-JP" altLang="en-US" sz="1200" dirty="0">
                <a:latin typeface="ＭＳ Ｐゴシック" panose="020B0600070205080204" pitchFamily="50" charset="-128"/>
                <a:ea typeface="ＭＳ Ｐゴシック" panose="020B0600070205080204" pitchFamily="50" charset="-128"/>
              </a:rPr>
              <a:t>桐生市区別人口構成</a:t>
            </a:r>
            <a:r>
              <a:rPr kumimoji="1" lang="ja-JP" altLang="en-US" sz="1200" dirty="0">
                <a:latin typeface="ＭＳ Ｐゴシック" panose="020B0600070205080204" pitchFamily="50" charset="-128"/>
                <a:ea typeface="ＭＳ Ｐゴシック" panose="020B0600070205080204" pitchFamily="50" charset="-128"/>
              </a:rPr>
              <a:t>」をグラフ化）</a:t>
            </a:r>
          </a:p>
        </p:txBody>
      </p:sp>
      <p:sp>
        <p:nvSpPr>
          <p:cNvPr id="17" name="タイトル 1">
            <a:extLst>
              <a:ext uri="{FF2B5EF4-FFF2-40B4-BE49-F238E27FC236}">
                <a16:creationId xmlns:a16="http://schemas.microsoft.com/office/drawing/2014/main" id="{98CD1969-B0A3-579D-B059-F2A4D2FD2928}"/>
              </a:ext>
            </a:extLst>
          </p:cNvPr>
          <p:cNvSpPr txBox="1">
            <a:spLocks/>
          </p:cNvSpPr>
          <p:nvPr/>
        </p:nvSpPr>
        <p:spPr>
          <a:xfrm>
            <a:off x="2040832" y="232974"/>
            <a:ext cx="8163618" cy="1050414"/>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2700" b="1" dirty="0">
                <a:latin typeface="AR丸ゴシック体M"/>
              </a:rPr>
              <a:t>　　　　　　　　　　 </a:t>
            </a:r>
            <a:r>
              <a:rPr lang="ja-JP" altLang="en-US" sz="2700" dirty="0">
                <a:latin typeface="AR丸ゴシック体M"/>
              </a:rPr>
              <a:t>  </a:t>
            </a:r>
            <a:r>
              <a:rPr lang="ja-JP" altLang="en-US" sz="2000" dirty="0">
                <a:latin typeface="+mn-ea"/>
                <a:ea typeface="+mn-ea"/>
              </a:rPr>
              <a:t>こう  　　　　　　　         わりあい</a:t>
            </a:r>
            <a:br>
              <a:rPr lang="en-US" altLang="ja-JP" sz="8000" dirty="0">
                <a:latin typeface="+mn-ea"/>
                <a:ea typeface="+mn-ea"/>
              </a:rPr>
            </a:br>
            <a:r>
              <a:rPr lang="en-US" altLang="ja-JP" sz="4000" dirty="0">
                <a:latin typeface="+mn-ea"/>
                <a:ea typeface="+mn-ea"/>
              </a:rPr>
              <a:t> </a:t>
            </a:r>
            <a:r>
              <a:rPr lang="ja-JP" altLang="en-US" sz="4000" dirty="0">
                <a:latin typeface="+mn-ea"/>
                <a:ea typeface="+mn-ea"/>
              </a:rPr>
              <a:t>桐生市の人口と高れいしゃの割合</a:t>
            </a:r>
            <a:endParaRPr lang="ja-JP" altLang="en-US" sz="4000" dirty="0">
              <a:solidFill>
                <a:srgbClr val="FF0000"/>
              </a:solidFill>
              <a:latin typeface="+mn-ea"/>
              <a:ea typeface="+mn-ea"/>
            </a:endParaRPr>
          </a:p>
        </p:txBody>
      </p:sp>
      <p:sp>
        <p:nvSpPr>
          <p:cNvPr id="18" name="テキスト ボックス 7185">
            <a:extLst>
              <a:ext uri="{FF2B5EF4-FFF2-40B4-BE49-F238E27FC236}">
                <a16:creationId xmlns:a16="http://schemas.microsoft.com/office/drawing/2014/main" id="{CAABEA4F-7D72-8F58-75A1-B52D7B9B7605}"/>
              </a:ext>
            </a:extLst>
          </p:cNvPr>
          <p:cNvSpPr txBox="1">
            <a:spLocks noChangeArrowheads="1"/>
          </p:cNvSpPr>
          <p:nvPr/>
        </p:nvSpPr>
        <p:spPr bwMode="auto">
          <a:xfrm>
            <a:off x="1129815" y="1166075"/>
            <a:ext cx="106570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lnSpc>
                <a:spcPct val="150000"/>
              </a:lnSpc>
              <a:spcBef>
                <a:spcPct val="0"/>
              </a:spcBef>
              <a:buFontTx/>
              <a:buNone/>
            </a:pPr>
            <a:r>
              <a:rPr lang="ja-JP" altLang="en-US" dirty="0">
                <a:solidFill>
                  <a:schemeClr val="tx1"/>
                </a:solidFill>
                <a:latin typeface="Arial" panose="020B0604020202020204" pitchFamily="34" charset="0"/>
                <a:ea typeface="AR丸ゴシック体M" pitchFamily="49" charset="-128"/>
              </a:rPr>
              <a:t>・</a:t>
            </a:r>
            <a:r>
              <a:rPr lang="en-US" altLang="ja-JP" dirty="0">
                <a:solidFill>
                  <a:schemeClr val="tx1"/>
                </a:solidFill>
                <a:latin typeface="Arial" panose="020B0604020202020204" pitchFamily="34" charset="0"/>
                <a:ea typeface="AR丸ゴシック体M" pitchFamily="49" charset="-128"/>
              </a:rPr>
              <a:t>2022</a:t>
            </a:r>
            <a:r>
              <a:rPr lang="ja-JP" altLang="en-US" dirty="0">
                <a:solidFill>
                  <a:schemeClr val="tx1"/>
                </a:solidFill>
                <a:latin typeface="Arial" panose="020B0604020202020204" pitchFamily="34" charset="0"/>
                <a:ea typeface="AR丸ゴシック体M" pitchFamily="49" charset="-128"/>
              </a:rPr>
              <a:t>年の桐生市の高れいしゃ人口は</a:t>
            </a:r>
            <a:r>
              <a:rPr lang="en-US" altLang="ja-JP" sz="2800" b="1" u="sng" dirty="0">
                <a:solidFill>
                  <a:srgbClr val="FF0000"/>
                </a:solidFill>
                <a:latin typeface="Arial" panose="020B0604020202020204" pitchFamily="34" charset="0"/>
                <a:ea typeface="AR丸ゴシック体M" pitchFamily="49" charset="-128"/>
              </a:rPr>
              <a:t>38,361</a:t>
            </a:r>
            <a:r>
              <a:rPr lang="ja-JP" altLang="en-US" dirty="0">
                <a:solidFill>
                  <a:schemeClr val="tx1"/>
                </a:solidFill>
                <a:latin typeface="Arial" panose="020B0604020202020204" pitchFamily="34" charset="0"/>
                <a:ea typeface="AR丸ゴシック体M" pitchFamily="49" charset="-128"/>
              </a:rPr>
              <a:t>／</a:t>
            </a:r>
            <a:r>
              <a:rPr lang="en-US" altLang="ja-JP" sz="2800" dirty="0">
                <a:solidFill>
                  <a:schemeClr val="tx1"/>
                </a:solidFill>
                <a:latin typeface="Arial" panose="020B0604020202020204" pitchFamily="34" charset="0"/>
                <a:ea typeface="AR丸ゴシック体M" pitchFamily="49" charset="-128"/>
              </a:rPr>
              <a:t>103,976</a:t>
            </a:r>
            <a:r>
              <a:rPr lang="ja-JP" altLang="en-US" sz="2800" dirty="0">
                <a:solidFill>
                  <a:schemeClr val="tx1"/>
                </a:solidFill>
                <a:latin typeface="Arial" panose="020B0604020202020204" pitchFamily="34" charset="0"/>
                <a:ea typeface="AR丸ゴシック体M" pitchFamily="49" charset="-128"/>
              </a:rPr>
              <a:t>人</a:t>
            </a:r>
            <a:endParaRPr lang="en-US" altLang="ja-JP" sz="2800" dirty="0">
              <a:solidFill>
                <a:schemeClr val="tx1"/>
              </a:solidFill>
              <a:latin typeface="Arial" panose="020B0604020202020204" pitchFamily="34" charset="0"/>
              <a:ea typeface="AR丸ゴシック体M" pitchFamily="49" charset="-128"/>
            </a:endParaRPr>
          </a:p>
          <a:p>
            <a:pPr>
              <a:spcBef>
                <a:spcPct val="0"/>
              </a:spcBef>
              <a:buFont typeface="Arial" panose="020B0604020202020204" pitchFamily="34" charset="0"/>
              <a:buNone/>
            </a:pPr>
            <a:r>
              <a:rPr lang="ja-JP" altLang="en-US" dirty="0">
                <a:solidFill>
                  <a:schemeClr val="tx1"/>
                </a:solidFill>
                <a:latin typeface="Arial" panose="020B0604020202020204" pitchFamily="34" charset="0"/>
                <a:ea typeface="AR丸ゴシック体M" pitchFamily="49" charset="-128"/>
              </a:rPr>
              <a:t>・</a:t>
            </a:r>
            <a:r>
              <a:rPr lang="ja-JP" altLang="en-US" dirty="0">
                <a:solidFill>
                  <a:schemeClr val="tx1"/>
                </a:solidFill>
                <a:ea typeface="AR丸ゴシック体M" pitchFamily="49" charset="-128"/>
              </a:rPr>
              <a:t>高れい化率が、</a:t>
            </a:r>
            <a:r>
              <a:rPr lang="en-US" altLang="ja-JP" sz="2800" b="1" u="sng" dirty="0">
                <a:solidFill>
                  <a:srgbClr val="FF0000"/>
                </a:solidFill>
                <a:ea typeface="AR丸ゴシック体M" pitchFamily="49" charset="-128"/>
              </a:rPr>
              <a:t>36.89</a:t>
            </a:r>
            <a:r>
              <a:rPr lang="ja-JP" altLang="en-US" sz="2800" b="1" u="sng" dirty="0">
                <a:solidFill>
                  <a:srgbClr val="FF0000"/>
                </a:solidFill>
                <a:ea typeface="AR丸ゴシック体M" pitchFamily="49" charset="-128"/>
              </a:rPr>
              <a:t>％</a:t>
            </a:r>
            <a:r>
              <a:rPr lang="ja-JP" altLang="en-US" dirty="0">
                <a:solidFill>
                  <a:schemeClr val="tx1"/>
                </a:solidFill>
                <a:ea typeface="AR丸ゴシック体M" pitchFamily="49" charset="-128"/>
              </a:rPr>
              <a:t>と群馬県（ぐんまけん）</a:t>
            </a:r>
            <a:r>
              <a:rPr lang="en-US" altLang="ja-JP" dirty="0">
                <a:solidFill>
                  <a:schemeClr val="tx1"/>
                </a:solidFill>
                <a:ea typeface="AR丸ゴシック体M" pitchFamily="49" charset="-128"/>
              </a:rPr>
              <a:t>12</a:t>
            </a:r>
            <a:r>
              <a:rPr lang="ja-JP" altLang="en-US" dirty="0">
                <a:solidFill>
                  <a:schemeClr val="tx1"/>
                </a:solidFill>
                <a:ea typeface="AR丸ゴシック体M" pitchFamily="49" charset="-128"/>
              </a:rPr>
              <a:t>市ある中で</a:t>
            </a:r>
            <a:r>
              <a:rPr lang="en-US" altLang="ja-JP" dirty="0">
                <a:solidFill>
                  <a:schemeClr val="tx1"/>
                </a:solidFill>
                <a:ea typeface="AR丸ゴシック体M" pitchFamily="49" charset="-128"/>
              </a:rPr>
              <a:t>1</a:t>
            </a:r>
            <a:r>
              <a:rPr lang="ja-JP" altLang="en-US" dirty="0">
                <a:solidFill>
                  <a:schemeClr val="tx1"/>
                </a:solidFill>
                <a:ea typeface="AR丸ゴシック体M" pitchFamily="49" charset="-128"/>
              </a:rPr>
              <a:t>番高い</a:t>
            </a:r>
            <a:endParaRPr lang="en-US" altLang="ja-JP" dirty="0">
              <a:solidFill>
                <a:schemeClr val="tx1"/>
              </a:solidFill>
              <a:ea typeface="AR丸ゴシック体M" pitchFamily="49" charset="-128"/>
            </a:endParaRPr>
          </a:p>
        </p:txBody>
      </p:sp>
      <p:sp>
        <p:nvSpPr>
          <p:cNvPr id="36" name="吹き出し: 角を丸めた四角形 35">
            <a:extLst>
              <a:ext uri="{FF2B5EF4-FFF2-40B4-BE49-F238E27FC236}">
                <a16:creationId xmlns:a16="http://schemas.microsoft.com/office/drawing/2014/main" id="{65AE6DDB-8CF8-F77E-27EB-17E941B61AF6}"/>
              </a:ext>
            </a:extLst>
          </p:cNvPr>
          <p:cNvSpPr/>
          <p:nvPr/>
        </p:nvSpPr>
        <p:spPr>
          <a:xfrm>
            <a:off x="10018198" y="726004"/>
            <a:ext cx="1943647" cy="911777"/>
          </a:xfrm>
          <a:prstGeom prst="wedgeRoundRectCallout">
            <a:avLst>
              <a:gd name="adj1" fmla="val -42834"/>
              <a:gd name="adj2" fmla="val 70317"/>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u="sng" dirty="0">
                <a:solidFill>
                  <a:srgbClr val="FF0000"/>
                </a:solidFill>
              </a:rPr>
              <a:t>約</a:t>
            </a:r>
            <a:r>
              <a:rPr lang="en-US" altLang="ja-JP" sz="2000" b="1" u="sng" dirty="0">
                <a:solidFill>
                  <a:srgbClr val="FF0000"/>
                </a:solidFill>
              </a:rPr>
              <a:t>2.7</a:t>
            </a:r>
            <a:r>
              <a:rPr kumimoji="1" lang="ja-JP" altLang="en-US" sz="2000" b="1" u="sng" dirty="0">
                <a:solidFill>
                  <a:srgbClr val="FF0000"/>
                </a:solidFill>
              </a:rPr>
              <a:t>人に</a:t>
            </a:r>
            <a:r>
              <a:rPr kumimoji="1" lang="en-US" altLang="ja-JP" sz="2000" b="1" u="sng" dirty="0">
                <a:solidFill>
                  <a:srgbClr val="FF0000"/>
                </a:solidFill>
              </a:rPr>
              <a:t>1</a:t>
            </a:r>
            <a:r>
              <a:rPr kumimoji="1" lang="ja-JP" altLang="en-US" sz="2000" b="1" u="sng" dirty="0">
                <a:solidFill>
                  <a:srgbClr val="FF0000"/>
                </a:solidFill>
              </a:rPr>
              <a:t>人</a:t>
            </a:r>
            <a:endParaRPr kumimoji="1" lang="en-US" altLang="ja-JP" sz="2000" b="1" u="sng" dirty="0">
              <a:solidFill>
                <a:srgbClr val="FF0000"/>
              </a:solidFill>
            </a:endParaRPr>
          </a:p>
          <a:p>
            <a:pPr algn="ctr"/>
            <a:r>
              <a:rPr lang="ja-JP" altLang="en-US" sz="2000" b="1" u="sng" dirty="0">
                <a:solidFill>
                  <a:srgbClr val="FF0000"/>
                </a:solidFill>
              </a:rPr>
              <a:t>高れいしゃ</a:t>
            </a:r>
            <a:endParaRPr kumimoji="1" lang="ja-JP" altLang="en-US" sz="2000" b="1" u="sng" dirty="0">
              <a:solidFill>
                <a:srgbClr val="FF0000"/>
              </a:solidFill>
            </a:endParaRPr>
          </a:p>
        </p:txBody>
      </p:sp>
    </p:spTree>
    <p:extLst>
      <p:ext uri="{BB962C8B-B14F-4D97-AF65-F5344CB8AC3E}">
        <p14:creationId xmlns:p14="http://schemas.microsoft.com/office/powerpoint/2010/main" val="15955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3" descr="大きい, 飛行機, 座る, 水 が含まれている画像&#10;&#10;自動的に生成された説明">
            <a:extLst>
              <a:ext uri="{FF2B5EF4-FFF2-40B4-BE49-F238E27FC236}">
                <a16:creationId xmlns:a16="http://schemas.microsoft.com/office/drawing/2014/main" id="{08AA39E0-6623-4E48-8A05-D621B9424010}"/>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15363" name="タイトル 1">
            <a:extLst>
              <a:ext uri="{FF2B5EF4-FFF2-40B4-BE49-F238E27FC236}">
                <a16:creationId xmlns:a16="http://schemas.microsoft.com/office/drawing/2014/main" id="{75159F1A-EFEE-45DA-BDAE-B45B02C6257A}"/>
              </a:ext>
            </a:extLst>
          </p:cNvPr>
          <p:cNvSpPr>
            <a:spLocks noGrp="1"/>
          </p:cNvSpPr>
          <p:nvPr>
            <p:ph type="title"/>
          </p:nvPr>
        </p:nvSpPr>
        <p:spPr bwMode="auto">
          <a:xfrm>
            <a:off x="1801813" y="230981"/>
            <a:ext cx="8588374" cy="1058863"/>
          </a:xfrm>
          <a:solidFill>
            <a:schemeClr val="bg1"/>
          </a:solidFill>
          <a:ln>
            <a:solidFill>
              <a:schemeClr val="bg1"/>
            </a:solidFill>
            <a:miter lim="800000"/>
            <a:headEnd/>
            <a:tailEnd/>
          </a:ln>
        </p:spPr>
        <p:txBody>
          <a:bodyPr wrap="square" numCol="1" anchorCtr="0" compatLnSpc="1">
            <a:prstTxWarp prst="textNoShape">
              <a:avLst/>
            </a:prstTxWarp>
            <a:normAutofit fontScale="90000"/>
          </a:bodyPr>
          <a:lstStyle/>
          <a:p>
            <a:pPr>
              <a:lnSpc>
                <a:spcPts val="4000"/>
              </a:lnSpc>
            </a:pPr>
            <a:r>
              <a:rPr lang="en-US" altLang="ja-JP" sz="3600" dirty="0"/>
              <a:t>  </a:t>
            </a:r>
            <a:r>
              <a:rPr lang="ja-JP" altLang="en-US" sz="2400" dirty="0"/>
              <a:t>こう</a:t>
            </a:r>
            <a:r>
              <a:rPr lang="en-US" altLang="ja-JP" sz="3600"/>
              <a:t>                      </a:t>
            </a:r>
            <a:r>
              <a:rPr lang="ja-JP" altLang="en-US" sz="3600" dirty="0"/>
              <a:t>　</a:t>
            </a:r>
            <a:r>
              <a:rPr lang="en-US" altLang="ja-JP" sz="3600" dirty="0"/>
              <a:t> </a:t>
            </a:r>
            <a:r>
              <a:rPr lang="ja-JP" altLang="en-US" sz="2400" dirty="0">
                <a:latin typeface="+mn-ea"/>
                <a:ea typeface="+mn-ea"/>
              </a:rPr>
              <a:t>からだ</a:t>
            </a:r>
            <a:br>
              <a:rPr lang="en-US" altLang="ja-JP" sz="3600" dirty="0">
                <a:latin typeface="+mn-ea"/>
                <a:ea typeface="+mn-ea"/>
              </a:rPr>
            </a:br>
            <a:r>
              <a:rPr lang="en-US" altLang="ja-JP" sz="3600" dirty="0">
                <a:latin typeface="+mn-ea"/>
                <a:ea typeface="+mn-ea"/>
              </a:rPr>
              <a:t>  </a:t>
            </a:r>
            <a:r>
              <a:rPr lang="ja-JP" altLang="en-US" dirty="0">
                <a:latin typeface="+mn-ea"/>
                <a:ea typeface="+mn-ea"/>
              </a:rPr>
              <a:t>高れいになると身体はどうかわる？</a:t>
            </a:r>
          </a:p>
        </p:txBody>
      </p:sp>
      <p:sp>
        <p:nvSpPr>
          <p:cNvPr id="8" name="矢印: 右 7">
            <a:extLst>
              <a:ext uri="{FF2B5EF4-FFF2-40B4-BE49-F238E27FC236}">
                <a16:creationId xmlns:a16="http://schemas.microsoft.com/office/drawing/2014/main" id="{4EFF3800-69BC-44BA-A610-2EA23F38CE0E}"/>
              </a:ext>
            </a:extLst>
          </p:cNvPr>
          <p:cNvSpPr/>
          <p:nvPr/>
        </p:nvSpPr>
        <p:spPr>
          <a:xfrm>
            <a:off x="4151313" y="2133600"/>
            <a:ext cx="79216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8" name="テキスト ボックス 9">
            <a:extLst>
              <a:ext uri="{FF2B5EF4-FFF2-40B4-BE49-F238E27FC236}">
                <a16:creationId xmlns:a16="http://schemas.microsoft.com/office/drawing/2014/main" id="{F9054FCC-A3D5-4558-89E5-FF963AF146FE}"/>
              </a:ext>
            </a:extLst>
          </p:cNvPr>
          <p:cNvSpPr txBox="1">
            <a:spLocks noChangeArrowheads="1"/>
          </p:cNvSpPr>
          <p:nvPr/>
        </p:nvSpPr>
        <p:spPr bwMode="auto">
          <a:xfrm>
            <a:off x="1342230" y="3500438"/>
            <a:ext cx="1006237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sz="2200" dirty="0">
                <a:solidFill>
                  <a:schemeClr val="tx1"/>
                </a:solidFill>
                <a:latin typeface="AR P丸ゴシック体M" pitchFamily="50" charset="-128"/>
                <a:ea typeface="AR P丸ゴシック体M" pitchFamily="50" charset="-128"/>
              </a:rPr>
              <a:t>◎目が見えにくくなります（ものがかすんだり、小さな字が読みづらいなど）</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◎耳が遠くなります（高い音が聞き取りにくい）</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◎しわがふえ、かみの毛の色が白くなります</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◎いたみや温度（おんど）を感じにくくなります</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◎病気（びょうき）になりやすくなります</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◎ケガやキズがなおりにくくなります</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r>
              <a:rPr lang="ja-JP" altLang="en-US" sz="2200" dirty="0">
                <a:solidFill>
                  <a:schemeClr val="tx1"/>
                </a:solidFill>
                <a:latin typeface="AR P丸ゴシック体M" pitchFamily="50" charset="-128"/>
                <a:ea typeface="AR P丸ゴシック体M" pitchFamily="50" charset="-128"/>
              </a:rPr>
              <a:t>◎忘れっぽくなり、一度聞いたことを覚えることが出来なくなります　</a:t>
            </a:r>
            <a:endParaRPr lang="en-US" altLang="ja-JP" sz="2200" dirty="0">
              <a:solidFill>
                <a:schemeClr val="tx1"/>
              </a:solidFill>
              <a:latin typeface="AR P丸ゴシック体M" pitchFamily="50" charset="-128"/>
              <a:ea typeface="AR P丸ゴシック体M" pitchFamily="50" charset="-128"/>
            </a:endParaRPr>
          </a:p>
          <a:p>
            <a:pPr>
              <a:spcBef>
                <a:spcPct val="0"/>
              </a:spcBef>
              <a:buFontTx/>
              <a:buNone/>
            </a:pPr>
            <a:endParaRPr lang="en-US" altLang="ja-JP" sz="1000" dirty="0">
              <a:solidFill>
                <a:schemeClr val="tx1"/>
              </a:solidFill>
              <a:latin typeface="AR P丸ゴシック体M" pitchFamily="50" charset="-128"/>
              <a:ea typeface="AR P丸ゴシック体M" pitchFamily="50" charset="-128"/>
            </a:endParaRPr>
          </a:p>
          <a:p>
            <a:pPr>
              <a:spcBef>
                <a:spcPct val="0"/>
              </a:spcBef>
              <a:buFontTx/>
              <a:buNone/>
            </a:pPr>
            <a:r>
              <a:rPr lang="ja-JP" altLang="en-US" b="1" dirty="0">
                <a:solidFill>
                  <a:schemeClr val="tx1"/>
                </a:solidFill>
                <a:latin typeface="AR P丸ゴシック体M" pitchFamily="50" charset="-128"/>
                <a:ea typeface="AR P丸ゴシック体M" pitchFamily="50" charset="-128"/>
              </a:rPr>
              <a:t>などのいろいろな変化（へんか）が起こり、高れいになるほど</a:t>
            </a:r>
            <a:endParaRPr lang="en-US" altLang="ja-JP" b="1" dirty="0">
              <a:solidFill>
                <a:schemeClr val="tx1"/>
              </a:solidFill>
              <a:latin typeface="AR P丸ゴシック体M" pitchFamily="50" charset="-128"/>
              <a:ea typeface="AR P丸ゴシック体M" pitchFamily="50" charset="-128"/>
            </a:endParaRPr>
          </a:p>
          <a:p>
            <a:pPr>
              <a:spcBef>
                <a:spcPct val="0"/>
              </a:spcBef>
              <a:buFontTx/>
              <a:buNone/>
            </a:pPr>
            <a:r>
              <a:rPr lang="ja-JP" altLang="en-US" b="1" dirty="0">
                <a:solidFill>
                  <a:srgbClr val="FF0000"/>
                </a:solidFill>
                <a:latin typeface="AR P丸ゴシック体M" pitchFamily="50" charset="-128"/>
                <a:ea typeface="AR P丸ゴシック体M" pitchFamily="50" charset="-128"/>
              </a:rPr>
              <a:t>認知症（にんちしょう）</a:t>
            </a:r>
            <a:r>
              <a:rPr lang="ja-JP" altLang="en-US" b="1" dirty="0">
                <a:solidFill>
                  <a:schemeClr val="tx1"/>
                </a:solidFill>
                <a:latin typeface="AR P丸ゴシック体M" pitchFamily="50" charset="-128"/>
                <a:ea typeface="AR P丸ゴシック体M" pitchFamily="50" charset="-128"/>
              </a:rPr>
              <a:t>になりやすくなります。</a:t>
            </a:r>
            <a:endParaRPr lang="en-US" altLang="ja-JP" b="1" dirty="0">
              <a:solidFill>
                <a:schemeClr val="tx1"/>
              </a:solidFill>
              <a:latin typeface="AR P丸ゴシック体M" pitchFamily="50" charset="-128"/>
              <a:ea typeface="AR P丸ゴシック体M" pitchFamily="50" charset="-128"/>
            </a:endParaRPr>
          </a:p>
          <a:p>
            <a:pPr>
              <a:spcBef>
                <a:spcPct val="0"/>
              </a:spcBef>
              <a:buFontTx/>
              <a:buNone/>
            </a:pPr>
            <a:endParaRPr lang="ja-JP" altLang="en-US" sz="2000" dirty="0">
              <a:solidFill>
                <a:schemeClr val="tx1"/>
              </a:solidFill>
              <a:latin typeface="AR P丸ゴシック体M" pitchFamily="50" charset="-128"/>
              <a:ea typeface="ＭＳ Ｐゴシック" panose="020B0600070205080204" pitchFamily="50" charset="-128"/>
            </a:endParaRPr>
          </a:p>
        </p:txBody>
      </p:sp>
      <p:sp>
        <p:nvSpPr>
          <p:cNvPr id="9" name="矢印: 右 8">
            <a:extLst>
              <a:ext uri="{FF2B5EF4-FFF2-40B4-BE49-F238E27FC236}">
                <a16:creationId xmlns:a16="http://schemas.microsoft.com/office/drawing/2014/main" id="{B6D5194B-B63D-4C33-AFC9-423AB38FBC6B}"/>
              </a:ext>
            </a:extLst>
          </p:cNvPr>
          <p:cNvSpPr/>
          <p:nvPr/>
        </p:nvSpPr>
        <p:spPr>
          <a:xfrm>
            <a:off x="7123113" y="2133600"/>
            <a:ext cx="79216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 name="図 1">
            <a:extLst>
              <a:ext uri="{FF2B5EF4-FFF2-40B4-BE49-F238E27FC236}">
                <a16:creationId xmlns:a16="http://schemas.microsoft.com/office/drawing/2014/main" id="{69E05FB0-5198-4B5B-9290-C6F951DE22E3}"/>
              </a:ext>
            </a:extLst>
          </p:cNvPr>
          <p:cNvPicPr>
            <a:picLocks noChangeAspect="1"/>
          </p:cNvPicPr>
          <p:nvPr/>
        </p:nvPicPr>
        <p:blipFill>
          <a:blip r:embed="rId4"/>
          <a:stretch>
            <a:fillRect/>
          </a:stretch>
        </p:blipFill>
        <p:spPr>
          <a:xfrm>
            <a:off x="2224382" y="1703429"/>
            <a:ext cx="1725318" cy="1719221"/>
          </a:xfrm>
          <a:prstGeom prst="rect">
            <a:avLst/>
          </a:prstGeom>
        </p:spPr>
      </p:pic>
      <p:sp>
        <p:nvSpPr>
          <p:cNvPr id="11" name="四角形: 角を丸くする 10">
            <a:extLst>
              <a:ext uri="{FF2B5EF4-FFF2-40B4-BE49-F238E27FC236}">
                <a16:creationId xmlns:a16="http://schemas.microsoft.com/office/drawing/2014/main" id="{F70EE8E7-F147-4CC5-8552-8ACBB6A44528}"/>
              </a:ext>
            </a:extLst>
          </p:cNvPr>
          <p:cNvSpPr/>
          <p:nvPr/>
        </p:nvSpPr>
        <p:spPr>
          <a:xfrm>
            <a:off x="2222500" y="1444626"/>
            <a:ext cx="1727200" cy="3714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AR P丸ゴシック体M" panose="020B0600010101010101"/>
                <a:ea typeface="AR P丸ゴシック体M" panose="020B0600010101010101"/>
              </a:rPr>
              <a:t>子供</a:t>
            </a:r>
            <a:endParaRPr lang="ja-JP" altLang="en-US" dirty="0">
              <a:solidFill>
                <a:schemeClr val="tx1"/>
              </a:solidFill>
              <a:latin typeface="AR P丸ゴシック体M" panose="020B0600010101010101"/>
            </a:endParaRPr>
          </a:p>
        </p:txBody>
      </p:sp>
      <p:pic>
        <p:nvPicPr>
          <p:cNvPr id="5" name="図 4">
            <a:extLst>
              <a:ext uri="{FF2B5EF4-FFF2-40B4-BE49-F238E27FC236}">
                <a16:creationId xmlns:a16="http://schemas.microsoft.com/office/drawing/2014/main" id="{772B0E8D-B078-400F-BB7B-C0B4512408E2}"/>
              </a:ext>
            </a:extLst>
          </p:cNvPr>
          <p:cNvPicPr>
            <a:picLocks noChangeAspect="1"/>
          </p:cNvPicPr>
          <p:nvPr/>
        </p:nvPicPr>
        <p:blipFill>
          <a:blip r:embed="rId5"/>
          <a:stretch>
            <a:fillRect/>
          </a:stretch>
        </p:blipFill>
        <p:spPr>
          <a:xfrm>
            <a:off x="5181508" y="1790588"/>
            <a:ext cx="1731414" cy="1658256"/>
          </a:xfrm>
          <a:prstGeom prst="rect">
            <a:avLst/>
          </a:prstGeom>
        </p:spPr>
      </p:pic>
      <p:sp>
        <p:nvSpPr>
          <p:cNvPr id="12" name="四角形: 角を丸くする 11">
            <a:extLst>
              <a:ext uri="{FF2B5EF4-FFF2-40B4-BE49-F238E27FC236}">
                <a16:creationId xmlns:a16="http://schemas.microsoft.com/office/drawing/2014/main" id="{5DEC6D53-543F-4955-8552-E7D16C90E010}"/>
              </a:ext>
            </a:extLst>
          </p:cNvPr>
          <p:cNvSpPr/>
          <p:nvPr/>
        </p:nvSpPr>
        <p:spPr>
          <a:xfrm>
            <a:off x="5168900" y="1441451"/>
            <a:ext cx="1728788" cy="3714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AR P丸ゴシック体M" panose="020B0600010101010101"/>
                <a:ea typeface="AR P丸ゴシック体M" panose="020B0600010101010101"/>
              </a:rPr>
              <a:t>大人</a:t>
            </a:r>
            <a:endParaRPr lang="ja-JP" altLang="en-US" dirty="0">
              <a:solidFill>
                <a:schemeClr val="tx1"/>
              </a:solidFill>
              <a:latin typeface="AR P丸ゴシック体M" panose="020B0600010101010101"/>
            </a:endParaRPr>
          </a:p>
        </p:txBody>
      </p:sp>
      <p:pic>
        <p:nvPicPr>
          <p:cNvPr id="6" name="図 5">
            <a:extLst>
              <a:ext uri="{FF2B5EF4-FFF2-40B4-BE49-F238E27FC236}">
                <a16:creationId xmlns:a16="http://schemas.microsoft.com/office/drawing/2014/main" id="{9D3C70C3-B729-4346-B64F-AF0FDEFF04A7}"/>
              </a:ext>
            </a:extLst>
          </p:cNvPr>
          <p:cNvPicPr>
            <a:picLocks noChangeAspect="1"/>
          </p:cNvPicPr>
          <p:nvPr/>
        </p:nvPicPr>
        <p:blipFill>
          <a:blip r:embed="rId6"/>
          <a:stretch>
            <a:fillRect/>
          </a:stretch>
        </p:blipFill>
        <p:spPr>
          <a:xfrm>
            <a:off x="8143445" y="1747913"/>
            <a:ext cx="1767993" cy="1700931"/>
          </a:xfrm>
          <a:prstGeom prst="rect">
            <a:avLst/>
          </a:prstGeom>
        </p:spPr>
      </p:pic>
      <p:sp>
        <p:nvSpPr>
          <p:cNvPr id="13" name="四角形: 角を丸くする 12">
            <a:extLst>
              <a:ext uri="{FF2B5EF4-FFF2-40B4-BE49-F238E27FC236}">
                <a16:creationId xmlns:a16="http://schemas.microsoft.com/office/drawing/2014/main" id="{B0E14D0C-5C10-424F-B788-DAB713FC84F7}"/>
              </a:ext>
            </a:extLst>
          </p:cNvPr>
          <p:cNvSpPr/>
          <p:nvPr/>
        </p:nvSpPr>
        <p:spPr>
          <a:xfrm>
            <a:off x="8145464" y="1439864"/>
            <a:ext cx="1728787" cy="3714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AR P丸ゴシック体M" panose="020B0600010101010101"/>
                <a:ea typeface="AR P丸ゴシック体M" panose="020B0600010101010101"/>
              </a:rPr>
              <a:t>高齢者</a:t>
            </a:r>
            <a:endParaRPr lang="ja-JP" altLang="en-US" dirty="0">
              <a:solidFill>
                <a:schemeClr val="tx1"/>
              </a:solidFill>
              <a:latin typeface="AR P丸ゴシック体M" panose="020B0600010101010101"/>
            </a:endParaRPr>
          </a:p>
        </p:txBody>
      </p:sp>
      <p:sp>
        <p:nvSpPr>
          <p:cNvPr id="7" name="楕円 6">
            <a:extLst>
              <a:ext uri="{FF2B5EF4-FFF2-40B4-BE49-F238E27FC236}">
                <a16:creationId xmlns:a16="http://schemas.microsoft.com/office/drawing/2014/main" id="{57EA862F-E2E8-4514-A98C-371C169A90E4}"/>
              </a:ext>
            </a:extLst>
          </p:cNvPr>
          <p:cNvSpPr/>
          <p:nvPr/>
        </p:nvSpPr>
        <p:spPr>
          <a:xfrm>
            <a:off x="7905751" y="1341438"/>
            <a:ext cx="2303463" cy="2159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8">
                                            <p:txEl>
                                              <p:pRg st="8" end="8"/>
                                            </p:txEl>
                                          </p:spTgt>
                                        </p:tgtEl>
                                        <p:attrNameLst>
                                          <p:attrName>style.visibility</p:attrName>
                                        </p:attrNameLst>
                                      </p:cBhvr>
                                      <p:to>
                                        <p:strVal val="visible"/>
                                      </p:to>
                                    </p:set>
                                    <p:animEffect transition="in" filter="fade">
                                      <p:cBhvr>
                                        <p:cTn id="7" dur="1000"/>
                                        <p:tgtEl>
                                          <p:spTgt spid="15368">
                                            <p:txEl>
                                              <p:pRg st="8" end="8"/>
                                            </p:txEl>
                                          </p:spTgt>
                                        </p:tgtEl>
                                      </p:cBhvr>
                                    </p:animEffect>
                                    <p:anim calcmode="lin" valueType="num">
                                      <p:cBhvr>
                                        <p:cTn id="8" dur="1000" fill="hold"/>
                                        <p:tgtEl>
                                          <p:spTgt spid="15368">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5368">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8">
                                            <p:txEl>
                                              <p:pRg st="9" end="9"/>
                                            </p:txEl>
                                          </p:spTgt>
                                        </p:tgtEl>
                                        <p:attrNameLst>
                                          <p:attrName>style.visibility</p:attrName>
                                        </p:attrNameLst>
                                      </p:cBhvr>
                                      <p:to>
                                        <p:strVal val="visible"/>
                                      </p:to>
                                    </p:set>
                                    <p:animEffect transition="in" filter="fade">
                                      <p:cBhvr>
                                        <p:cTn id="12" dur="1000"/>
                                        <p:tgtEl>
                                          <p:spTgt spid="15368">
                                            <p:txEl>
                                              <p:pRg st="9" end="9"/>
                                            </p:txEl>
                                          </p:spTgt>
                                        </p:tgtEl>
                                      </p:cBhvr>
                                    </p:animEffect>
                                    <p:anim calcmode="lin" valueType="num">
                                      <p:cBhvr>
                                        <p:cTn id="13" dur="1000" fill="hold"/>
                                        <p:tgtEl>
                                          <p:spTgt spid="15368">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536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3" descr="大きい, 飛行機, 座る, 水 が含まれている画像&#10;&#10;自動的に生成された説明">
            <a:extLst>
              <a:ext uri="{FF2B5EF4-FFF2-40B4-BE49-F238E27FC236}">
                <a16:creationId xmlns:a16="http://schemas.microsoft.com/office/drawing/2014/main" id="{BA012E05-6D02-45C2-81BB-1B863EA36F6D}"/>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17411" name="タイトル 1">
            <a:extLst>
              <a:ext uri="{FF2B5EF4-FFF2-40B4-BE49-F238E27FC236}">
                <a16:creationId xmlns:a16="http://schemas.microsoft.com/office/drawing/2014/main" id="{67201426-6D98-42D3-9A06-2D400780C2CE}"/>
              </a:ext>
            </a:extLst>
          </p:cNvPr>
          <p:cNvSpPr>
            <a:spLocks noGrp="1" noChangeArrowheads="1"/>
          </p:cNvSpPr>
          <p:nvPr>
            <p:ph type="title"/>
          </p:nvPr>
        </p:nvSpPr>
        <p:spPr bwMode="auto">
          <a:xfrm>
            <a:off x="1819275" y="404814"/>
            <a:ext cx="8642350" cy="1296987"/>
          </a:xfrm>
        </p:spPr>
        <p:txBody>
          <a:bodyPr wrap="square" numCol="1" anchorCtr="0" compatLnSpc="1">
            <a:prstTxWarp prst="textNoShape">
              <a:avLst/>
            </a:prstTxWarp>
          </a:bodyPr>
          <a:lstStyle/>
          <a:p>
            <a:pPr algn="l"/>
            <a:r>
              <a:rPr lang="ja-JP" altLang="en-US" sz="2400" b="1" dirty="0">
                <a:solidFill>
                  <a:srgbClr val="FF0000"/>
                </a:solidFill>
                <a:latin typeface="AR丸ゴシック体M" pitchFamily="49" charset="-128"/>
                <a:ea typeface="AR丸ゴシック体M" pitchFamily="49" charset="-128"/>
              </a:rPr>
              <a:t>にんちしょう</a:t>
            </a:r>
            <a:br>
              <a:rPr lang="en-US" altLang="ja-JP" sz="2400" b="1" dirty="0">
                <a:solidFill>
                  <a:srgbClr val="FF0000"/>
                </a:solidFill>
                <a:latin typeface="AR丸ゴシック体M" pitchFamily="49" charset="-128"/>
                <a:ea typeface="AR丸ゴシック体M" pitchFamily="49" charset="-128"/>
              </a:rPr>
            </a:br>
            <a:r>
              <a:rPr lang="ja-JP" altLang="en-US" sz="4800" b="1" dirty="0">
                <a:solidFill>
                  <a:srgbClr val="FF0000"/>
                </a:solidFill>
                <a:latin typeface="AR丸ゴシック体M" pitchFamily="49" charset="-128"/>
                <a:ea typeface="AR丸ゴシック体M" pitchFamily="49" charset="-128"/>
              </a:rPr>
              <a:t>認知症</a:t>
            </a:r>
            <a:r>
              <a:rPr lang="ja-JP" altLang="en-US" sz="4800" dirty="0">
                <a:latin typeface="AR丸ゴシック体M" pitchFamily="49" charset="-128"/>
                <a:ea typeface="AR丸ゴシック体M" pitchFamily="49" charset="-128"/>
              </a:rPr>
              <a:t>って何だろう！？</a:t>
            </a:r>
          </a:p>
        </p:txBody>
      </p:sp>
      <p:sp>
        <p:nvSpPr>
          <p:cNvPr id="3" name="角丸四角形 2">
            <a:extLst>
              <a:ext uri="{FF2B5EF4-FFF2-40B4-BE49-F238E27FC236}">
                <a16:creationId xmlns:a16="http://schemas.microsoft.com/office/drawing/2014/main" id="{925676A3-8B09-4CBC-9F29-B118470EED31}"/>
              </a:ext>
            </a:extLst>
          </p:cNvPr>
          <p:cNvSpPr/>
          <p:nvPr/>
        </p:nvSpPr>
        <p:spPr>
          <a:xfrm>
            <a:off x="3509041" y="1774461"/>
            <a:ext cx="4036063" cy="4358804"/>
          </a:xfrm>
          <a:prstGeom prst="roundRect">
            <a:avLst>
              <a:gd name="adj" fmla="val 85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eaLnBrk="1" hangingPunct="1">
              <a:defRPr/>
            </a:pPr>
            <a:r>
              <a:rPr lang="ja-JP" altLang="en-US" dirty="0"/>
              <a:t>　　</a:t>
            </a:r>
          </a:p>
        </p:txBody>
      </p:sp>
      <p:pic>
        <p:nvPicPr>
          <p:cNvPr id="8196" name="図 4">
            <a:extLst>
              <a:ext uri="{FF2B5EF4-FFF2-40B4-BE49-F238E27FC236}">
                <a16:creationId xmlns:a16="http://schemas.microsoft.com/office/drawing/2014/main" id="{6DB66606-4F6B-434D-B928-0ACBEA3EB2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3777" y="2014173"/>
            <a:ext cx="3219545" cy="227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コンテンツ プレースホルダー 3">
            <a:extLst>
              <a:ext uri="{FF2B5EF4-FFF2-40B4-BE49-F238E27FC236}">
                <a16:creationId xmlns:a16="http://schemas.microsoft.com/office/drawing/2014/main" id="{8206E763-0D45-4AB3-AA38-89A29705E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81508" y="2029163"/>
            <a:ext cx="2915483" cy="2201900"/>
          </a:xfrm>
        </p:spPr>
      </p:pic>
      <p:sp>
        <p:nvSpPr>
          <p:cNvPr id="2" name="正方形/長方形 1">
            <a:extLst>
              <a:ext uri="{FF2B5EF4-FFF2-40B4-BE49-F238E27FC236}">
                <a16:creationId xmlns:a16="http://schemas.microsoft.com/office/drawing/2014/main" id="{085E70A5-EDBF-4564-8992-B3384B2FBACF}"/>
              </a:ext>
            </a:extLst>
          </p:cNvPr>
          <p:cNvSpPr/>
          <p:nvPr/>
        </p:nvSpPr>
        <p:spPr>
          <a:xfrm>
            <a:off x="547469" y="1776751"/>
            <a:ext cx="2934532" cy="4044950"/>
          </a:xfrm>
          <a:prstGeom prst="rect">
            <a:avLst/>
          </a:prstGeom>
          <a:noFill/>
          <a:ln w="38100">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ltLang="ja-JP" dirty="0"/>
          </a:p>
          <a:p>
            <a:pPr eaLnBrk="1" hangingPunct="1">
              <a:defRPr/>
            </a:pPr>
            <a:r>
              <a:rPr lang="ja-JP" altLang="en-US" dirty="0"/>
              <a:t>　</a:t>
            </a:r>
            <a:endParaRPr lang="en-US" altLang="ja-JP" dirty="0"/>
          </a:p>
          <a:p>
            <a:pPr eaLnBrk="1" hangingPunct="1">
              <a:defRPr/>
            </a:pPr>
            <a:endParaRPr lang="en-US" altLang="ja-JP" sz="2800" b="1" dirty="0">
              <a:latin typeface="AR丸ゴシック体M" panose="020B0609010101010101" pitchFamily="49" charset="-128"/>
              <a:ea typeface="AR丸ゴシック体M" panose="020B0609010101010101" pitchFamily="49" charset="-128"/>
            </a:endParaRPr>
          </a:p>
          <a:p>
            <a:pPr eaLnBrk="1" hangingPunct="1">
              <a:defRPr/>
            </a:pPr>
            <a:endParaRPr lang="en-US" altLang="ja-JP" sz="2800" b="1" dirty="0">
              <a:latin typeface="AR丸ゴシック体M" panose="020B0609010101010101" pitchFamily="49" charset="-128"/>
              <a:ea typeface="AR丸ゴシック体M" panose="020B0609010101010101" pitchFamily="49" charset="-128"/>
            </a:endParaRPr>
          </a:p>
          <a:p>
            <a:pPr eaLnBrk="1" hangingPunct="1">
              <a:defRPr/>
            </a:pPr>
            <a:endParaRPr lang="en-US" altLang="ja-JP" sz="2800" b="1" dirty="0">
              <a:latin typeface="AR丸ゴシック体M" panose="020B0609010101010101" pitchFamily="49" charset="-128"/>
              <a:ea typeface="AR丸ゴシック体M" panose="020B0609010101010101" pitchFamily="49" charset="-128"/>
            </a:endParaRPr>
          </a:p>
          <a:p>
            <a:pPr eaLnBrk="1" hangingPunct="1">
              <a:defRPr/>
            </a:pPr>
            <a:endParaRPr lang="en-US" altLang="ja-JP" sz="2800" b="1" dirty="0">
              <a:latin typeface="AR丸ゴシック体M" panose="020B0609010101010101" pitchFamily="49" charset="-128"/>
              <a:ea typeface="AR丸ゴシック体M" panose="020B0609010101010101" pitchFamily="49" charset="-128"/>
            </a:endParaRPr>
          </a:p>
          <a:p>
            <a:pPr eaLnBrk="1" hangingPunct="1">
              <a:defRPr/>
            </a:pPr>
            <a:r>
              <a:rPr lang="ja-JP" altLang="en-US" b="1" dirty="0">
                <a:latin typeface="AR丸ゴシック体M" panose="020B0609010101010101" pitchFamily="49" charset="-128"/>
                <a:ea typeface="AR丸ゴシック体M" panose="020B0609010101010101" pitchFamily="49" charset="-128"/>
              </a:rPr>
              <a:t>　　　　　　</a:t>
            </a:r>
            <a:endParaRPr lang="en-US" altLang="ja-JP" sz="2800" b="1" dirty="0">
              <a:latin typeface="AR丸ゴシック体M" panose="020B0609010101010101" pitchFamily="49" charset="-128"/>
              <a:ea typeface="AR丸ゴシック体M" panose="020B0609010101010101" pitchFamily="49" charset="-128"/>
            </a:endParaRPr>
          </a:p>
        </p:txBody>
      </p:sp>
      <p:sp>
        <p:nvSpPr>
          <p:cNvPr id="10" name="テキスト ボックス 7">
            <a:extLst>
              <a:ext uri="{FF2B5EF4-FFF2-40B4-BE49-F238E27FC236}">
                <a16:creationId xmlns:a16="http://schemas.microsoft.com/office/drawing/2014/main" id="{0D33E97F-AFF8-4958-A808-839AB6C36203}"/>
              </a:ext>
            </a:extLst>
          </p:cNvPr>
          <p:cNvSpPr txBox="1">
            <a:spLocks noChangeArrowheads="1"/>
          </p:cNvSpPr>
          <p:nvPr/>
        </p:nvSpPr>
        <p:spPr bwMode="auto">
          <a:xfrm>
            <a:off x="6899275" y="6448424"/>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11" name="正方形/長方形 10">
            <a:extLst>
              <a:ext uri="{FF2B5EF4-FFF2-40B4-BE49-F238E27FC236}">
                <a16:creationId xmlns:a16="http://schemas.microsoft.com/office/drawing/2014/main" id="{2069BE5C-F4DA-4EFF-84BB-8E9B51601B69}"/>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3</a:t>
            </a:r>
            <a:r>
              <a:rPr lang="ja-JP" altLang="en-US" sz="2000" dirty="0">
                <a:latin typeface="AR P丸ゴシック体M" panose="020B0600010101010101" pitchFamily="50" charset="-128"/>
                <a:ea typeface="AR P丸ゴシック体M" panose="020B0600010101010101" pitchFamily="50" charset="-128"/>
              </a:rPr>
              <a:t>ﾍﾟｰｼﾞ</a:t>
            </a:r>
          </a:p>
        </p:txBody>
      </p:sp>
      <p:pic>
        <p:nvPicPr>
          <p:cNvPr id="4" name="図 3">
            <a:extLst>
              <a:ext uri="{FF2B5EF4-FFF2-40B4-BE49-F238E27FC236}">
                <a16:creationId xmlns:a16="http://schemas.microsoft.com/office/drawing/2014/main" id="{D87A55E1-F07C-428A-8695-61DCC9A8F5CB}"/>
              </a:ext>
            </a:extLst>
          </p:cNvPr>
          <p:cNvPicPr>
            <a:picLocks noChangeAspect="1"/>
          </p:cNvPicPr>
          <p:nvPr/>
        </p:nvPicPr>
        <p:blipFill>
          <a:blip r:embed="rId6"/>
          <a:stretch>
            <a:fillRect/>
          </a:stretch>
        </p:blipFill>
        <p:spPr>
          <a:xfrm>
            <a:off x="8230424" y="2031432"/>
            <a:ext cx="2585186" cy="2302557"/>
          </a:xfrm>
          <a:prstGeom prst="rect">
            <a:avLst/>
          </a:prstGeom>
        </p:spPr>
      </p:pic>
      <p:sp>
        <p:nvSpPr>
          <p:cNvPr id="5" name="テキスト ボックス 4">
            <a:extLst>
              <a:ext uri="{FF2B5EF4-FFF2-40B4-BE49-F238E27FC236}">
                <a16:creationId xmlns:a16="http://schemas.microsoft.com/office/drawing/2014/main" id="{28C3F194-95FB-4161-AB67-D4E83C752942}"/>
              </a:ext>
            </a:extLst>
          </p:cNvPr>
          <p:cNvSpPr txBox="1"/>
          <p:nvPr/>
        </p:nvSpPr>
        <p:spPr>
          <a:xfrm>
            <a:off x="928450" y="4408525"/>
            <a:ext cx="2262510" cy="861774"/>
          </a:xfrm>
          <a:prstGeom prst="rect">
            <a:avLst/>
          </a:prstGeom>
          <a:noFill/>
        </p:spPr>
        <p:txBody>
          <a:bodyPr wrap="square" rtlCol="0">
            <a:spAutoFit/>
          </a:bodyPr>
          <a:lstStyle/>
          <a:p>
            <a:pPr eaLnBrk="1" hangingPunct="1">
              <a:defRPr/>
            </a:pPr>
            <a:r>
              <a:rPr lang="ja-JP" altLang="en-US" b="1" dirty="0">
                <a:latin typeface="AR丸ゴシック体M" panose="020B0609010101010101" pitchFamily="49" charset="-128"/>
                <a:ea typeface="AR丸ゴシック体M" panose="020B0609010101010101" pitchFamily="49" charset="-128"/>
              </a:rPr>
              <a:t>　　　　　　のう</a:t>
            </a:r>
            <a:endParaRPr lang="en-US" altLang="ja-JP" b="1" dirty="0">
              <a:latin typeface="AR丸ゴシック体M" panose="020B0609010101010101" pitchFamily="49" charset="-128"/>
              <a:ea typeface="AR丸ゴシック体M" panose="020B0609010101010101" pitchFamily="49" charset="-128"/>
            </a:endParaRPr>
          </a:p>
          <a:p>
            <a:pPr eaLnBrk="1" hangingPunct="1">
              <a:defRPr/>
            </a:pPr>
            <a:r>
              <a:rPr lang="en-US" altLang="ja-JP" sz="1600" b="1" dirty="0">
                <a:latin typeface="AR丸ゴシック体M" panose="020B0609010101010101" pitchFamily="49" charset="-128"/>
                <a:ea typeface="AR丸ゴシック体M" panose="020B0609010101010101" pitchFamily="49" charset="-128"/>
              </a:rPr>
              <a:t> </a:t>
            </a:r>
            <a:r>
              <a:rPr lang="ja-JP" altLang="en-US" sz="1600" b="1" dirty="0">
                <a:latin typeface="AR丸ゴシック体M" panose="020B0609010101010101" pitchFamily="49" charset="-128"/>
                <a:ea typeface="AR丸ゴシック体M" panose="020B0609010101010101" pitchFamily="49" charset="-128"/>
              </a:rPr>
              <a:t> </a:t>
            </a:r>
            <a:r>
              <a:rPr lang="ja-JP" altLang="en-US" sz="3200" b="1" dirty="0">
                <a:latin typeface="AR丸ゴシック体M" panose="020B0609010101010101" pitchFamily="49" charset="-128"/>
                <a:ea typeface="AR丸ゴシック体M" panose="020B0609010101010101" pitchFamily="49" charset="-128"/>
              </a:rPr>
              <a:t>健康な脳</a:t>
            </a:r>
            <a:endParaRPr lang="en-US" altLang="ja-JP" sz="3200" b="1" dirty="0">
              <a:latin typeface="AR丸ゴシック体M" panose="020B0609010101010101" pitchFamily="49" charset="-128"/>
              <a:ea typeface="AR丸ゴシック体M" panose="020B0609010101010101" pitchFamily="49" charset="-128"/>
            </a:endParaRPr>
          </a:p>
        </p:txBody>
      </p:sp>
      <p:sp>
        <p:nvSpPr>
          <p:cNvPr id="6" name="テキスト ボックス 5">
            <a:extLst>
              <a:ext uri="{FF2B5EF4-FFF2-40B4-BE49-F238E27FC236}">
                <a16:creationId xmlns:a16="http://schemas.microsoft.com/office/drawing/2014/main" id="{26A3F5D1-789E-457F-AAEB-4C261FA38A0F}"/>
              </a:ext>
            </a:extLst>
          </p:cNvPr>
          <p:cNvSpPr txBox="1"/>
          <p:nvPr/>
        </p:nvSpPr>
        <p:spPr>
          <a:xfrm>
            <a:off x="3562850" y="4315139"/>
            <a:ext cx="4000183" cy="815608"/>
          </a:xfrm>
          <a:prstGeom prst="rect">
            <a:avLst/>
          </a:prstGeom>
          <a:noFill/>
        </p:spPr>
        <p:txBody>
          <a:bodyPr wrap="square" rtlCol="0">
            <a:spAutoFit/>
          </a:bodyPr>
          <a:lstStyle/>
          <a:p>
            <a:pPr eaLnBrk="1" hangingPunct="1">
              <a:defRPr/>
            </a:pPr>
            <a:r>
              <a:rPr lang="ja-JP" altLang="en-US" b="1" dirty="0">
                <a:solidFill>
                  <a:srgbClr val="FF0000"/>
                </a:solidFill>
                <a:latin typeface="AR丸ゴシック体M" panose="020B0609010101010101" pitchFamily="49" charset="-128"/>
                <a:ea typeface="AR丸ゴシック体M" panose="020B0609010101010101" pitchFamily="49" charset="-128"/>
              </a:rPr>
              <a:t>　   　　　　　　　　　　         のう</a:t>
            </a:r>
            <a:endParaRPr lang="en-US" altLang="ja-JP" b="1" dirty="0">
              <a:solidFill>
                <a:srgbClr val="FF0000"/>
              </a:solidFill>
              <a:latin typeface="AR丸ゴシック体M" panose="020B0609010101010101" pitchFamily="49" charset="-128"/>
              <a:ea typeface="AR丸ゴシック体M" panose="020B0609010101010101" pitchFamily="49" charset="-128"/>
            </a:endParaRPr>
          </a:p>
          <a:p>
            <a:pPr eaLnBrk="1" hangingPunct="1">
              <a:defRPr/>
            </a:pPr>
            <a:r>
              <a:rPr lang="ja-JP" altLang="en-US" sz="2900" b="1" dirty="0">
                <a:solidFill>
                  <a:srgbClr val="FF0000"/>
                </a:solidFill>
                <a:latin typeface="AR丸ゴシック体M" panose="020B0609010101010101" pitchFamily="49" charset="-128"/>
                <a:ea typeface="AR丸ゴシック体M" panose="020B0609010101010101" pitchFamily="49" charset="-128"/>
              </a:rPr>
              <a:t>アルツハイマー病の脳</a:t>
            </a:r>
            <a:endParaRPr lang="en-US" altLang="ja-JP" sz="2900" b="1" dirty="0">
              <a:solidFill>
                <a:srgbClr val="FF0000"/>
              </a:solidFill>
              <a:latin typeface="AR丸ゴシック体M" panose="020B0609010101010101" pitchFamily="49" charset="-128"/>
              <a:ea typeface="AR丸ゴシック体M" panose="020B0609010101010101" pitchFamily="49" charset="-128"/>
            </a:endParaRPr>
          </a:p>
        </p:txBody>
      </p:sp>
      <p:sp>
        <p:nvSpPr>
          <p:cNvPr id="13" name="角丸四角形 2">
            <a:extLst>
              <a:ext uri="{FF2B5EF4-FFF2-40B4-BE49-F238E27FC236}">
                <a16:creationId xmlns:a16="http://schemas.microsoft.com/office/drawing/2014/main" id="{AA99224C-3BD1-4FE4-974F-3CF8AD9632FC}"/>
              </a:ext>
            </a:extLst>
          </p:cNvPr>
          <p:cNvSpPr/>
          <p:nvPr/>
        </p:nvSpPr>
        <p:spPr>
          <a:xfrm>
            <a:off x="7565987" y="1772172"/>
            <a:ext cx="4063553" cy="4358804"/>
          </a:xfrm>
          <a:prstGeom prst="roundRect">
            <a:avLst>
              <a:gd name="adj" fmla="val 85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eaLnBrk="1" hangingPunct="1">
              <a:defRPr/>
            </a:pPr>
            <a:r>
              <a:rPr lang="ja-JP" altLang="en-US" dirty="0"/>
              <a:t>　　</a:t>
            </a:r>
          </a:p>
        </p:txBody>
      </p:sp>
      <p:sp>
        <p:nvSpPr>
          <p:cNvPr id="14" name="テキスト ボックス 13">
            <a:extLst>
              <a:ext uri="{FF2B5EF4-FFF2-40B4-BE49-F238E27FC236}">
                <a16:creationId xmlns:a16="http://schemas.microsoft.com/office/drawing/2014/main" id="{F033629A-DBE4-40FB-A724-436C4DA43AF3}"/>
              </a:ext>
            </a:extLst>
          </p:cNvPr>
          <p:cNvSpPr txBox="1"/>
          <p:nvPr/>
        </p:nvSpPr>
        <p:spPr>
          <a:xfrm>
            <a:off x="7664325" y="4317429"/>
            <a:ext cx="4063553" cy="861774"/>
          </a:xfrm>
          <a:prstGeom prst="rect">
            <a:avLst/>
          </a:prstGeom>
          <a:noFill/>
        </p:spPr>
        <p:txBody>
          <a:bodyPr wrap="square" rtlCol="0">
            <a:spAutoFit/>
          </a:bodyPr>
          <a:lstStyle/>
          <a:p>
            <a:pPr eaLnBrk="1" hangingPunct="1">
              <a:defRPr/>
            </a:pPr>
            <a:r>
              <a:rPr lang="ja-JP" altLang="en-US" b="1" dirty="0">
                <a:solidFill>
                  <a:srgbClr val="FF0000"/>
                </a:solidFill>
                <a:latin typeface="AR丸ゴシック体M" panose="020B0609010101010101" pitchFamily="49" charset="-128"/>
                <a:ea typeface="AR丸ゴシック体M" panose="020B0609010101010101" pitchFamily="49" charset="-128"/>
              </a:rPr>
              <a:t>のう　　　　   にんちしょう     のう</a:t>
            </a:r>
            <a:endParaRPr lang="en-US" altLang="ja-JP" b="1" dirty="0">
              <a:solidFill>
                <a:srgbClr val="FF0000"/>
              </a:solidFill>
              <a:latin typeface="AR丸ゴシック体M" panose="020B0609010101010101" pitchFamily="49" charset="-128"/>
              <a:ea typeface="AR丸ゴシック体M" panose="020B0609010101010101" pitchFamily="49" charset="-128"/>
            </a:endParaRPr>
          </a:p>
          <a:p>
            <a:pPr eaLnBrk="1" hangingPunct="1">
              <a:defRPr/>
            </a:pPr>
            <a:r>
              <a:rPr lang="ja-JP" altLang="en-US" sz="3200" b="1" dirty="0">
                <a:solidFill>
                  <a:srgbClr val="FF0000"/>
                </a:solidFill>
                <a:latin typeface="AR丸ゴシック体M" panose="020B0609010101010101" pitchFamily="49" charset="-128"/>
                <a:ea typeface="AR丸ゴシック体M" panose="020B0609010101010101" pitchFamily="49" charset="-128"/>
              </a:rPr>
              <a:t>脳血管性認知症の脳</a:t>
            </a:r>
            <a:endParaRPr lang="en-US" altLang="ja-JP" sz="3200" b="1" dirty="0">
              <a:solidFill>
                <a:srgbClr val="FF0000"/>
              </a:solidFill>
              <a:latin typeface="AR丸ゴシック体M" panose="020B0609010101010101" pitchFamily="49" charset="-128"/>
              <a:ea typeface="AR丸ゴシック体M" panose="020B0609010101010101" pitchFamily="49" charset="-128"/>
            </a:endParaRPr>
          </a:p>
        </p:txBody>
      </p:sp>
      <p:sp>
        <p:nvSpPr>
          <p:cNvPr id="7" name="テキスト ボックス 6">
            <a:extLst>
              <a:ext uri="{FF2B5EF4-FFF2-40B4-BE49-F238E27FC236}">
                <a16:creationId xmlns:a16="http://schemas.microsoft.com/office/drawing/2014/main" id="{9E009F4F-D97E-4B47-8A22-7896B687D4C2}"/>
              </a:ext>
            </a:extLst>
          </p:cNvPr>
          <p:cNvSpPr txBox="1"/>
          <p:nvPr/>
        </p:nvSpPr>
        <p:spPr>
          <a:xfrm>
            <a:off x="3646894" y="5293628"/>
            <a:ext cx="3868226" cy="830997"/>
          </a:xfrm>
          <a:prstGeom prst="rect">
            <a:avLst/>
          </a:prstGeom>
          <a:noFill/>
        </p:spPr>
        <p:txBody>
          <a:bodyPr wrap="square" rtlCol="0">
            <a:spAutoFit/>
          </a:bodyPr>
          <a:lstStyle/>
          <a:p>
            <a:r>
              <a:rPr kumimoji="1" lang="ja-JP" altLang="en-US" sz="2400" dirty="0"/>
              <a:t>脳の細ぼうが死んで脳全体がちぢんでしまう</a:t>
            </a:r>
          </a:p>
        </p:txBody>
      </p:sp>
      <p:sp>
        <p:nvSpPr>
          <p:cNvPr id="16" name="テキスト ボックス 15">
            <a:extLst>
              <a:ext uri="{FF2B5EF4-FFF2-40B4-BE49-F238E27FC236}">
                <a16:creationId xmlns:a16="http://schemas.microsoft.com/office/drawing/2014/main" id="{F1010385-99A4-42FC-A7F4-EBBCE8A3AA86}"/>
              </a:ext>
            </a:extLst>
          </p:cNvPr>
          <p:cNvSpPr txBox="1"/>
          <p:nvPr/>
        </p:nvSpPr>
        <p:spPr>
          <a:xfrm>
            <a:off x="7664325" y="5299117"/>
            <a:ext cx="3868226" cy="830997"/>
          </a:xfrm>
          <a:prstGeom prst="rect">
            <a:avLst/>
          </a:prstGeom>
          <a:noFill/>
        </p:spPr>
        <p:txBody>
          <a:bodyPr wrap="square" rtlCol="0">
            <a:spAutoFit/>
          </a:bodyPr>
          <a:lstStyle/>
          <a:p>
            <a:r>
              <a:rPr lang="ja-JP" altLang="en-US" sz="2400" dirty="0"/>
              <a:t>血管がつまって一部の細ぼうが死んでしまう</a:t>
            </a:r>
            <a:endParaRPr kumimoji="1" lang="ja-JP"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コンテンツ プレースホルダー 3" descr="大きい, 飛行機, 座る, 水 が含まれている画像&#10;&#10;自動的に生成された説明">
            <a:extLst>
              <a:ext uri="{FF2B5EF4-FFF2-40B4-BE49-F238E27FC236}">
                <a16:creationId xmlns:a16="http://schemas.microsoft.com/office/drawing/2014/main" id="{7B71DC41-E351-41AE-8EE3-AB2A781B7B52}"/>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1" name="テキスト ボックス 7">
            <a:extLst>
              <a:ext uri="{FF2B5EF4-FFF2-40B4-BE49-F238E27FC236}">
                <a16:creationId xmlns:a16="http://schemas.microsoft.com/office/drawing/2014/main" id="{EE727908-7EE8-4F92-96EA-96CBC54C4403}"/>
              </a:ext>
            </a:extLst>
          </p:cNvPr>
          <p:cNvSpPr txBox="1">
            <a:spLocks noChangeArrowheads="1"/>
          </p:cNvSpPr>
          <p:nvPr/>
        </p:nvSpPr>
        <p:spPr bwMode="auto">
          <a:xfrm>
            <a:off x="6899275" y="6445251"/>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認知症サポーター中学生養成講座副読本</a:t>
            </a:r>
          </a:p>
        </p:txBody>
      </p:sp>
      <p:sp>
        <p:nvSpPr>
          <p:cNvPr id="24" name="楕円 23">
            <a:extLst>
              <a:ext uri="{FF2B5EF4-FFF2-40B4-BE49-F238E27FC236}">
                <a16:creationId xmlns:a16="http://schemas.microsoft.com/office/drawing/2014/main" id="{E96DB05E-6E2E-4A49-89DE-C78840A65E36}"/>
              </a:ext>
            </a:extLst>
          </p:cNvPr>
          <p:cNvSpPr/>
          <p:nvPr/>
        </p:nvSpPr>
        <p:spPr>
          <a:xfrm>
            <a:off x="846617" y="2325364"/>
            <a:ext cx="8632742" cy="157342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8BC8A66-7675-448C-897F-AA16B4201B9C}"/>
              </a:ext>
            </a:extLst>
          </p:cNvPr>
          <p:cNvSpPr txBox="1"/>
          <p:nvPr/>
        </p:nvSpPr>
        <p:spPr>
          <a:xfrm>
            <a:off x="3937527" y="2427720"/>
            <a:ext cx="2322514" cy="338554"/>
          </a:xfrm>
          <a:prstGeom prst="rect">
            <a:avLst/>
          </a:prstGeom>
          <a:noFill/>
        </p:spPr>
        <p:txBody>
          <a:bodyPr wrap="square" rtlCol="0">
            <a:spAutoFit/>
          </a:bodyPr>
          <a:lstStyle/>
          <a:p>
            <a:r>
              <a:rPr kumimoji="1" lang="ja-JP" altLang="en-US" sz="1600" b="1" dirty="0">
                <a:solidFill>
                  <a:srgbClr val="FF0000"/>
                </a:solidFill>
              </a:rPr>
              <a:t>たとえばこんなことが</a:t>
            </a:r>
          </a:p>
        </p:txBody>
      </p:sp>
      <p:sp>
        <p:nvSpPr>
          <p:cNvPr id="32" name="楕円 31">
            <a:extLst>
              <a:ext uri="{FF2B5EF4-FFF2-40B4-BE49-F238E27FC236}">
                <a16:creationId xmlns:a16="http://schemas.microsoft.com/office/drawing/2014/main" id="{44154453-9816-437B-9234-5C7742EAA35C}"/>
              </a:ext>
            </a:extLst>
          </p:cNvPr>
          <p:cNvSpPr/>
          <p:nvPr/>
        </p:nvSpPr>
        <p:spPr>
          <a:xfrm>
            <a:off x="1603774" y="5167134"/>
            <a:ext cx="7161058" cy="1261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15198FE-8818-41AA-AC25-0FC25B021C48}"/>
              </a:ext>
            </a:extLst>
          </p:cNvPr>
          <p:cNvSpPr txBox="1"/>
          <p:nvPr/>
        </p:nvSpPr>
        <p:spPr>
          <a:xfrm>
            <a:off x="3907619" y="5285290"/>
            <a:ext cx="2241552" cy="338554"/>
          </a:xfrm>
          <a:prstGeom prst="rect">
            <a:avLst/>
          </a:prstGeom>
          <a:noFill/>
        </p:spPr>
        <p:txBody>
          <a:bodyPr wrap="square" rtlCol="0">
            <a:spAutoFit/>
          </a:bodyPr>
          <a:lstStyle/>
          <a:p>
            <a:r>
              <a:rPr kumimoji="1" lang="ja-JP" altLang="en-US" sz="1600" b="1" dirty="0">
                <a:solidFill>
                  <a:srgbClr val="FF0000"/>
                </a:solidFill>
              </a:rPr>
              <a:t>たとえばこんなことが</a:t>
            </a:r>
          </a:p>
        </p:txBody>
      </p:sp>
      <p:sp>
        <p:nvSpPr>
          <p:cNvPr id="29" name="四角形: 角を丸くする 28">
            <a:extLst>
              <a:ext uri="{FF2B5EF4-FFF2-40B4-BE49-F238E27FC236}">
                <a16:creationId xmlns:a16="http://schemas.microsoft.com/office/drawing/2014/main" id="{EC006B70-8732-4C5E-9B31-C5E0646FD113}"/>
              </a:ext>
            </a:extLst>
          </p:cNvPr>
          <p:cNvSpPr/>
          <p:nvPr/>
        </p:nvSpPr>
        <p:spPr>
          <a:xfrm>
            <a:off x="641345" y="4324357"/>
            <a:ext cx="8999860" cy="91088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6C78006-99AE-4612-8CCE-128AA98AB6A5}"/>
              </a:ext>
            </a:extLst>
          </p:cNvPr>
          <p:cNvSpPr txBox="1"/>
          <p:nvPr/>
        </p:nvSpPr>
        <p:spPr>
          <a:xfrm>
            <a:off x="2881586" y="4740415"/>
            <a:ext cx="5475678" cy="461665"/>
          </a:xfrm>
          <a:prstGeom prst="rect">
            <a:avLst/>
          </a:prstGeom>
          <a:noFill/>
        </p:spPr>
        <p:txBody>
          <a:bodyPr wrap="square" rtlCol="0">
            <a:spAutoFit/>
          </a:bodyPr>
          <a:lstStyle/>
          <a:p>
            <a:r>
              <a:rPr lang="ja-JP" altLang="en-US" sz="2400" b="1" dirty="0">
                <a:solidFill>
                  <a:schemeClr val="bg1"/>
                </a:solidFill>
              </a:rPr>
              <a:t>行動・心理しょうじょう（</a:t>
            </a:r>
            <a:r>
              <a:rPr lang="en-US" altLang="ja-JP" sz="2400" b="1" dirty="0">
                <a:solidFill>
                  <a:schemeClr val="bg1"/>
                </a:solidFill>
              </a:rPr>
              <a:t>BPSD</a:t>
            </a:r>
            <a:r>
              <a:rPr lang="ja-JP" altLang="en-US" sz="2400" b="1" dirty="0">
                <a:solidFill>
                  <a:schemeClr val="bg1"/>
                </a:solidFill>
              </a:rPr>
              <a:t>）</a:t>
            </a:r>
            <a:endParaRPr kumimoji="1" lang="ja-JP" altLang="en-US" sz="2400" b="1" dirty="0">
              <a:solidFill>
                <a:schemeClr val="bg1"/>
              </a:solidFill>
            </a:endParaRPr>
          </a:p>
        </p:txBody>
      </p:sp>
      <p:sp>
        <p:nvSpPr>
          <p:cNvPr id="26" name="テキスト ボックス 25">
            <a:extLst>
              <a:ext uri="{FF2B5EF4-FFF2-40B4-BE49-F238E27FC236}">
                <a16:creationId xmlns:a16="http://schemas.microsoft.com/office/drawing/2014/main" id="{4FEC2E5B-F46C-4BBD-9D3F-3A06B8BE95BA}"/>
              </a:ext>
            </a:extLst>
          </p:cNvPr>
          <p:cNvSpPr txBox="1"/>
          <p:nvPr/>
        </p:nvSpPr>
        <p:spPr>
          <a:xfrm>
            <a:off x="1827216" y="4427411"/>
            <a:ext cx="7428860" cy="400110"/>
          </a:xfrm>
          <a:prstGeom prst="rect">
            <a:avLst/>
          </a:prstGeom>
          <a:noFill/>
        </p:spPr>
        <p:txBody>
          <a:bodyPr wrap="square" rtlCol="0">
            <a:spAutoFit/>
          </a:bodyPr>
          <a:lstStyle/>
          <a:p>
            <a:r>
              <a:rPr kumimoji="1" lang="ja-JP" altLang="en-US" sz="2000" b="1" dirty="0"/>
              <a:t>せいかくやかんきょう、心の状態によって出る</a:t>
            </a:r>
            <a:r>
              <a:rPr lang="ja-JP" altLang="en-US" sz="2000" b="1" dirty="0"/>
              <a:t>しょうじょう</a:t>
            </a:r>
            <a:endParaRPr kumimoji="1" lang="ja-JP" altLang="en-US" sz="2000" b="1" dirty="0"/>
          </a:p>
        </p:txBody>
      </p:sp>
      <p:sp>
        <p:nvSpPr>
          <p:cNvPr id="4" name="矢印: 下 3">
            <a:extLst>
              <a:ext uri="{FF2B5EF4-FFF2-40B4-BE49-F238E27FC236}">
                <a16:creationId xmlns:a16="http://schemas.microsoft.com/office/drawing/2014/main" id="{F175CD6F-EBF0-470A-ACAA-7FCD1A6CEB0D}"/>
              </a:ext>
            </a:extLst>
          </p:cNvPr>
          <p:cNvSpPr/>
          <p:nvPr/>
        </p:nvSpPr>
        <p:spPr>
          <a:xfrm>
            <a:off x="4320702" y="3926392"/>
            <a:ext cx="1463871" cy="427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A080B07-1220-483B-BBAA-B12A5B0CEF3B}"/>
              </a:ext>
            </a:extLst>
          </p:cNvPr>
          <p:cNvSpPr/>
          <p:nvPr/>
        </p:nvSpPr>
        <p:spPr>
          <a:xfrm>
            <a:off x="641345" y="1512620"/>
            <a:ext cx="9006367" cy="898999"/>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EF395B4-0520-49FB-9002-61BAC957D40C}"/>
              </a:ext>
            </a:extLst>
          </p:cNvPr>
          <p:cNvSpPr txBox="1"/>
          <p:nvPr/>
        </p:nvSpPr>
        <p:spPr>
          <a:xfrm>
            <a:off x="846616" y="1634137"/>
            <a:ext cx="9006367" cy="400110"/>
          </a:xfrm>
          <a:prstGeom prst="rect">
            <a:avLst/>
          </a:prstGeom>
          <a:noFill/>
        </p:spPr>
        <p:txBody>
          <a:bodyPr wrap="square" rtlCol="0">
            <a:spAutoFit/>
          </a:bodyPr>
          <a:lstStyle/>
          <a:p>
            <a:r>
              <a:rPr kumimoji="1" lang="ja-JP" altLang="en-US" sz="2000" b="1" dirty="0"/>
              <a:t>脳</a:t>
            </a:r>
            <a:r>
              <a:rPr kumimoji="1" lang="ja-JP" altLang="en-US" sz="1600" b="1" dirty="0"/>
              <a:t>（のう）</a:t>
            </a:r>
            <a:r>
              <a:rPr kumimoji="1" lang="ja-JP" altLang="en-US" sz="2000" b="1" dirty="0"/>
              <a:t>の細ぼうが死んでしまうことによって直せつおこるしょうじょう</a:t>
            </a:r>
          </a:p>
        </p:txBody>
      </p:sp>
      <p:sp>
        <p:nvSpPr>
          <p:cNvPr id="20" name="テキスト ボックス 19">
            <a:extLst>
              <a:ext uri="{FF2B5EF4-FFF2-40B4-BE49-F238E27FC236}">
                <a16:creationId xmlns:a16="http://schemas.microsoft.com/office/drawing/2014/main" id="{2141862B-3E17-4058-B20D-8E5F037BD828}"/>
              </a:ext>
            </a:extLst>
          </p:cNvPr>
          <p:cNvSpPr txBox="1"/>
          <p:nvPr/>
        </p:nvSpPr>
        <p:spPr>
          <a:xfrm>
            <a:off x="3040968" y="1996925"/>
            <a:ext cx="4697549" cy="461665"/>
          </a:xfrm>
          <a:prstGeom prst="rect">
            <a:avLst/>
          </a:prstGeom>
          <a:noFill/>
        </p:spPr>
        <p:txBody>
          <a:bodyPr wrap="square" rtlCol="0">
            <a:spAutoFit/>
          </a:bodyPr>
          <a:lstStyle/>
          <a:p>
            <a:r>
              <a:rPr kumimoji="1" lang="ja-JP" altLang="en-US" sz="2400" b="1" dirty="0">
                <a:solidFill>
                  <a:schemeClr val="bg1"/>
                </a:solidFill>
              </a:rPr>
              <a:t>中核</a:t>
            </a:r>
            <a:r>
              <a:rPr kumimoji="1" lang="ja-JP" altLang="en-US" sz="2000" b="1" dirty="0">
                <a:solidFill>
                  <a:schemeClr val="bg1"/>
                </a:solidFill>
              </a:rPr>
              <a:t>（ちゅうかく）</a:t>
            </a:r>
            <a:r>
              <a:rPr kumimoji="1" lang="ja-JP" altLang="en-US" sz="2400" b="1" dirty="0">
                <a:solidFill>
                  <a:schemeClr val="bg1"/>
                </a:solidFill>
              </a:rPr>
              <a:t>しょうじょう</a:t>
            </a:r>
            <a:endParaRPr lang="en-US" altLang="ja-JP" sz="2400" b="1" dirty="0">
              <a:solidFill>
                <a:schemeClr val="bg1"/>
              </a:solidFill>
            </a:endParaRPr>
          </a:p>
        </p:txBody>
      </p:sp>
      <p:sp>
        <p:nvSpPr>
          <p:cNvPr id="6" name="テキスト ボックス 5">
            <a:extLst>
              <a:ext uri="{FF2B5EF4-FFF2-40B4-BE49-F238E27FC236}">
                <a16:creationId xmlns:a16="http://schemas.microsoft.com/office/drawing/2014/main" id="{F3ACA7EC-D311-447E-8BF5-24D72263DF87}"/>
              </a:ext>
            </a:extLst>
          </p:cNvPr>
          <p:cNvSpPr txBox="1"/>
          <p:nvPr/>
        </p:nvSpPr>
        <p:spPr>
          <a:xfrm>
            <a:off x="1619616" y="2654400"/>
            <a:ext cx="7788972" cy="923330"/>
          </a:xfrm>
          <a:prstGeom prst="rect">
            <a:avLst/>
          </a:prstGeom>
          <a:noFill/>
        </p:spPr>
        <p:txBody>
          <a:bodyPr wrap="square" rtlCol="0">
            <a:spAutoFit/>
          </a:bodyPr>
          <a:lstStyle/>
          <a:p>
            <a:r>
              <a:rPr lang="ja-JP" altLang="en-US" b="1" dirty="0"/>
              <a:t>●おぼえ</a:t>
            </a:r>
            <a:r>
              <a:rPr kumimoji="1" lang="ja-JP" altLang="en-US" b="1" dirty="0"/>
              <a:t>えられない</a:t>
            </a:r>
            <a:r>
              <a:rPr kumimoji="1" lang="en-US" altLang="ja-JP" b="1" dirty="0"/>
              <a:t>…</a:t>
            </a:r>
            <a:r>
              <a:rPr kumimoji="1" lang="ja-JP" altLang="en-US" b="1" dirty="0"/>
              <a:t>　　●</a:t>
            </a:r>
            <a:r>
              <a:rPr lang="ja-JP" altLang="en-US" b="1" dirty="0"/>
              <a:t>すぐ忘れてしまう</a:t>
            </a:r>
            <a:r>
              <a:rPr lang="en-US" altLang="ja-JP" b="1" dirty="0"/>
              <a:t>…</a:t>
            </a:r>
          </a:p>
          <a:p>
            <a:r>
              <a:rPr kumimoji="1" lang="ja-JP" altLang="en-US" b="1" dirty="0"/>
              <a:t>●時間や月日、場所、人がわからなくなる</a:t>
            </a:r>
            <a:r>
              <a:rPr kumimoji="1" lang="en-US" altLang="ja-JP" b="1" dirty="0"/>
              <a:t>…</a:t>
            </a:r>
          </a:p>
          <a:p>
            <a:r>
              <a:rPr kumimoji="1" lang="ja-JP" altLang="en-US" b="1" dirty="0"/>
              <a:t>●考えるスピードがおそくなる</a:t>
            </a:r>
            <a:r>
              <a:rPr kumimoji="1" lang="en-US" altLang="ja-JP" b="1" dirty="0"/>
              <a:t>…</a:t>
            </a:r>
            <a:r>
              <a:rPr kumimoji="1" lang="ja-JP" altLang="en-US" b="1" dirty="0"/>
              <a:t>　　●新しい機械が使えなくなる</a:t>
            </a:r>
            <a:r>
              <a:rPr kumimoji="1" lang="en-US" altLang="ja-JP" b="1" dirty="0"/>
              <a:t>…</a:t>
            </a:r>
          </a:p>
        </p:txBody>
      </p:sp>
      <p:sp>
        <p:nvSpPr>
          <p:cNvPr id="30" name="テキスト ボックス 29">
            <a:extLst>
              <a:ext uri="{FF2B5EF4-FFF2-40B4-BE49-F238E27FC236}">
                <a16:creationId xmlns:a16="http://schemas.microsoft.com/office/drawing/2014/main" id="{A01241EA-67D2-446D-BBC3-BE7285C83F4B}"/>
              </a:ext>
            </a:extLst>
          </p:cNvPr>
          <p:cNvSpPr txBox="1"/>
          <p:nvPr/>
        </p:nvSpPr>
        <p:spPr>
          <a:xfrm>
            <a:off x="2032440" y="5509556"/>
            <a:ext cx="6523867" cy="646331"/>
          </a:xfrm>
          <a:prstGeom prst="rect">
            <a:avLst/>
          </a:prstGeom>
          <a:noFill/>
        </p:spPr>
        <p:txBody>
          <a:bodyPr wrap="square" rtlCol="0">
            <a:spAutoFit/>
          </a:bodyPr>
          <a:lstStyle/>
          <a:p>
            <a:r>
              <a:rPr lang="ja-JP" altLang="en-US" b="1" dirty="0"/>
              <a:t>●元気がなくなる</a:t>
            </a:r>
            <a:r>
              <a:rPr lang="en-US" altLang="ja-JP" b="1" dirty="0"/>
              <a:t>…</a:t>
            </a:r>
            <a:r>
              <a:rPr lang="ja-JP" altLang="en-US" b="1" dirty="0"/>
              <a:t>　●「ものをとられた」と思いこむ</a:t>
            </a:r>
            <a:r>
              <a:rPr lang="en-US" altLang="ja-JP" b="1" dirty="0"/>
              <a:t>…</a:t>
            </a:r>
          </a:p>
          <a:p>
            <a:r>
              <a:rPr lang="ja-JP" altLang="en-US" b="1" dirty="0"/>
              <a:t>●道に迷って家に帰れない</a:t>
            </a:r>
            <a:r>
              <a:rPr lang="en-US" altLang="ja-JP" b="1" dirty="0"/>
              <a:t>…</a:t>
            </a:r>
          </a:p>
        </p:txBody>
      </p:sp>
      <p:sp>
        <p:nvSpPr>
          <p:cNvPr id="35" name="楕円 34">
            <a:extLst>
              <a:ext uri="{FF2B5EF4-FFF2-40B4-BE49-F238E27FC236}">
                <a16:creationId xmlns:a16="http://schemas.microsoft.com/office/drawing/2014/main" id="{1F7B8A85-0C91-4FFD-BE39-C09367E846F4}"/>
              </a:ext>
            </a:extLst>
          </p:cNvPr>
          <p:cNvSpPr/>
          <p:nvPr/>
        </p:nvSpPr>
        <p:spPr>
          <a:xfrm>
            <a:off x="391637" y="3996570"/>
            <a:ext cx="9377635" cy="2482126"/>
          </a:xfrm>
          <a:prstGeom prst="ellipse">
            <a:avLst/>
          </a:prstGeom>
          <a:noFill/>
          <a:ln w="5715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C813FBF-47CA-4EC2-80F8-F6F82A30D5DF}"/>
              </a:ext>
            </a:extLst>
          </p:cNvPr>
          <p:cNvPicPr>
            <a:picLocks noChangeAspect="1"/>
          </p:cNvPicPr>
          <p:nvPr/>
        </p:nvPicPr>
        <p:blipFill>
          <a:blip r:embed="rId4"/>
          <a:stretch>
            <a:fillRect/>
          </a:stretch>
        </p:blipFill>
        <p:spPr>
          <a:xfrm>
            <a:off x="10358437" y="5263858"/>
            <a:ext cx="1048603" cy="999831"/>
          </a:xfrm>
          <a:prstGeom prst="rect">
            <a:avLst/>
          </a:prstGeom>
        </p:spPr>
      </p:pic>
      <p:sp>
        <p:nvSpPr>
          <p:cNvPr id="37" name="角丸四角形 10">
            <a:extLst>
              <a:ext uri="{FF2B5EF4-FFF2-40B4-BE49-F238E27FC236}">
                <a16:creationId xmlns:a16="http://schemas.microsoft.com/office/drawing/2014/main" id="{96CCBB2B-9F0E-4138-A59A-3C173DDAAD14}"/>
              </a:ext>
            </a:extLst>
          </p:cNvPr>
          <p:cNvSpPr/>
          <p:nvPr/>
        </p:nvSpPr>
        <p:spPr>
          <a:xfrm>
            <a:off x="1955800" y="284893"/>
            <a:ext cx="6732588" cy="1008062"/>
          </a:xfrm>
          <a:prstGeom prst="roundRect">
            <a:avLst/>
          </a:prstGeom>
          <a:solidFill>
            <a:schemeClr val="bg1"/>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38" name="タイトル 1">
            <a:extLst>
              <a:ext uri="{FF2B5EF4-FFF2-40B4-BE49-F238E27FC236}">
                <a16:creationId xmlns:a16="http://schemas.microsoft.com/office/drawing/2014/main" id="{CF5323F4-59DC-4CAD-B291-6FCDA9B05B24}"/>
              </a:ext>
            </a:extLst>
          </p:cNvPr>
          <p:cNvSpPr>
            <a:spLocks noGrp="1" noChangeArrowheads="1"/>
          </p:cNvSpPr>
          <p:nvPr>
            <p:ph type="title"/>
          </p:nvPr>
        </p:nvSpPr>
        <p:spPr bwMode="auto">
          <a:xfrm>
            <a:off x="2424114" y="284893"/>
            <a:ext cx="6048375" cy="1008062"/>
          </a:xfrm>
        </p:spPr>
        <p:txBody>
          <a:bodyPr wrap="square" numCol="1" anchorCtr="0" compatLnSpc="1">
            <a:prstTxWarp prst="textNoShape">
              <a:avLst/>
            </a:prstTxWarp>
            <a:normAutofit/>
          </a:bodyPr>
          <a:lstStyle/>
          <a:p>
            <a:pPr algn="l">
              <a:lnSpc>
                <a:spcPct val="100000"/>
              </a:lnSpc>
            </a:pPr>
            <a:r>
              <a:rPr lang="ja-JP" altLang="en-US" sz="1800" b="1" dirty="0">
                <a:solidFill>
                  <a:srgbClr val="FF0000"/>
                </a:solidFill>
                <a:latin typeface="AR丸ゴシック体M" pitchFamily="49" charset="-128"/>
                <a:ea typeface="AR丸ゴシック体M" pitchFamily="49" charset="-128"/>
              </a:rPr>
              <a:t>にんちしょう</a:t>
            </a:r>
            <a:br>
              <a:rPr lang="en-US" altLang="ja-JP" sz="3600" b="1" dirty="0">
                <a:solidFill>
                  <a:srgbClr val="FF0000"/>
                </a:solidFill>
                <a:latin typeface="AR丸ゴシック体M" pitchFamily="49" charset="-128"/>
                <a:ea typeface="AR丸ゴシック体M" pitchFamily="49" charset="-128"/>
              </a:rPr>
            </a:br>
            <a:r>
              <a:rPr lang="ja-JP" altLang="en-US" sz="3600" b="1" dirty="0">
                <a:solidFill>
                  <a:srgbClr val="FF0000"/>
                </a:solidFill>
                <a:latin typeface="AR丸ゴシック体M" pitchFamily="49" charset="-128"/>
                <a:ea typeface="AR丸ゴシック体M" pitchFamily="49" charset="-128"/>
              </a:rPr>
              <a:t>認</a:t>
            </a:r>
            <a:r>
              <a:rPr lang="ja-JP" altLang="en-US" sz="1400" b="1" dirty="0">
                <a:solidFill>
                  <a:srgbClr val="FF000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知</a:t>
            </a:r>
            <a:r>
              <a:rPr lang="ja-JP" altLang="en-US" sz="1200" b="1" dirty="0">
                <a:solidFill>
                  <a:srgbClr val="FF0000"/>
                </a:solidFill>
                <a:latin typeface="AR丸ゴシック体M" pitchFamily="49" charset="-128"/>
                <a:ea typeface="AR丸ゴシック体M" pitchFamily="49" charset="-128"/>
              </a:rPr>
              <a:t> </a:t>
            </a:r>
            <a:r>
              <a:rPr lang="ja-JP" altLang="en-US" sz="3600" b="1" dirty="0">
                <a:solidFill>
                  <a:srgbClr val="FF0000"/>
                </a:solidFill>
                <a:latin typeface="AR丸ゴシック体M" pitchFamily="49" charset="-128"/>
                <a:ea typeface="AR丸ゴシック体M" pitchFamily="49" charset="-128"/>
              </a:rPr>
              <a:t>症</a:t>
            </a:r>
            <a:r>
              <a:rPr lang="ja-JP" altLang="en-US" sz="3600" b="1" dirty="0">
                <a:latin typeface="AR丸ゴシック体M" pitchFamily="49" charset="-128"/>
                <a:ea typeface="AR丸ゴシック体M" pitchFamily="49" charset="-128"/>
              </a:rPr>
              <a:t>になるとおこること</a:t>
            </a:r>
          </a:p>
        </p:txBody>
      </p:sp>
      <p:sp>
        <p:nvSpPr>
          <p:cNvPr id="7" name="楕円 6">
            <a:extLst>
              <a:ext uri="{FF2B5EF4-FFF2-40B4-BE49-F238E27FC236}">
                <a16:creationId xmlns:a16="http://schemas.microsoft.com/office/drawing/2014/main" id="{26E9C636-A464-4968-8398-0AB25F60013D}"/>
              </a:ext>
            </a:extLst>
          </p:cNvPr>
          <p:cNvSpPr/>
          <p:nvPr/>
        </p:nvSpPr>
        <p:spPr>
          <a:xfrm>
            <a:off x="384584" y="1138549"/>
            <a:ext cx="9463490" cy="281497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吹き出し: 円形 26">
            <a:extLst>
              <a:ext uri="{FF2B5EF4-FFF2-40B4-BE49-F238E27FC236}">
                <a16:creationId xmlns:a16="http://schemas.microsoft.com/office/drawing/2014/main" id="{18C23AF9-E30F-4B24-8A43-31703B0D0586}"/>
              </a:ext>
            </a:extLst>
          </p:cNvPr>
          <p:cNvSpPr/>
          <p:nvPr/>
        </p:nvSpPr>
        <p:spPr>
          <a:xfrm>
            <a:off x="9806414" y="971930"/>
            <a:ext cx="2152650" cy="1894226"/>
          </a:xfrm>
          <a:prstGeom prst="wedgeEllipseCallout">
            <a:avLst>
              <a:gd name="adj1" fmla="val -66270"/>
              <a:gd name="adj2" fmla="val 370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FF17C6B-2FD0-45EA-A712-A6C1803C8224}"/>
              </a:ext>
            </a:extLst>
          </p:cNvPr>
          <p:cNvSpPr txBox="1"/>
          <p:nvPr/>
        </p:nvSpPr>
        <p:spPr>
          <a:xfrm>
            <a:off x="10125206" y="1700509"/>
            <a:ext cx="1695569" cy="523220"/>
          </a:xfrm>
          <a:prstGeom prst="rect">
            <a:avLst/>
          </a:prstGeom>
          <a:noFill/>
        </p:spPr>
        <p:txBody>
          <a:bodyPr wrap="square" rtlCol="0">
            <a:spAutoFit/>
          </a:bodyPr>
          <a:lstStyle/>
          <a:p>
            <a:r>
              <a:rPr kumimoji="1" lang="ja-JP" altLang="en-US" sz="2800" b="1" dirty="0">
                <a:solidFill>
                  <a:schemeClr val="bg1"/>
                </a:solidFill>
              </a:rPr>
              <a:t>治らない</a:t>
            </a:r>
          </a:p>
        </p:txBody>
      </p:sp>
      <p:sp>
        <p:nvSpPr>
          <p:cNvPr id="36" name="吹き出し: 円形 35">
            <a:extLst>
              <a:ext uri="{FF2B5EF4-FFF2-40B4-BE49-F238E27FC236}">
                <a16:creationId xmlns:a16="http://schemas.microsoft.com/office/drawing/2014/main" id="{100C796F-0F47-4683-B525-00ECCB19568C}"/>
              </a:ext>
            </a:extLst>
          </p:cNvPr>
          <p:cNvSpPr/>
          <p:nvPr/>
        </p:nvSpPr>
        <p:spPr>
          <a:xfrm>
            <a:off x="9735685" y="3188070"/>
            <a:ext cx="2152650" cy="1894226"/>
          </a:xfrm>
          <a:prstGeom prst="wedgeEllipseCallout">
            <a:avLst>
              <a:gd name="adj1" fmla="val -65090"/>
              <a:gd name="adj2" fmla="val 1718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135C790-BC70-4A49-91B4-84376ECC430B}"/>
              </a:ext>
            </a:extLst>
          </p:cNvPr>
          <p:cNvSpPr txBox="1"/>
          <p:nvPr/>
        </p:nvSpPr>
        <p:spPr>
          <a:xfrm>
            <a:off x="9971513" y="3649583"/>
            <a:ext cx="1822450" cy="1015663"/>
          </a:xfrm>
          <a:prstGeom prst="rect">
            <a:avLst/>
          </a:prstGeom>
          <a:noFill/>
        </p:spPr>
        <p:txBody>
          <a:bodyPr wrap="square" rtlCol="0">
            <a:spAutoFit/>
          </a:bodyPr>
          <a:lstStyle/>
          <a:p>
            <a:r>
              <a:rPr kumimoji="1" lang="ja-JP" altLang="en-US" sz="2000" b="1" dirty="0">
                <a:solidFill>
                  <a:schemeClr val="bg1"/>
                </a:solidFill>
              </a:rPr>
              <a:t>まわりの人の助けがあればよくなります</a:t>
            </a:r>
          </a:p>
        </p:txBody>
      </p:sp>
      <p:sp>
        <p:nvSpPr>
          <p:cNvPr id="42" name="正方形/長方形 41">
            <a:extLst>
              <a:ext uri="{FF2B5EF4-FFF2-40B4-BE49-F238E27FC236}">
                <a16:creationId xmlns:a16="http://schemas.microsoft.com/office/drawing/2014/main" id="{A9428937-8226-4CF7-854E-C51B8CBF609A}"/>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3</a:t>
            </a:r>
            <a:r>
              <a:rPr lang="ja-JP" altLang="en-US" sz="2000" dirty="0">
                <a:latin typeface="AR P丸ゴシック体M" panose="020B0600010101010101" pitchFamily="50" charset="-128"/>
                <a:ea typeface="AR P丸ゴシック体M" panose="020B0600010101010101" pitchFamily="50" charset="-128"/>
              </a:rPr>
              <a:t>ﾍﾟｰｼﾞ</a:t>
            </a:r>
          </a:p>
        </p:txBody>
      </p:sp>
    </p:spTree>
    <p:extLst>
      <p:ext uri="{BB962C8B-B14F-4D97-AF65-F5344CB8AC3E}">
        <p14:creationId xmlns:p14="http://schemas.microsoft.com/office/powerpoint/2010/main" val="367006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コンテンツ プレースホルダー 3" descr="大きい, 飛行機, 座る, 水 が含まれている画像&#10;&#10;自動的に生成された説明">
            <a:extLst>
              <a:ext uri="{FF2B5EF4-FFF2-40B4-BE49-F238E27FC236}">
                <a16:creationId xmlns:a16="http://schemas.microsoft.com/office/drawing/2014/main" id="{5CC7A016-94D0-45BD-ADD4-C73FACB1D818}"/>
              </a:ext>
            </a:extLst>
          </p:cNvPr>
          <p:cNvPicPr>
            <a:picLocks noChangeAspect="1"/>
          </p:cNvPicPr>
          <p:nvPr/>
        </p:nvPicPr>
        <p:blipFill rotWithShape="1">
          <a:blip r:embed="rId3"/>
          <a:srcRect t="20495" b="14709"/>
          <a:stretch/>
        </p:blipFill>
        <p:spPr bwMode="auto">
          <a:xfrm>
            <a:off x="0" y="0"/>
            <a:ext cx="12192000" cy="6858000"/>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23555" name="コンテンツ プレースホルダー 2">
            <a:extLst>
              <a:ext uri="{FF2B5EF4-FFF2-40B4-BE49-F238E27FC236}">
                <a16:creationId xmlns:a16="http://schemas.microsoft.com/office/drawing/2014/main" id="{6F9AE403-E9EC-4884-9BC3-3B1BB502B455}"/>
              </a:ext>
            </a:extLst>
          </p:cNvPr>
          <p:cNvSpPr>
            <a:spLocks noGrp="1"/>
          </p:cNvSpPr>
          <p:nvPr>
            <p:ph idx="1"/>
          </p:nvPr>
        </p:nvSpPr>
        <p:spPr>
          <a:xfrm>
            <a:off x="839790" y="1266828"/>
            <a:ext cx="9598021" cy="4827749"/>
          </a:xfrm>
          <a:solidFill>
            <a:schemeClr val="bg1"/>
          </a:solidFill>
        </p:spPr>
        <p:txBody>
          <a:bodyPr/>
          <a:lstStyle/>
          <a:p>
            <a:pPr marL="0" indent="0">
              <a:buNone/>
            </a:pPr>
            <a:r>
              <a:rPr lang="ja-JP" altLang="en-US" dirty="0"/>
              <a:t>　　　　　　　</a:t>
            </a:r>
            <a:endParaRPr lang="en-US" altLang="ja-JP" dirty="0"/>
          </a:p>
          <a:p>
            <a:pPr marL="0" indent="0">
              <a:buNone/>
            </a:pPr>
            <a:r>
              <a:rPr lang="ja-JP" altLang="en-US" b="1" dirty="0">
                <a:solidFill>
                  <a:schemeClr val="tx1"/>
                </a:solidFill>
                <a:latin typeface="AR丸ゴシック体M" pitchFamily="49" charset="-128"/>
                <a:ea typeface="AR丸ゴシック体M" pitchFamily="49" charset="-128"/>
              </a:rPr>
              <a:t>　　　　　　　　　　　　　　　　　　</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r>
              <a:rPr lang="ja-JP" altLang="en-US" b="1" dirty="0">
                <a:solidFill>
                  <a:schemeClr val="tx1"/>
                </a:solidFill>
                <a:latin typeface="AR丸ゴシック体M" pitchFamily="49" charset="-128"/>
                <a:ea typeface="AR丸ゴシック体M" pitchFamily="49" charset="-128"/>
              </a:rPr>
              <a:t>　　　　　　　　</a:t>
            </a:r>
            <a:endParaRPr lang="en-US" altLang="ja-JP" b="1" dirty="0"/>
          </a:p>
        </p:txBody>
      </p:sp>
      <p:pic>
        <p:nvPicPr>
          <p:cNvPr id="23556" name="図 4">
            <a:extLst>
              <a:ext uri="{FF2B5EF4-FFF2-40B4-BE49-F238E27FC236}">
                <a16:creationId xmlns:a16="http://schemas.microsoft.com/office/drawing/2014/main" id="{760FDEE9-2129-40FB-8575-849522B657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3301" y="3559176"/>
            <a:ext cx="305911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楕円 18">
            <a:extLst>
              <a:ext uri="{FF2B5EF4-FFF2-40B4-BE49-F238E27FC236}">
                <a16:creationId xmlns:a16="http://schemas.microsoft.com/office/drawing/2014/main" id="{9979434E-AFA8-4E45-B377-DF1334751E83}"/>
              </a:ext>
            </a:extLst>
          </p:cNvPr>
          <p:cNvSpPr/>
          <p:nvPr/>
        </p:nvSpPr>
        <p:spPr>
          <a:xfrm>
            <a:off x="7799389" y="4710112"/>
            <a:ext cx="319086" cy="2159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円/楕円 20">
            <a:extLst>
              <a:ext uri="{FF2B5EF4-FFF2-40B4-BE49-F238E27FC236}">
                <a16:creationId xmlns:a16="http://schemas.microsoft.com/office/drawing/2014/main" id="{D23439D6-6FC8-4FE6-A6E3-D4F84A8AC843}"/>
              </a:ext>
            </a:extLst>
          </p:cNvPr>
          <p:cNvSpPr/>
          <p:nvPr/>
        </p:nvSpPr>
        <p:spPr>
          <a:xfrm>
            <a:off x="7650164" y="4270378"/>
            <a:ext cx="306388" cy="3111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円/楕円 21">
            <a:extLst>
              <a:ext uri="{FF2B5EF4-FFF2-40B4-BE49-F238E27FC236}">
                <a16:creationId xmlns:a16="http://schemas.microsoft.com/office/drawing/2014/main" id="{D9CD0A2A-8212-4066-9319-7BA7978BA3F5}"/>
              </a:ext>
            </a:extLst>
          </p:cNvPr>
          <p:cNvSpPr/>
          <p:nvPr/>
        </p:nvSpPr>
        <p:spPr>
          <a:xfrm>
            <a:off x="7534276" y="5006972"/>
            <a:ext cx="225422" cy="203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円/楕円 22">
            <a:extLst>
              <a:ext uri="{FF2B5EF4-FFF2-40B4-BE49-F238E27FC236}">
                <a16:creationId xmlns:a16="http://schemas.microsoft.com/office/drawing/2014/main" id="{F3D73841-7C8B-4E6E-B467-B5E0915BF1DA}"/>
              </a:ext>
            </a:extLst>
          </p:cNvPr>
          <p:cNvSpPr/>
          <p:nvPr/>
        </p:nvSpPr>
        <p:spPr>
          <a:xfrm>
            <a:off x="7170739" y="4824414"/>
            <a:ext cx="287338" cy="2825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円/楕円 23">
            <a:extLst>
              <a:ext uri="{FF2B5EF4-FFF2-40B4-BE49-F238E27FC236}">
                <a16:creationId xmlns:a16="http://schemas.microsoft.com/office/drawing/2014/main" id="{D9F75544-69AB-4987-8C30-EE81D905A9D0}"/>
              </a:ext>
            </a:extLst>
          </p:cNvPr>
          <p:cNvSpPr/>
          <p:nvPr/>
        </p:nvSpPr>
        <p:spPr>
          <a:xfrm flipH="1">
            <a:off x="7231063" y="4365625"/>
            <a:ext cx="222250" cy="198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 name="円/楕円 24">
            <a:extLst>
              <a:ext uri="{FF2B5EF4-FFF2-40B4-BE49-F238E27FC236}">
                <a16:creationId xmlns:a16="http://schemas.microsoft.com/office/drawing/2014/main" id="{82D7BF38-BEFA-4494-A1A4-190504371A0D}"/>
              </a:ext>
            </a:extLst>
          </p:cNvPr>
          <p:cNvSpPr/>
          <p:nvPr/>
        </p:nvSpPr>
        <p:spPr>
          <a:xfrm>
            <a:off x="6527801" y="2882899"/>
            <a:ext cx="292100" cy="373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円/楕円 25">
            <a:extLst>
              <a:ext uri="{FF2B5EF4-FFF2-40B4-BE49-F238E27FC236}">
                <a16:creationId xmlns:a16="http://schemas.microsoft.com/office/drawing/2014/main" id="{B1CC29ED-7B9D-4677-81D5-655E28ECE48A}"/>
              </a:ext>
            </a:extLst>
          </p:cNvPr>
          <p:cNvSpPr/>
          <p:nvPr/>
        </p:nvSpPr>
        <p:spPr>
          <a:xfrm>
            <a:off x="6465645" y="3601951"/>
            <a:ext cx="323850" cy="2889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円/楕円 26">
            <a:extLst>
              <a:ext uri="{FF2B5EF4-FFF2-40B4-BE49-F238E27FC236}">
                <a16:creationId xmlns:a16="http://schemas.microsoft.com/office/drawing/2014/main" id="{4BD4886B-FD86-4DC5-B9A6-781291653111}"/>
              </a:ext>
            </a:extLst>
          </p:cNvPr>
          <p:cNvSpPr/>
          <p:nvPr/>
        </p:nvSpPr>
        <p:spPr>
          <a:xfrm>
            <a:off x="8367714" y="2205038"/>
            <a:ext cx="217487" cy="195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 name="円/楕円 28">
            <a:extLst>
              <a:ext uri="{FF2B5EF4-FFF2-40B4-BE49-F238E27FC236}">
                <a16:creationId xmlns:a16="http://schemas.microsoft.com/office/drawing/2014/main" id="{2A717207-DC48-4329-A398-9D4FF44F96B1}"/>
              </a:ext>
            </a:extLst>
          </p:cNvPr>
          <p:cNvSpPr/>
          <p:nvPr/>
        </p:nvSpPr>
        <p:spPr>
          <a:xfrm>
            <a:off x="7929562" y="2517775"/>
            <a:ext cx="408779" cy="4365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 name="円/楕円 29">
            <a:extLst>
              <a:ext uri="{FF2B5EF4-FFF2-40B4-BE49-F238E27FC236}">
                <a16:creationId xmlns:a16="http://schemas.microsoft.com/office/drawing/2014/main" id="{5273BA80-B26A-4D13-A8B6-195780701C5C}"/>
              </a:ext>
            </a:extLst>
          </p:cNvPr>
          <p:cNvSpPr/>
          <p:nvPr/>
        </p:nvSpPr>
        <p:spPr>
          <a:xfrm>
            <a:off x="7418388" y="4470403"/>
            <a:ext cx="265112" cy="3111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 name="円/楕円 2">
            <a:extLst>
              <a:ext uri="{FF2B5EF4-FFF2-40B4-BE49-F238E27FC236}">
                <a16:creationId xmlns:a16="http://schemas.microsoft.com/office/drawing/2014/main" id="{656AE7FF-5349-4398-AD44-8B42D8DA0076}"/>
              </a:ext>
            </a:extLst>
          </p:cNvPr>
          <p:cNvSpPr/>
          <p:nvPr/>
        </p:nvSpPr>
        <p:spPr>
          <a:xfrm>
            <a:off x="7534277" y="4695825"/>
            <a:ext cx="285750" cy="3190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角丸四角形 1">
            <a:extLst>
              <a:ext uri="{FF2B5EF4-FFF2-40B4-BE49-F238E27FC236}">
                <a16:creationId xmlns:a16="http://schemas.microsoft.com/office/drawing/2014/main" id="{A33B8DC8-2771-4190-BB66-9CF0BE0E387B}"/>
              </a:ext>
            </a:extLst>
          </p:cNvPr>
          <p:cNvSpPr/>
          <p:nvPr/>
        </p:nvSpPr>
        <p:spPr>
          <a:xfrm>
            <a:off x="839790" y="258764"/>
            <a:ext cx="9393234" cy="649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3577" name="図 7179">
            <a:extLst>
              <a:ext uri="{FF2B5EF4-FFF2-40B4-BE49-F238E27FC236}">
                <a16:creationId xmlns:a16="http://schemas.microsoft.com/office/drawing/2014/main" id="{E2FD5B8E-97D8-4980-8D3F-A7F5E2C347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4189" y="2781300"/>
            <a:ext cx="3908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円/楕円 7181">
            <a:extLst>
              <a:ext uri="{FF2B5EF4-FFF2-40B4-BE49-F238E27FC236}">
                <a16:creationId xmlns:a16="http://schemas.microsoft.com/office/drawing/2014/main" id="{932D66B0-916E-47FE-AEE0-6B2370653037}"/>
              </a:ext>
            </a:extLst>
          </p:cNvPr>
          <p:cNvSpPr/>
          <p:nvPr/>
        </p:nvSpPr>
        <p:spPr>
          <a:xfrm>
            <a:off x="1930399" y="2468562"/>
            <a:ext cx="327027" cy="3381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83" name="円/楕円 7182">
            <a:extLst>
              <a:ext uri="{FF2B5EF4-FFF2-40B4-BE49-F238E27FC236}">
                <a16:creationId xmlns:a16="http://schemas.microsoft.com/office/drawing/2014/main" id="{E5B1067B-D0F7-4490-B397-032E31690259}"/>
              </a:ext>
            </a:extLst>
          </p:cNvPr>
          <p:cNvSpPr/>
          <p:nvPr/>
        </p:nvSpPr>
        <p:spPr>
          <a:xfrm>
            <a:off x="2859087" y="2452687"/>
            <a:ext cx="327027" cy="3190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86" name="円/楕円 7185">
            <a:extLst>
              <a:ext uri="{FF2B5EF4-FFF2-40B4-BE49-F238E27FC236}">
                <a16:creationId xmlns:a16="http://schemas.microsoft.com/office/drawing/2014/main" id="{199ABF1E-5AE9-49C2-AE29-158E6C49EC15}"/>
              </a:ext>
            </a:extLst>
          </p:cNvPr>
          <p:cNvSpPr/>
          <p:nvPr/>
        </p:nvSpPr>
        <p:spPr>
          <a:xfrm>
            <a:off x="3259138" y="4141787"/>
            <a:ext cx="309562" cy="3365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87" name="円/楕円 7186">
            <a:extLst>
              <a:ext uri="{FF2B5EF4-FFF2-40B4-BE49-F238E27FC236}">
                <a16:creationId xmlns:a16="http://schemas.microsoft.com/office/drawing/2014/main" id="{4CF45535-F9D7-40E6-9C40-B025D647D636}"/>
              </a:ext>
            </a:extLst>
          </p:cNvPr>
          <p:cNvSpPr/>
          <p:nvPr/>
        </p:nvSpPr>
        <p:spPr>
          <a:xfrm>
            <a:off x="3216673" y="4898232"/>
            <a:ext cx="258365" cy="2087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88" name="円/楕円 7187">
            <a:extLst>
              <a:ext uri="{FF2B5EF4-FFF2-40B4-BE49-F238E27FC236}">
                <a16:creationId xmlns:a16="http://schemas.microsoft.com/office/drawing/2014/main" id="{06FE3766-2944-47A2-B74D-01D41F9878BB}"/>
              </a:ext>
            </a:extLst>
          </p:cNvPr>
          <p:cNvSpPr/>
          <p:nvPr/>
        </p:nvSpPr>
        <p:spPr>
          <a:xfrm>
            <a:off x="3579814" y="5106988"/>
            <a:ext cx="257174" cy="3111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89" name="円/楕円 7188">
            <a:extLst>
              <a:ext uri="{FF2B5EF4-FFF2-40B4-BE49-F238E27FC236}">
                <a16:creationId xmlns:a16="http://schemas.microsoft.com/office/drawing/2014/main" id="{15D1E59F-63C0-4CA7-9021-3A5C04B7EE6E}"/>
              </a:ext>
            </a:extLst>
          </p:cNvPr>
          <p:cNvSpPr/>
          <p:nvPr/>
        </p:nvSpPr>
        <p:spPr>
          <a:xfrm>
            <a:off x="3695701" y="4908551"/>
            <a:ext cx="290512" cy="2841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0" name="円/楕円 7189">
            <a:extLst>
              <a:ext uri="{FF2B5EF4-FFF2-40B4-BE49-F238E27FC236}">
                <a16:creationId xmlns:a16="http://schemas.microsoft.com/office/drawing/2014/main" id="{FBC5E360-54F4-46B2-A522-658686C43623}"/>
              </a:ext>
            </a:extLst>
          </p:cNvPr>
          <p:cNvSpPr/>
          <p:nvPr/>
        </p:nvSpPr>
        <p:spPr>
          <a:xfrm>
            <a:off x="3186114" y="5202240"/>
            <a:ext cx="230187" cy="215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1" name="円/楕円 7190">
            <a:extLst>
              <a:ext uri="{FF2B5EF4-FFF2-40B4-BE49-F238E27FC236}">
                <a16:creationId xmlns:a16="http://schemas.microsoft.com/office/drawing/2014/main" id="{66C58FE0-6C58-4BBB-89C9-06895E124476}"/>
              </a:ext>
            </a:extLst>
          </p:cNvPr>
          <p:cNvSpPr/>
          <p:nvPr/>
        </p:nvSpPr>
        <p:spPr>
          <a:xfrm>
            <a:off x="3148013" y="4687888"/>
            <a:ext cx="255586" cy="220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3" name="円/楕円 7192">
            <a:extLst>
              <a:ext uri="{FF2B5EF4-FFF2-40B4-BE49-F238E27FC236}">
                <a16:creationId xmlns:a16="http://schemas.microsoft.com/office/drawing/2014/main" id="{234702B3-7BB1-42E9-9227-7586DB523227}"/>
              </a:ext>
            </a:extLst>
          </p:cNvPr>
          <p:cNvSpPr/>
          <p:nvPr/>
        </p:nvSpPr>
        <p:spPr>
          <a:xfrm flipH="1">
            <a:off x="3827464" y="4687888"/>
            <a:ext cx="174625" cy="2587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4" name="円/楕円 7193">
            <a:extLst>
              <a:ext uri="{FF2B5EF4-FFF2-40B4-BE49-F238E27FC236}">
                <a16:creationId xmlns:a16="http://schemas.microsoft.com/office/drawing/2014/main" id="{CD0ED90B-B4DB-4559-B43E-DCC9140DF452}"/>
              </a:ext>
            </a:extLst>
          </p:cNvPr>
          <p:cNvSpPr/>
          <p:nvPr/>
        </p:nvSpPr>
        <p:spPr>
          <a:xfrm>
            <a:off x="2303462" y="1814512"/>
            <a:ext cx="371475" cy="3778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5" name="円/楕円 7194">
            <a:extLst>
              <a:ext uri="{FF2B5EF4-FFF2-40B4-BE49-F238E27FC236}">
                <a16:creationId xmlns:a16="http://schemas.microsoft.com/office/drawing/2014/main" id="{23B57CE1-E19D-441E-8EAC-706C2BD27D7C}"/>
              </a:ext>
            </a:extLst>
          </p:cNvPr>
          <p:cNvSpPr/>
          <p:nvPr/>
        </p:nvSpPr>
        <p:spPr>
          <a:xfrm>
            <a:off x="3460750" y="4567238"/>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6" name="円/楕円 7195">
            <a:extLst>
              <a:ext uri="{FF2B5EF4-FFF2-40B4-BE49-F238E27FC236}">
                <a16:creationId xmlns:a16="http://schemas.microsoft.com/office/drawing/2014/main" id="{728A8D63-ABE6-4E32-BF8C-7414FD828694}"/>
              </a:ext>
            </a:extLst>
          </p:cNvPr>
          <p:cNvSpPr/>
          <p:nvPr/>
        </p:nvSpPr>
        <p:spPr>
          <a:xfrm>
            <a:off x="3827464" y="2343151"/>
            <a:ext cx="358773" cy="31908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97" name="円/楕円 7196">
            <a:extLst>
              <a:ext uri="{FF2B5EF4-FFF2-40B4-BE49-F238E27FC236}">
                <a16:creationId xmlns:a16="http://schemas.microsoft.com/office/drawing/2014/main" id="{8C774E65-E374-440C-9002-8B40DF4435AF}"/>
              </a:ext>
            </a:extLst>
          </p:cNvPr>
          <p:cNvSpPr/>
          <p:nvPr/>
        </p:nvSpPr>
        <p:spPr>
          <a:xfrm>
            <a:off x="2913063" y="1863725"/>
            <a:ext cx="215900" cy="1714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601" name="タイトル 1">
            <a:extLst>
              <a:ext uri="{FF2B5EF4-FFF2-40B4-BE49-F238E27FC236}">
                <a16:creationId xmlns:a16="http://schemas.microsoft.com/office/drawing/2014/main" id="{ECA60AB4-FEE7-46C4-BEEF-5AD8E53BE333}"/>
              </a:ext>
            </a:extLst>
          </p:cNvPr>
          <p:cNvSpPr>
            <a:spLocks noGrp="1" noChangeArrowheads="1"/>
          </p:cNvSpPr>
          <p:nvPr>
            <p:ph type="title"/>
          </p:nvPr>
        </p:nvSpPr>
        <p:spPr bwMode="auto">
          <a:xfrm>
            <a:off x="839790" y="358777"/>
            <a:ext cx="9648824" cy="490538"/>
          </a:xfrm>
        </p:spPr>
        <p:txBody>
          <a:bodyPr wrap="square" numCol="1" anchorCtr="0" compatLnSpc="1">
            <a:prstTxWarp prst="textNoShape">
              <a:avLst/>
            </a:prstTxWarp>
            <a:noAutofit/>
          </a:bodyPr>
          <a:lstStyle/>
          <a:p>
            <a:r>
              <a:rPr lang="ja-JP" altLang="en-US" sz="2800" b="1" dirty="0">
                <a:solidFill>
                  <a:srgbClr val="FF0000"/>
                </a:solidFill>
                <a:latin typeface="+mn-ea"/>
                <a:ea typeface="+mn-ea"/>
              </a:rPr>
              <a:t>「おぼえられない」「わすれてしまう」</a:t>
            </a:r>
            <a:r>
              <a:rPr lang="ja-JP" altLang="en-US" sz="2800" dirty="0">
                <a:latin typeface="+mn-ea"/>
                <a:ea typeface="+mn-ea"/>
              </a:rPr>
              <a:t>ってどんなこと</a:t>
            </a:r>
          </a:p>
        </p:txBody>
      </p:sp>
      <p:sp>
        <p:nvSpPr>
          <p:cNvPr id="51" name="テキスト ボックス 7">
            <a:extLst>
              <a:ext uri="{FF2B5EF4-FFF2-40B4-BE49-F238E27FC236}">
                <a16:creationId xmlns:a16="http://schemas.microsoft.com/office/drawing/2014/main" id="{A94CF8BB-7A81-4A41-8BE9-2318641E01B6}"/>
              </a:ext>
            </a:extLst>
          </p:cNvPr>
          <p:cNvSpPr txBox="1">
            <a:spLocks noChangeArrowheads="1"/>
          </p:cNvSpPr>
          <p:nvPr/>
        </p:nvSpPr>
        <p:spPr bwMode="auto">
          <a:xfrm>
            <a:off x="6900863" y="6437313"/>
            <a:ext cx="5292725" cy="276225"/>
          </a:xfrm>
          <a:prstGeom prst="rect">
            <a:avLst/>
          </a:prstGeom>
          <a:solidFill>
            <a:schemeClr val="accent3">
              <a:lumMod val="20000"/>
              <a:lumOff val="80000"/>
            </a:schemeClr>
          </a:solidFill>
          <a:ln>
            <a:noFill/>
          </a:ln>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t>出典：認知症サポーターキャラバン　認知症サポーター小学生養成講座副読本</a:t>
            </a:r>
          </a:p>
        </p:txBody>
      </p:sp>
      <p:sp>
        <p:nvSpPr>
          <p:cNvPr id="53" name="正方形/長方形 52">
            <a:extLst>
              <a:ext uri="{FF2B5EF4-FFF2-40B4-BE49-F238E27FC236}">
                <a16:creationId xmlns:a16="http://schemas.microsoft.com/office/drawing/2014/main" id="{C3291FE7-A324-4535-82A9-7C30B3915075}"/>
              </a:ext>
            </a:extLst>
          </p:cNvPr>
          <p:cNvSpPr/>
          <p:nvPr/>
        </p:nvSpPr>
        <p:spPr>
          <a:xfrm>
            <a:off x="10680700" y="347662"/>
            <a:ext cx="1134269" cy="5794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altLang="ja-JP" sz="2000" dirty="0">
                <a:latin typeface="AR P丸ゴシック体M" panose="020B0600010101010101" pitchFamily="50" charset="-128"/>
                <a:ea typeface="AR P丸ゴシック体M" panose="020B0600010101010101" pitchFamily="50" charset="-128"/>
              </a:rPr>
              <a:t>4</a:t>
            </a:r>
            <a:r>
              <a:rPr lang="ja-JP" altLang="en-US" sz="2000" dirty="0">
                <a:latin typeface="AR P丸ゴシック体M" panose="020B0600010101010101" pitchFamily="50" charset="-128"/>
                <a:ea typeface="AR P丸ゴシック体M" panose="020B0600010101010101" pitchFamily="50" charset="-128"/>
              </a:rPr>
              <a:t>ﾍﾟｰｼﾞ</a:t>
            </a:r>
          </a:p>
        </p:txBody>
      </p:sp>
      <p:sp>
        <p:nvSpPr>
          <p:cNvPr id="54" name="円/楕円 7194">
            <a:extLst>
              <a:ext uri="{FF2B5EF4-FFF2-40B4-BE49-F238E27FC236}">
                <a16:creationId xmlns:a16="http://schemas.microsoft.com/office/drawing/2014/main" id="{F9799029-B755-4CCA-9CFB-D52FFF3AA937}"/>
              </a:ext>
            </a:extLst>
          </p:cNvPr>
          <p:cNvSpPr/>
          <p:nvPr/>
        </p:nvSpPr>
        <p:spPr>
          <a:xfrm>
            <a:off x="3357960" y="5091908"/>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5" name="円/楕円 7194">
            <a:extLst>
              <a:ext uri="{FF2B5EF4-FFF2-40B4-BE49-F238E27FC236}">
                <a16:creationId xmlns:a16="http://schemas.microsoft.com/office/drawing/2014/main" id="{47FE1994-F9C8-4D03-8BEA-2D55E560111E}"/>
              </a:ext>
            </a:extLst>
          </p:cNvPr>
          <p:cNvSpPr/>
          <p:nvPr/>
        </p:nvSpPr>
        <p:spPr>
          <a:xfrm>
            <a:off x="3869759" y="5159084"/>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8" name="角丸四角形 51">
            <a:extLst>
              <a:ext uri="{FF2B5EF4-FFF2-40B4-BE49-F238E27FC236}">
                <a16:creationId xmlns:a16="http://schemas.microsoft.com/office/drawing/2014/main" id="{714E7839-6F2E-416A-B637-CC86F9DD5D65}"/>
              </a:ext>
            </a:extLst>
          </p:cNvPr>
          <p:cNvSpPr/>
          <p:nvPr/>
        </p:nvSpPr>
        <p:spPr>
          <a:xfrm rot="16200000">
            <a:off x="9614299" y="3910571"/>
            <a:ext cx="1081088" cy="3632998"/>
          </a:xfrm>
          <a:prstGeom prst="roundRect">
            <a:avLst/>
          </a:prstGeom>
          <a:solidFill>
            <a:schemeClr val="bg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vert="eaVert" anchor="ctr"/>
          <a:lstStyle/>
          <a:p>
            <a:pPr eaLnBrk="1" hangingPunct="1">
              <a:defRPr/>
            </a:pPr>
            <a:r>
              <a:rPr lang="ja-JP" altLang="en-US" sz="1900" dirty="0">
                <a:solidFill>
                  <a:srgbClr val="FF0000"/>
                </a:solidFill>
              </a:rPr>
              <a:t>●</a:t>
            </a:r>
            <a:r>
              <a:rPr lang="ja-JP" altLang="en-US" sz="1900" dirty="0"/>
              <a:t>  </a:t>
            </a:r>
            <a:r>
              <a:rPr lang="ja-JP" altLang="en-US" sz="1900" b="1" dirty="0">
                <a:latin typeface="AR丸ゴシック体M" panose="020B0609010101010101" pitchFamily="49" charset="-128"/>
                <a:ea typeface="AR丸ゴシック体M" panose="020B0609010101010101" pitchFamily="49" charset="-128"/>
              </a:rPr>
              <a:t>たいせつな じょうほう</a:t>
            </a:r>
            <a:endParaRPr lang="en-US" altLang="ja-JP" sz="1900" b="1" dirty="0">
              <a:latin typeface="AR丸ゴシック体M" panose="020B0609010101010101" pitchFamily="49" charset="-128"/>
              <a:ea typeface="AR丸ゴシック体M" panose="020B0609010101010101" pitchFamily="49" charset="-128"/>
            </a:endParaRPr>
          </a:p>
          <a:p>
            <a:pPr eaLnBrk="1" hangingPunct="1">
              <a:defRPr/>
            </a:pPr>
            <a:r>
              <a:rPr lang="ja-JP" altLang="en-US" sz="1900" dirty="0">
                <a:solidFill>
                  <a:srgbClr val="00B050"/>
                </a:solidFill>
              </a:rPr>
              <a:t>● </a:t>
            </a:r>
            <a:r>
              <a:rPr lang="ja-JP" altLang="en-US" sz="1900" b="1" dirty="0">
                <a:latin typeface="AR丸ゴシック体M" panose="020B0609010101010101" pitchFamily="49" charset="-128"/>
                <a:ea typeface="AR丸ゴシック体M" panose="020B0609010101010101" pitchFamily="49" charset="-128"/>
              </a:rPr>
              <a:t> かんしんのある じょうほう</a:t>
            </a:r>
            <a:r>
              <a:rPr lang="en-US" altLang="ja-JP" sz="1900" b="1" dirty="0">
                <a:latin typeface="AR丸ゴシック体M" panose="020B0609010101010101" pitchFamily="49" charset="-128"/>
                <a:ea typeface="AR丸ゴシック体M" panose="020B0609010101010101" pitchFamily="49" charset="-128"/>
              </a:rPr>
              <a:t>       </a:t>
            </a:r>
          </a:p>
          <a:p>
            <a:pPr eaLnBrk="1" hangingPunct="1">
              <a:defRPr/>
            </a:pPr>
            <a:r>
              <a:rPr lang="ja-JP" altLang="en-US" sz="1900" b="1" dirty="0">
                <a:solidFill>
                  <a:schemeClr val="tx1"/>
                </a:solidFill>
                <a:latin typeface="AR丸ゴシック体M" panose="020B0609010101010101" pitchFamily="49" charset="-128"/>
                <a:ea typeface="AR丸ゴシック体M" panose="020B0609010101010101" pitchFamily="49" charset="-128"/>
              </a:rPr>
              <a:t>〇</a:t>
            </a:r>
            <a:r>
              <a:rPr lang="ja-JP" altLang="en-US" sz="1900" b="1" dirty="0">
                <a:latin typeface="AR丸ゴシック体M" panose="020B0609010101010101" pitchFamily="49" charset="-128"/>
                <a:ea typeface="AR丸ゴシック体M" panose="020B0609010101010101" pitchFamily="49" charset="-128"/>
              </a:rPr>
              <a:t>  むだな じょうほう</a:t>
            </a:r>
          </a:p>
        </p:txBody>
      </p:sp>
      <p:sp>
        <p:nvSpPr>
          <p:cNvPr id="59" name="楕円 58">
            <a:extLst>
              <a:ext uri="{FF2B5EF4-FFF2-40B4-BE49-F238E27FC236}">
                <a16:creationId xmlns:a16="http://schemas.microsoft.com/office/drawing/2014/main" id="{B5E108EC-D2BF-4356-B691-D400045753F0}"/>
              </a:ext>
            </a:extLst>
          </p:cNvPr>
          <p:cNvSpPr/>
          <p:nvPr/>
        </p:nvSpPr>
        <p:spPr>
          <a:xfrm>
            <a:off x="2002119" y="3611851"/>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A1DB865-61DF-42D3-86B7-DD08D72A5794}"/>
              </a:ext>
            </a:extLst>
          </p:cNvPr>
          <p:cNvSpPr/>
          <p:nvPr/>
        </p:nvSpPr>
        <p:spPr>
          <a:xfrm>
            <a:off x="2221238" y="4208039"/>
            <a:ext cx="190284" cy="1757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C260BF18-3A56-4CFB-8EFC-A0B9B019753C}"/>
              </a:ext>
            </a:extLst>
          </p:cNvPr>
          <p:cNvSpPr/>
          <p:nvPr/>
        </p:nvSpPr>
        <p:spPr>
          <a:xfrm>
            <a:off x="4820126" y="3576943"/>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75D5BB0-9D89-4206-84D8-7A4E89618135}"/>
              </a:ext>
            </a:extLst>
          </p:cNvPr>
          <p:cNvSpPr/>
          <p:nvPr/>
        </p:nvSpPr>
        <p:spPr>
          <a:xfrm>
            <a:off x="3301326" y="1982275"/>
            <a:ext cx="375324" cy="320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2D2B2430-4D01-4F1A-A322-6DDD37349E0A}"/>
              </a:ext>
            </a:extLst>
          </p:cNvPr>
          <p:cNvSpPr/>
          <p:nvPr/>
        </p:nvSpPr>
        <p:spPr>
          <a:xfrm>
            <a:off x="4133056" y="1970774"/>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DA7E8C9C-71E8-46A1-97BE-139A6F5A580D}"/>
              </a:ext>
            </a:extLst>
          </p:cNvPr>
          <p:cNvSpPr/>
          <p:nvPr/>
        </p:nvSpPr>
        <p:spPr>
          <a:xfrm flipH="1">
            <a:off x="4845844" y="2660793"/>
            <a:ext cx="358773" cy="33813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7182">
            <a:extLst>
              <a:ext uri="{FF2B5EF4-FFF2-40B4-BE49-F238E27FC236}">
                <a16:creationId xmlns:a16="http://schemas.microsoft.com/office/drawing/2014/main" id="{2761FE3B-08D7-444E-8024-49D87A317252}"/>
              </a:ext>
            </a:extLst>
          </p:cNvPr>
          <p:cNvSpPr/>
          <p:nvPr/>
        </p:nvSpPr>
        <p:spPr>
          <a:xfrm>
            <a:off x="5032970" y="4213225"/>
            <a:ext cx="205186" cy="1857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8" name="楕円 67">
            <a:extLst>
              <a:ext uri="{FF2B5EF4-FFF2-40B4-BE49-F238E27FC236}">
                <a16:creationId xmlns:a16="http://schemas.microsoft.com/office/drawing/2014/main" id="{329DF5D7-1C72-4962-83A9-76425A3A93E4}"/>
              </a:ext>
            </a:extLst>
          </p:cNvPr>
          <p:cNvSpPr/>
          <p:nvPr/>
        </p:nvSpPr>
        <p:spPr>
          <a:xfrm>
            <a:off x="7206578" y="3755378"/>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8D6A9D8A-5F16-4C97-8328-C0B9871062EE}"/>
              </a:ext>
            </a:extLst>
          </p:cNvPr>
          <p:cNvSpPr/>
          <p:nvPr/>
        </p:nvSpPr>
        <p:spPr>
          <a:xfrm>
            <a:off x="6947968" y="2485929"/>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531ED668-3C18-466C-B2CE-084E6C4FDA73}"/>
              </a:ext>
            </a:extLst>
          </p:cNvPr>
          <p:cNvSpPr/>
          <p:nvPr/>
        </p:nvSpPr>
        <p:spPr>
          <a:xfrm>
            <a:off x="8585201" y="3137892"/>
            <a:ext cx="271217" cy="2711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7194">
            <a:extLst>
              <a:ext uri="{FF2B5EF4-FFF2-40B4-BE49-F238E27FC236}">
                <a16:creationId xmlns:a16="http://schemas.microsoft.com/office/drawing/2014/main" id="{DDF8975D-C7EE-4F32-8F28-4016441C4928}"/>
              </a:ext>
            </a:extLst>
          </p:cNvPr>
          <p:cNvSpPr/>
          <p:nvPr/>
        </p:nvSpPr>
        <p:spPr>
          <a:xfrm>
            <a:off x="7119940" y="4585494"/>
            <a:ext cx="207962" cy="196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 name="円/楕円 7194">
            <a:extLst>
              <a:ext uri="{FF2B5EF4-FFF2-40B4-BE49-F238E27FC236}">
                <a16:creationId xmlns:a16="http://schemas.microsoft.com/office/drawing/2014/main" id="{E6F2124E-CA06-4410-9CD1-30EF1569C0AB}"/>
              </a:ext>
            </a:extLst>
          </p:cNvPr>
          <p:cNvSpPr/>
          <p:nvPr/>
        </p:nvSpPr>
        <p:spPr>
          <a:xfrm>
            <a:off x="7939673" y="4414395"/>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7" name="円/楕円 35">
            <a:extLst>
              <a:ext uri="{FF2B5EF4-FFF2-40B4-BE49-F238E27FC236}">
                <a16:creationId xmlns:a16="http://schemas.microsoft.com/office/drawing/2014/main" id="{C9867B9D-71EF-434A-8111-2C0BBD5B0D45}"/>
              </a:ext>
            </a:extLst>
          </p:cNvPr>
          <p:cNvSpPr/>
          <p:nvPr/>
        </p:nvSpPr>
        <p:spPr>
          <a:xfrm>
            <a:off x="3789364" y="4859338"/>
            <a:ext cx="257175"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9" name="円/楕円 7194">
            <a:extLst>
              <a:ext uri="{FF2B5EF4-FFF2-40B4-BE49-F238E27FC236}">
                <a16:creationId xmlns:a16="http://schemas.microsoft.com/office/drawing/2014/main" id="{886C6798-295F-4715-8FDE-3EB2C2213BF3}"/>
              </a:ext>
            </a:extLst>
          </p:cNvPr>
          <p:cNvSpPr/>
          <p:nvPr/>
        </p:nvSpPr>
        <p:spPr>
          <a:xfrm>
            <a:off x="3577431" y="4768958"/>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3" name="円/楕円 7194">
            <a:extLst>
              <a:ext uri="{FF2B5EF4-FFF2-40B4-BE49-F238E27FC236}">
                <a16:creationId xmlns:a16="http://schemas.microsoft.com/office/drawing/2014/main" id="{D31EA06E-C0D0-42C1-82A7-9AC1B4942037}"/>
              </a:ext>
            </a:extLst>
          </p:cNvPr>
          <p:cNvSpPr/>
          <p:nvPr/>
        </p:nvSpPr>
        <p:spPr>
          <a:xfrm>
            <a:off x="5614193" y="2664486"/>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4" name="円/楕円 7194">
            <a:extLst>
              <a:ext uri="{FF2B5EF4-FFF2-40B4-BE49-F238E27FC236}">
                <a16:creationId xmlns:a16="http://schemas.microsoft.com/office/drawing/2014/main" id="{89DDABEB-4B07-4596-B2CE-86994FBFF989}"/>
              </a:ext>
            </a:extLst>
          </p:cNvPr>
          <p:cNvSpPr/>
          <p:nvPr/>
        </p:nvSpPr>
        <p:spPr>
          <a:xfrm>
            <a:off x="1348992" y="3604922"/>
            <a:ext cx="215900" cy="2206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5" name="円/楕円 7195">
            <a:extLst>
              <a:ext uri="{FF2B5EF4-FFF2-40B4-BE49-F238E27FC236}">
                <a16:creationId xmlns:a16="http://schemas.microsoft.com/office/drawing/2014/main" id="{D8468C88-2A8A-4E47-BF31-C918560D50FA}"/>
              </a:ext>
            </a:extLst>
          </p:cNvPr>
          <p:cNvSpPr/>
          <p:nvPr/>
        </p:nvSpPr>
        <p:spPr>
          <a:xfrm>
            <a:off x="6169028" y="2118146"/>
            <a:ext cx="358773" cy="31908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6" name="円/楕円 7195">
            <a:extLst>
              <a:ext uri="{FF2B5EF4-FFF2-40B4-BE49-F238E27FC236}">
                <a16:creationId xmlns:a16="http://schemas.microsoft.com/office/drawing/2014/main" id="{492EFFB0-2472-4A18-9839-B973DA72A455}"/>
              </a:ext>
            </a:extLst>
          </p:cNvPr>
          <p:cNvSpPr/>
          <p:nvPr/>
        </p:nvSpPr>
        <p:spPr>
          <a:xfrm>
            <a:off x="9066363" y="2118146"/>
            <a:ext cx="206373" cy="2094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 name="四角形: 角を丸くする 3">
            <a:extLst>
              <a:ext uri="{FF2B5EF4-FFF2-40B4-BE49-F238E27FC236}">
                <a16:creationId xmlns:a16="http://schemas.microsoft.com/office/drawing/2014/main" id="{EE7237F0-E850-4B17-B66A-10C03438237D}"/>
              </a:ext>
            </a:extLst>
          </p:cNvPr>
          <p:cNvSpPr/>
          <p:nvPr/>
        </p:nvSpPr>
        <p:spPr>
          <a:xfrm>
            <a:off x="1677828" y="1029307"/>
            <a:ext cx="3859358" cy="65263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1800" b="1" dirty="0">
                <a:latin typeface="AR丸ゴシック体M" panose="020B0609010101010101" pitchFamily="49" charset="-128"/>
                <a:ea typeface="AR丸ゴシック体M" panose="020B0609010101010101" pitchFamily="49" charset="-128"/>
              </a:rPr>
              <a:t> </a:t>
            </a:r>
            <a:r>
              <a:rPr lang="ja-JP" altLang="en-US" sz="2400" b="1" dirty="0">
                <a:solidFill>
                  <a:schemeClr val="tx1"/>
                </a:solidFill>
                <a:latin typeface="AR丸ゴシック体M" panose="020B0609010101010101" pitchFamily="49" charset="-128"/>
                <a:ea typeface="AR丸ゴシック体M" panose="020B0609010101010101" pitchFamily="49" charset="-128"/>
              </a:rPr>
              <a:t>子ども（やわらかい人）</a:t>
            </a:r>
          </a:p>
        </p:txBody>
      </p:sp>
      <p:sp>
        <p:nvSpPr>
          <p:cNvPr id="62" name="四角形: 角を丸くする 61">
            <a:extLst>
              <a:ext uri="{FF2B5EF4-FFF2-40B4-BE49-F238E27FC236}">
                <a16:creationId xmlns:a16="http://schemas.microsoft.com/office/drawing/2014/main" id="{6DEE8EF5-512B-443F-9568-6C8A05FB5ADA}"/>
              </a:ext>
            </a:extLst>
          </p:cNvPr>
          <p:cNvSpPr/>
          <p:nvPr/>
        </p:nvSpPr>
        <p:spPr>
          <a:xfrm>
            <a:off x="6469906" y="1031072"/>
            <a:ext cx="2760418" cy="645264"/>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400" b="1" dirty="0">
                <a:solidFill>
                  <a:schemeClr val="tx1"/>
                </a:solidFill>
                <a:latin typeface="AR丸ゴシック体M" panose="020B0609010101010101" pitchFamily="49" charset="-128"/>
                <a:ea typeface="AR丸ゴシック体M" panose="020B0609010101010101" pitchFamily="49" charset="-128"/>
              </a:rPr>
              <a:t>年をとると</a:t>
            </a:r>
            <a:r>
              <a:rPr lang="en-US" altLang="ja-JP" sz="2400" b="1" dirty="0">
                <a:solidFill>
                  <a:schemeClr val="tx1"/>
                </a:solidFill>
                <a:latin typeface="AR丸ゴシック体M" panose="020B0609010101010101" pitchFamily="49" charset="-128"/>
                <a:ea typeface="AR丸ゴシック体M" panose="020B0609010101010101" pitchFamily="49" charset="-128"/>
              </a:rPr>
              <a:t>…</a:t>
            </a:r>
            <a:endParaRPr lang="ja-JP" altLang="en-US" sz="2400" b="1" dirty="0">
              <a:solidFill>
                <a:schemeClr val="tx1"/>
              </a:solidFill>
              <a:latin typeface="AR丸ゴシック体M" panose="020B0609010101010101" pitchFamily="49" charset="-128"/>
              <a:ea typeface="AR丸ゴシック体M" panose="020B0609010101010101"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2929 -0.03935 C 0.03489 -0.03449 0.0414 -0.02986 0.04765 -0.02708 C 0.05429 -0.01389 0.06211 0.00023 0.06471 0.01597 C 0.06523 0.01875 0.06562 0.02153 0.06614 0.02407 C 0.06692 0.02824 0.06927 0.03634 0.06927 0.03657 C 0.07031 0.04931 0.072 0.0588 0.07396 0.0713 C 0.07474 0.08542 0.07474 0.10046 0.07838 0.11412 C 0.07981 0.12685 0.07929 0.14028 0.08463 0.15116 C 0.08515 0.16065 0.08437 0.1706 0.08619 0.17986 C 0.08672 0.18218 0.08867 0.17593 0.08919 0.17361 C 0.09023 0.16829 0.0901 0.1625 0.09075 0.15718 C 0.09284 0.14213 0.09648 0.12083 0.10312 0.1081 C 0.10859 0.08588 0.125 0.08426 0.1401 0.08125 C 0.14804 0.0831 0.15521 0.08565 0.16315 0.0875 C 0.16836 0.09236 0.172 0.09676 0.17552 0.10393 C 0.17604 0.10602 0.17617 0.10833 0.17682 0.11018 C 0.17773 0.11227 0.17942 0.11389 0.17994 0.1162 C 0.18151 0.12222 0.18203 0.12847 0.18307 0.13472 C 0.18255 0.15556 0.18854 0.19444 0.17682 0.21667 C 0.17513 0.22431 0.17409 0.23056 0.17083 0.23727 C 0.16979 0.24375 0.16666 0.24931 0.16614 0.25579 C 0.16471 0.27477 0.16614 0.29421 0.16471 0.31319 C 0.16458 0.31551 0.1625 0.31713 0.16159 0.31921 C 0.16146 0.31991 0.16159 0.3206 0.16159 0.3213 L 0.17239 0.31736 " pathEditMode="relative" rAng="0" ptsTypes="AAAAAAAAAAAAAAAAAAAAAAAAA">
                                      <p:cBhvr>
                                        <p:cTn id="13" dur="2000" fill="hold"/>
                                        <p:tgtEl>
                                          <p:spTgt spid="7194"/>
                                        </p:tgtEl>
                                        <p:attrNameLst>
                                          <p:attrName>ppt_x</p:attrName>
                                          <p:attrName>ppt_y</p:attrName>
                                        </p:attrNameLst>
                                      </p:cBhvr>
                                      <p:rCtr x="7734" y="18032"/>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grpId="0" nodeType="clickEffect">
                                  <p:stCondLst>
                                    <p:cond delay="0"/>
                                  </p:stCondLst>
                                  <p:childTnLst>
                                    <p:animMotion origin="layout" path="M -0.01093 -7.40741E-7 C -0.00638 -0.0088 -0.0095 -0.02245 -0.00156 -0.02454 C 0.00456 -0.02616 0.01081 -0.02593 0.0168 -0.02662 C 0.02761 -0.03148 0.03764 -0.0331 0.04909 -0.03472 C 0.09467 -0.03333 0.10105 -0.0338 0.13529 -0.02454 C 0.15066 -0.01412 0.1293 -0.02731 0.15378 -0.01852 C 0.1556 -0.01782 0.15665 -0.01528 0.15834 -0.01435 C 0.16081 -0.01319 0.16355 -0.01319 0.16615 -0.01227 C 0.16928 -0.01111 0.17514 -0.0081 0.17514 -0.00787 C 0.1879 0.00857 0.17123 -0.01157 0.18607 -7.40741E-7 C 0.18803 0.00139 0.18868 0.0044 0.19063 0.00625 C 0.19362 0.00926 0.19987 0.01435 0.19987 0.01458 C 0.20717 0.02917 0.20326 0.02315 0.21055 0.03287 C 0.2142 0.04861 0.22019 0.06296 0.22761 0.07593 C 0.22904 0.08125 0.2293 0.08704 0.23073 0.09236 C 0.23321 0.10139 0.23907 0.11505 0.2431 0.12292 C 0.24362 0.1257 0.24389 0.12847 0.24441 0.13102 C 0.24532 0.13519 0.2474 0.14352 0.2474 0.14375 C 0.25092 0.13032 0.24961 0.10046 0.24154 0.0882 C 0.2375 0.08195 0.23334 0.07593 0.22904 0.06991 C 0.22605 0.06551 0.2198 0.05741 0.2198 0.05764 C 0.2168 0.0581 0.21368 0.05787 0.21055 0.05949 C 0.20717 0.06134 0.20144 0.06782 0.20144 0.06806 C 0.19597 0.07824 0.19362 0.08333 0.18607 0.09028 C 0.18243 0.10486 0.18477 0.09884 0.17982 0.1088 C 0.178 0.11852 0.17761 0.12199 0.17227 0.12894 C 0.17175 0.13102 0.17175 0.13357 0.17071 0.13519 C 0.16784 0.13982 0.16146 0.14745 0.16146 0.14769 C 0.15951 0.15232 0.15625 0.15648 0.15534 0.16181 C 0.15417 0.16852 0.15469 0.1757 0.15378 0.18241 C 0.15313 0.18796 0.1517 0.19329 0.15066 0.19884 C 0.15053 0.20093 0.15053 0.22685 0.14753 0.23565 C 0.14571 0.24144 0.13842 0.25 0.13842 0.25023 " pathEditMode="relative" rAng="0" ptsTypes="AAAAAAAAAAAAAAAAAAAAAAAAAAAAAAAAA">
                                      <p:cBhvr>
                                        <p:cTn id="17" dur="2000" fill="hold"/>
                                        <p:tgtEl>
                                          <p:spTgt spid="7182"/>
                                        </p:tgtEl>
                                        <p:attrNameLst>
                                          <p:attrName>ppt_x</p:attrName>
                                          <p:attrName>ppt_y</p:attrName>
                                        </p:attrNameLst>
                                      </p:cBhvr>
                                      <p:rCtr x="13008" y="10764"/>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01354 0.00833 L -0.01354 0.00833 C -0.02773 -0.01366 -0.02552 -0.01898 -0.04896 -0.00741 C -0.05404 -0.00486 -0.06211 0.00833 -0.06211 0.00833 C -0.06315 0.01088 -0.06432 0.01343 -0.0651 0.0162 C -0.06966 0.03426 -0.06667 0.02708 -0.06953 0.04236 C -0.07031 0.04676 -0.07148 0.05116 -0.0724 0.05532 C -0.07539 0.0537 -0.07865 0.05301 -0.08125 0.05023 C -0.09023 0.04074 -0.08451 0.03796 -0.0931 0.02662 C -0.09466 0.02454 -0.09701 0.025 -0.09896 0.02407 C -0.10091 0.02662 -0.10352 0.02824 -0.10482 0.03194 C -0.10612 0.03565 -0.10586 0.04051 -0.10625 0.04491 C -0.10729 0.05625 -0.1082 0.06759 -0.10925 0.07894 C -0.12253 0.06713 -0.10859 0.08218 -0.1181 0.06319 C -0.12057 0.0581 -0.12422 0.05509 -0.12682 0.05023 C -0.13906 0.02847 -0.12721 0.04375 -0.13711 0.03194 C -0.1474 0.03403 -0.17357 0.01968 -0.17539 0.04745 C -0.17617 0.05972 -0.17552 0.07222 -0.17682 0.08426 C -0.17747 0.08912 -0.17982 0.09282 -0.18125 0.09722 C -0.18229 0.10324 -0.18346 0.10926 -0.18425 0.11551 C -0.1849 0.1206 -0.18516 0.12593 -0.18568 0.13125 C -0.1862 0.13565 -0.18672 0.14005 -0.18711 0.14421 C -0.18294 0.15949 -0.18646 0.15486 -0.17539 0.15486 L -0.17539 0.15486 " pathEditMode="relative" ptsTypes="AAAAAAAAAAAAAAAAAAAAAAAA">
                                      <p:cBhvr>
                                        <p:cTn id="21" dur="2000" fill="hold"/>
                                        <p:tgtEl>
                                          <p:spTgt spid="65"/>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1000"/>
                                        <p:tgtEl>
                                          <p:spTgt spid="62"/>
                                        </p:tgtEl>
                                      </p:cBhvr>
                                    </p:animEffect>
                                    <p:anim calcmode="lin" valueType="num">
                                      <p:cBhvr>
                                        <p:cTn id="27" dur="1000" fill="hold"/>
                                        <p:tgtEl>
                                          <p:spTgt spid="62"/>
                                        </p:tgtEl>
                                        <p:attrNameLst>
                                          <p:attrName>ppt_x</p:attrName>
                                        </p:attrNameLst>
                                      </p:cBhvr>
                                      <p:tavLst>
                                        <p:tav tm="0">
                                          <p:val>
                                            <p:strVal val="#ppt_x"/>
                                          </p:val>
                                        </p:tav>
                                        <p:tav tm="100000">
                                          <p:val>
                                            <p:strVal val="#ppt_x"/>
                                          </p:val>
                                        </p:tav>
                                      </p:tavLst>
                                    </p:anim>
                                    <p:anim calcmode="lin" valueType="num">
                                      <p:cBhvr>
                                        <p:cTn id="2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0" nodeType="clickEffect">
                                  <p:stCondLst>
                                    <p:cond delay="0"/>
                                  </p:stCondLst>
                                  <p:childTnLst>
                                    <p:animMotion origin="layout" path="M 4.72222E-6 1.97965E-6 C 0.00052 -0.00209 0.00017 -0.00532 0.00156 -0.00625 C 0.00295 -0.00717 0.00712 -0.00602 0.00625 -0.00417 C 0.00434 1.97965E-6 -0.00295 0.00416 -0.00295 0.00416 C -0.00608 0.01017 -0.00764 0.01642 -0.01077 0.02243 C -0.01268 0.03099 -0.01441 0.03885 -0.01684 0.04717 C -0.01875 0.06198 -0.02344 0.07516 -0.02604 0.09019 C -0.02865 0.10522 -0.02865 0.12049 -0.03229 0.13529 C -0.03281 0.14338 -0.03177 0.15194 -0.03368 0.1598 C -0.03455 0.16373 -0.03455 0.15148 -0.03524 0.14754 C -0.03715 0.1376 -0.04028 0.12326 -0.04462 0.1147 C -0.04688 0.10476 -0.0507 0.09759 -0.05833 0.09435 C -0.07118 0.09505 -0.08403 0.09505 -0.09688 0.0962 C -0.10226 0.09667 -0.11215 0.10245 -0.11215 0.10245 C -0.11424 0.10661 -0.11632 0.11054 -0.1184 0.1147 C -0.11945 0.11679 -0.12153 0.12095 -0.12153 0.12095 C -0.12344 0.12927 -0.12674 0.13436 -0.13073 0.1413 C -0.13368 0.15309 -0.13715 0.16512 -0.14149 0.17622 C -0.14983 0.15494 -0.14028 0.11702 -0.16458 0.11054 C -0.1691 0.10939 -0.17379 0.10939 -0.1783 0.10869 C -0.18403 0.10939 -0.18993 0.10823 -0.19531 0.11054 C -0.19688 0.11124 -0.19688 0.1147 -0.19688 0.11679 C -0.19688 0.13529 -0.19618 0.15356 -0.19531 0.17206 C -0.19514 0.17715 -0.19393 0.21022 -0.18924 0.1968 " pathEditMode="relative" ptsTypes="fffffffffffffffffffffffA">
                                      <p:cBhvr>
                                        <p:cTn id="32" dur="2000" fill="hold"/>
                                        <p:tgtEl>
                                          <p:spTgt spid="27"/>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0" nodeType="clickEffect">
                                  <p:stCondLst>
                                    <p:cond delay="0"/>
                                  </p:stCondLst>
                                  <p:childTnLst>
                                    <p:animMotion origin="layout" path="M -4.16667E-6 -1.48148E-6 L -4.16667E-6 0.00023 C -0.00716 -0.01111 -0.01263 -0.0287 -0.0302 -0.02754 C -0.03919 -0.02708 -0.05507 -0.01759 -0.05507 -0.01736 C -0.05664 -0.0125 -0.05807 -0.00717 -0.06028 -0.00231 C -0.06132 0.00023 -0.06224 0.00463 -0.0651 0.00509 C -0.07083 0.00625 -0.07682 0.00347 -0.08255 0.00255 C -0.08502 -0.00092 -0.08789 -0.00393 -0.0901 -0.00741 C -0.09322 -0.0125 -0.10182 -0.03241 -0.10273 -0.03518 C -0.10468 -0.0419 -0.10442 -0.04907 -0.10755 -0.05509 C -0.11067 -0.06134 -0.11953 -0.06667 -0.125 -0.07037 C -0.13346 -0.06944 -0.14205 -0.0706 -0.15 -0.06782 C -0.15286 -0.0669 -0.15208 -0.06018 -0.15507 -0.06042 C -0.16484 -0.06088 -0.18658 -0.06829 -0.2 -0.07268 C -0.20338 -0.07129 -0.20885 -0.07153 -0.21002 -0.06782 C -0.21419 -0.05486 -0.20377 -0.03518 -0.2151 -0.02754 C -0.22252 -0.02245 -0.22369 -0.02129 -0.23255 -0.01759 C -0.23502 -0.01643 -0.23737 -0.01574 -0.2401 -0.01504 C -0.23919 -0.00324 -0.2358 0.00857 -0.23737 0.02014 C -0.23789 0.02269 -0.24296 0.0213 -0.24492 0.02269 C -0.24895 0.02546 -0.25156 0.0294 -0.25481 0.03287 C -0.25052 0.06227 -0.25885 0.06111 -0.24244 0.07037 C -0.23919 0.07246 -0.2358 0.07384 -0.23255 0.0757 C -0.22994 0.08658 -0.23007 0.08241 -0.23007 0.08843 L -0.23007 0.08565 " pathEditMode="relative" rAng="0" ptsTypes="AAAAAAAAAAAAAAAAAAAAAAAAA">
                                      <p:cBhvr>
                                        <p:cTn id="36" dur="2000" fill="hold"/>
                                        <p:tgtEl>
                                          <p:spTgt spid="72"/>
                                        </p:tgtEl>
                                        <p:attrNameLst>
                                          <p:attrName>ppt_x</p:attrName>
                                          <p:attrName>ppt_y</p:attrName>
                                        </p:attrNameLst>
                                      </p:cBhvr>
                                      <p:rCtr x="-12747" y="787"/>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02279 -0.01598 C -0.01289 -0.02037 -0.0207 -0.01574 -0.02591 -0.02014 C -0.02904 -0.02292 -0.02786 -0.02963 -0.02891 -0.03449 C -0.02969 -0.03866 -0.03203 -0.04676 -0.03203 -0.04653 C -0.03073 -0.06459 -0.03099 -0.08125 -0.01654 -0.08774 C -0.00443 -0.09885 2.08333E-7 -0.09329 0.01875 -0.0919 C 0.02656 -0.08658 0.03255 -0.0838 0.0388 -0.07547 C 0.03932 -0.07338 0.03984 -0.07153 0.04023 -0.06945 C 0.04089 -0.06459 0.03815 -0.0551 0.0418 -0.0551 C 0.04635 -0.0551 0.04714 -0.06459 0.04961 -0.06945 C 0.05651 -0.08357 0.05221 -0.0801 0.06042 -0.0838 C 0.06901 -0.08149 0.07083 -0.07894 0.07565 -0.06945 C 0.07734 -0.05301 0.07865 -0.05579 0.0819 -0.0426 C 0.09167 -0.04931 0.08594 -0.05 0.09427 -0.05695 C 0.09792 -0.07315 0.11211 -0.06343 0.12187 -0.05903 C 0.12865 -0.02408 0.12812 0.00301 0.11419 0.02916 C 0.10911 0.03842 0.10534 0.04838 0.09714 0.0537 " pathEditMode="relative" rAng="0" ptsTypes="AAAAAAAAAAAAAAAAA">
                                      <p:cBhvr>
                                        <p:cTn id="40" dur="2000" fill="hold"/>
                                        <p:tgtEl>
                                          <p:spTgt spid="26"/>
                                        </p:tgtEl>
                                        <p:attrNameLst>
                                          <p:attrName>ppt_x</p:attrName>
                                          <p:attrName>ppt_y</p:attrName>
                                        </p:attrNameLst>
                                      </p:cBhvr>
                                      <p:rCtr x="6979"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182" grpId="0" animBg="1"/>
      <p:bldP spid="7194" grpId="0" animBg="1"/>
      <p:bldP spid="65" grpId="0" animBg="1"/>
      <p:bldP spid="72" grpId="0" animBg="1"/>
      <p:bldP spid="4" grpId="0" animBg="1"/>
      <p:bldP spid="6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8434</Words>
  <Application>Microsoft Office PowerPoint</Application>
  <PresentationFormat>ワイド画面</PresentationFormat>
  <Paragraphs>711</Paragraphs>
  <Slides>27</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AR P丸ゴシック体M</vt:lpstr>
      <vt:lpstr>AR丸ゴシック体M</vt:lpstr>
      <vt:lpstr>HGP創英角ｺﾞｼｯｸUB</vt:lpstr>
      <vt:lpstr>HGP創英角ﾎﾟｯﾌﾟ体</vt:lpstr>
      <vt:lpstr>HGS創英角ﾎﾟｯﾌﾟ体</vt:lpstr>
      <vt:lpstr>ＭＳ Ｐゴシック</vt:lpstr>
      <vt:lpstr>游ゴシック</vt:lpstr>
      <vt:lpstr>游ゴシック Light</vt:lpstr>
      <vt:lpstr>Arial</vt:lpstr>
      <vt:lpstr>Century Gothic</vt:lpstr>
      <vt:lpstr>Gill Sans MT</vt:lpstr>
      <vt:lpstr>Office テーマ</vt:lpstr>
      <vt:lpstr>PowerPoint プレゼンテーション</vt:lpstr>
      <vt:lpstr>.</vt:lpstr>
      <vt:lpstr>は じ め に</vt:lpstr>
      <vt:lpstr>PowerPoint プレゼンテーション</vt:lpstr>
      <vt:lpstr>PowerPoint プレゼンテーション</vt:lpstr>
      <vt:lpstr>  こう                      　 からだ   高れいになると身体はどうかわる？</vt:lpstr>
      <vt:lpstr>にんちしょう 認知症って何だろう！？</vt:lpstr>
      <vt:lpstr>にんちしょう 認 知 症になるとおこること</vt:lpstr>
      <vt:lpstr>「おぼえられない」「わすれてしまう」ってどんなこと</vt:lpstr>
      <vt:lpstr>●おぼえられない、わすれてしまう</vt:lpstr>
      <vt:lpstr> ●いま何日、ここはどこ、あなたはだれ 　自分のまわりのことがわからない</vt:lpstr>
      <vt:lpstr>●ほかにもこんなことがおこります</vt:lpstr>
      <vt:lpstr>にんちしょう 認 知 症になるとおこること</vt:lpstr>
      <vt:lpstr> </vt:lpstr>
      <vt:lpstr> </vt:lpstr>
      <vt:lpstr>認知症（にんちしょう）になり失敗ばかり続いて                                            　　おこられてばかり</vt:lpstr>
      <vt:lpstr>・</vt:lpstr>
      <vt:lpstr>.</vt:lpstr>
      <vt:lpstr>PowerPoint プレゼンテーション</vt:lpstr>
      <vt:lpstr>「希望の道ー認知症とともに生きるー」 　　　　　   メッセージ動画</vt:lpstr>
      <vt:lpstr>認知症（にんちしょう）の方とのせっし方</vt:lpstr>
      <vt:lpstr>　今日から認知症（にんちしょう）サポーター！</vt:lpstr>
      <vt:lpstr>　桐生市（きりゅうし）でやっていること</vt:lpstr>
      <vt:lpstr>　　   きりゅうし　   　  そうだんまどぐち 　桐生市の相談窓口</vt:lpstr>
      <vt:lpstr>PowerPoint プレゼンテーション</vt:lpstr>
      <vt:lpstr>おもいやりとこころづかい</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User01</dc:creator>
  <cp:lastModifiedBy>User01</cp:lastModifiedBy>
  <cp:revision>192</cp:revision>
  <cp:lastPrinted>2022-01-04T03:58:54Z</cp:lastPrinted>
  <dcterms:created xsi:type="dcterms:W3CDTF">2021-06-24T04:31:59Z</dcterms:created>
  <dcterms:modified xsi:type="dcterms:W3CDTF">2023-07-06T04:02:07Z</dcterms:modified>
</cp:coreProperties>
</file>