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695" r:id="rId3"/>
    <p:sldId id="259" r:id="rId4"/>
    <p:sldId id="697" r:id="rId5"/>
    <p:sldId id="700" r:id="rId6"/>
    <p:sldId id="701" r:id="rId7"/>
    <p:sldId id="264" r:id="rId8"/>
    <p:sldId id="705" r:id="rId9"/>
    <p:sldId id="706" r:id="rId10"/>
    <p:sldId id="707" r:id="rId11"/>
    <p:sldId id="708" r:id="rId1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53716" autoAdjust="0"/>
  </p:normalViewPr>
  <p:slideViewPr>
    <p:cSldViewPr snapToGrid="0" showGuides="1">
      <p:cViewPr varScale="1">
        <p:scale>
          <a:sx n="56" d="100"/>
          <a:sy n="56" d="100"/>
        </p:scale>
        <p:origin x="234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D7EFF51-6227-A30E-B492-9BD1643031E4}"/>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76A30A16-6EA4-2844-9B02-DE42832CA1D9}"/>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a:extLst>
              <a:ext uri="{FF2B5EF4-FFF2-40B4-BE49-F238E27FC236}">
                <a16:creationId xmlns:a16="http://schemas.microsoft.com/office/drawing/2014/main" id="{77F96B6A-B987-FAC1-9EBA-F6F759A490DB}"/>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4ECC3176-6AA6-EAF0-41E0-670418D198AB}"/>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10803CEA-1499-4C13-A9E1-FEE269220EB6}" type="slidenum">
              <a:rPr kumimoji="1" lang="ja-JP" altLang="en-US" smtClean="0"/>
              <a:t>‹#›</a:t>
            </a:fld>
            <a:endParaRPr kumimoji="1" lang="ja-JP" altLang="en-US"/>
          </a:p>
        </p:txBody>
      </p:sp>
    </p:spTree>
    <p:extLst>
      <p:ext uri="{BB962C8B-B14F-4D97-AF65-F5344CB8AC3E}">
        <p14:creationId xmlns:p14="http://schemas.microsoft.com/office/powerpoint/2010/main" val="416926122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4EB22036-6711-4183-8C0B-3A0DE1860563}" type="slidenum">
              <a:rPr kumimoji="1" lang="ja-JP" altLang="en-US" smtClean="0"/>
              <a:t>‹#›</a:t>
            </a:fld>
            <a:endParaRPr kumimoji="1" lang="ja-JP" altLang="en-US"/>
          </a:p>
        </p:txBody>
      </p:sp>
    </p:spTree>
    <p:extLst>
      <p:ext uri="{BB962C8B-B14F-4D97-AF65-F5344CB8AC3E}">
        <p14:creationId xmlns:p14="http://schemas.microsoft.com/office/powerpoint/2010/main" val="105175406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EB22036-6711-4183-8C0B-3A0DE1860563}" type="slidenum">
              <a:rPr kumimoji="1" lang="ja-JP" altLang="en-US" smtClean="0"/>
              <a:t>1</a:t>
            </a:fld>
            <a:endParaRPr kumimoji="1" lang="ja-JP" altLang="en-US"/>
          </a:p>
        </p:txBody>
      </p:sp>
      <p:sp>
        <p:nvSpPr>
          <p:cNvPr id="5" name="日付プレースホルダー 4">
            <a:extLst>
              <a:ext uri="{FF2B5EF4-FFF2-40B4-BE49-F238E27FC236}">
                <a16:creationId xmlns:a16="http://schemas.microsoft.com/office/drawing/2014/main" id="{A2FA2919-155F-6050-D42E-BC86D2B8E4DE}"/>
              </a:ext>
            </a:extLst>
          </p:cNvPr>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3523909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EB22036-6711-4183-8C0B-3A0DE1860563}" type="slidenum">
              <a:rPr kumimoji="1" lang="ja-JP" altLang="en-US" smtClean="0"/>
              <a:t>2</a:t>
            </a:fld>
            <a:endParaRPr kumimoji="1" lang="ja-JP" altLang="en-US"/>
          </a:p>
        </p:txBody>
      </p:sp>
      <p:sp>
        <p:nvSpPr>
          <p:cNvPr id="5" name="日付プレースホルダー 4">
            <a:extLst>
              <a:ext uri="{FF2B5EF4-FFF2-40B4-BE49-F238E27FC236}">
                <a16:creationId xmlns:a16="http://schemas.microsoft.com/office/drawing/2014/main" id="{D6AE7446-ED24-F66F-16F0-AF5B039CFABC}"/>
              </a:ext>
            </a:extLst>
          </p:cNvPr>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1694881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生活不活発病とは</a:t>
            </a:r>
            <a:r>
              <a:rPr kumimoji="1" lang="en-US" altLang="ja-JP" dirty="0"/>
              <a:t>…</a:t>
            </a:r>
            <a:r>
              <a:rPr kumimoji="1" lang="ja-JP" altLang="en-US" dirty="0"/>
              <a:t>「動かない」（生活が不活発な）状態が続くことにより、身体の機能が低下して「動けなくなる」ことをいいます</a:t>
            </a:r>
          </a:p>
        </p:txBody>
      </p:sp>
      <p:sp>
        <p:nvSpPr>
          <p:cNvPr id="4" name="スライド番号プレースホルダー 3"/>
          <p:cNvSpPr>
            <a:spLocks noGrp="1"/>
          </p:cNvSpPr>
          <p:nvPr>
            <p:ph type="sldNum" sz="quarter" idx="5"/>
          </p:nvPr>
        </p:nvSpPr>
        <p:spPr/>
        <p:txBody>
          <a:bodyPr/>
          <a:lstStyle/>
          <a:p>
            <a:fld id="{4EB22036-6711-4183-8C0B-3A0DE1860563}" type="slidenum">
              <a:rPr kumimoji="1" lang="ja-JP" altLang="en-US" smtClean="0"/>
              <a:t>3</a:t>
            </a:fld>
            <a:endParaRPr kumimoji="1" lang="ja-JP" altLang="en-US"/>
          </a:p>
        </p:txBody>
      </p:sp>
      <p:sp>
        <p:nvSpPr>
          <p:cNvPr id="5" name="日付プレースホルダー 4">
            <a:extLst>
              <a:ext uri="{FF2B5EF4-FFF2-40B4-BE49-F238E27FC236}">
                <a16:creationId xmlns:a16="http://schemas.microsoft.com/office/drawing/2014/main" id="{3F4CB1CB-96AC-41B5-309D-4434D8268C3B}"/>
              </a:ext>
            </a:extLst>
          </p:cNvPr>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3362664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endParaRPr kumimoji="1" lang="ja-JP" altLang="en-US"/>
          </a:p>
        </p:txBody>
      </p:sp>
      <p:sp>
        <p:nvSpPr>
          <p:cNvPr id="5" name="スライド番号プレースホルダー 4"/>
          <p:cNvSpPr>
            <a:spLocks noGrp="1"/>
          </p:cNvSpPr>
          <p:nvPr>
            <p:ph type="sldNum" sz="quarter" idx="5"/>
          </p:nvPr>
        </p:nvSpPr>
        <p:spPr/>
        <p:txBody>
          <a:bodyPr/>
          <a:lstStyle/>
          <a:p>
            <a:fld id="{4EB22036-6711-4183-8C0B-3A0DE1860563}" type="slidenum">
              <a:rPr kumimoji="1" lang="ja-JP" altLang="en-US" smtClean="0"/>
              <a:t>4</a:t>
            </a:fld>
            <a:endParaRPr kumimoji="1" lang="ja-JP" altLang="en-US"/>
          </a:p>
        </p:txBody>
      </p:sp>
    </p:spTree>
    <p:extLst>
      <p:ext uri="{BB962C8B-B14F-4D97-AF65-F5344CB8AC3E}">
        <p14:creationId xmlns:p14="http://schemas.microsoft.com/office/powerpoint/2010/main" val="402335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endParaRPr kumimoji="1" lang="ja-JP" altLang="en-US"/>
          </a:p>
        </p:txBody>
      </p:sp>
      <p:sp>
        <p:nvSpPr>
          <p:cNvPr id="5" name="スライド番号プレースホルダー 4"/>
          <p:cNvSpPr>
            <a:spLocks noGrp="1"/>
          </p:cNvSpPr>
          <p:nvPr>
            <p:ph type="sldNum" sz="quarter" idx="5"/>
          </p:nvPr>
        </p:nvSpPr>
        <p:spPr/>
        <p:txBody>
          <a:bodyPr/>
          <a:lstStyle/>
          <a:p>
            <a:fld id="{4EB22036-6711-4183-8C0B-3A0DE1860563}" type="slidenum">
              <a:rPr kumimoji="1" lang="ja-JP" altLang="en-US" smtClean="0"/>
              <a:t>5</a:t>
            </a:fld>
            <a:endParaRPr kumimoji="1" lang="ja-JP" altLang="en-US"/>
          </a:p>
        </p:txBody>
      </p:sp>
    </p:spTree>
    <p:extLst>
      <p:ext uri="{BB962C8B-B14F-4D97-AF65-F5344CB8AC3E}">
        <p14:creationId xmlns:p14="http://schemas.microsoft.com/office/powerpoint/2010/main" val="1692177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endParaRPr kumimoji="1" lang="ja-JP" altLang="en-US"/>
          </a:p>
        </p:txBody>
      </p:sp>
      <p:sp>
        <p:nvSpPr>
          <p:cNvPr id="5" name="スライド番号プレースホルダー 4"/>
          <p:cNvSpPr>
            <a:spLocks noGrp="1"/>
          </p:cNvSpPr>
          <p:nvPr>
            <p:ph type="sldNum" sz="quarter" idx="5"/>
          </p:nvPr>
        </p:nvSpPr>
        <p:spPr/>
        <p:txBody>
          <a:bodyPr/>
          <a:lstStyle/>
          <a:p>
            <a:fld id="{4EB22036-6711-4183-8C0B-3A0DE1860563}" type="slidenum">
              <a:rPr kumimoji="1" lang="ja-JP" altLang="en-US" smtClean="0"/>
              <a:t>6</a:t>
            </a:fld>
            <a:endParaRPr kumimoji="1" lang="ja-JP" altLang="en-US"/>
          </a:p>
        </p:txBody>
      </p:sp>
    </p:spTree>
    <p:extLst>
      <p:ext uri="{BB962C8B-B14F-4D97-AF65-F5344CB8AC3E}">
        <p14:creationId xmlns:p14="http://schemas.microsoft.com/office/powerpoint/2010/main" val="59022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（ポイント）</a:t>
            </a:r>
            <a:endParaRPr kumimoji="1" lang="en-US" altLang="ja-JP" dirty="0"/>
          </a:p>
          <a:p>
            <a:r>
              <a:rPr kumimoji="1" lang="ja-JP" altLang="en-US" dirty="0"/>
              <a:t>・個人ワークではなく、グループや複数人で行うと取り組みやすい</a:t>
            </a:r>
            <a:endParaRPr kumimoji="1" lang="en-US" altLang="ja-JP" dirty="0"/>
          </a:p>
          <a:p>
            <a:r>
              <a:rPr kumimoji="1" lang="ja-JP" altLang="en-US" dirty="0"/>
              <a:t>・他の人の意見をよく聞いて否定しないようにする</a:t>
            </a:r>
            <a:endParaRPr kumimoji="1" lang="en-US" altLang="ja-JP" dirty="0"/>
          </a:p>
        </p:txBody>
      </p:sp>
      <p:sp>
        <p:nvSpPr>
          <p:cNvPr id="4" name="スライド番号プレースホルダー 3"/>
          <p:cNvSpPr>
            <a:spLocks noGrp="1"/>
          </p:cNvSpPr>
          <p:nvPr>
            <p:ph type="sldNum" sz="quarter" idx="5"/>
          </p:nvPr>
        </p:nvSpPr>
        <p:spPr/>
        <p:txBody>
          <a:bodyPr/>
          <a:lstStyle/>
          <a:p>
            <a:fld id="{4EB22036-6711-4183-8C0B-3A0DE1860563}" type="slidenum">
              <a:rPr kumimoji="1" lang="ja-JP" altLang="en-US" smtClean="0"/>
              <a:t>7</a:t>
            </a:fld>
            <a:endParaRPr kumimoji="1" lang="ja-JP" altLang="en-US"/>
          </a:p>
        </p:txBody>
      </p:sp>
      <p:sp>
        <p:nvSpPr>
          <p:cNvPr id="5" name="日付プレースホルダー 4">
            <a:extLst>
              <a:ext uri="{FF2B5EF4-FFF2-40B4-BE49-F238E27FC236}">
                <a16:creationId xmlns:a16="http://schemas.microsoft.com/office/drawing/2014/main" id="{4714DBB6-BD86-F4E5-8F3B-92B9295F3B69}"/>
              </a:ext>
            </a:extLst>
          </p:cNvPr>
          <p:cNvSpPr>
            <a:spLocks noGrp="1"/>
          </p:cNvSpPr>
          <p:nvPr>
            <p:ph type="dt" idx="1"/>
          </p:nvPr>
        </p:nvSpPr>
        <p:spPr/>
        <p:txBody>
          <a:bodyPr/>
          <a:lstStyle/>
          <a:p>
            <a:endParaRPr kumimoji="1" lang="ja-JP" altLang="en-US"/>
          </a:p>
        </p:txBody>
      </p:sp>
    </p:spTree>
    <p:extLst>
      <p:ext uri="{BB962C8B-B14F-4D97-AF65-F5344CB8AC3E}">
        <p14:creationId xmlns:p14="http://schemas.microsoft.com/office/powerpoint/2010/main" val="965942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（ポイント）</a:t>
            </a:r>
            <a:endParaRPr kumimoji="1" lang="en-US" altLang="ja-JP" dirty="0"/>
          </a:p>
          <a:p>
            <a:r>
              <a:rPr kumimoji="1" lang="ja-JP" altLang="en-US" dirty="0"/>
              <a:t>・②ではすでに地域や仲間内でやっていることも意見として出してもらう</a:t>
            </a:r>
            <a:endParaRPr kumimoji="1" lang="en-US" altLang="ja-JP" dirty="0"/>
          </a:p>
        </p:txBody>
      </p:sp>
      <p:sp>
        <p:nvSpPr>
          <p:cNvPr id="4" name="日付プレースホルダー 3"/>
          <p:cNvSpPr>
            <a:spLocks noGrp="1"/>
          </p:cNvSpPr>
          <p:nvPr>
            <p:ph type="dt" idx="1"/>
          </p:nvPr>
        </p:nvSpPr>
        <p:spPr/>
        <p:txBody>
          <a:bodyPr/>
          <a:lstStyle/>
          <a:p>
            <a:endParaRPr kumimoji="1" lang="ja-JP" altLang="en-US"/>
          </a:p>
        </p:txBody>
      </p:sp>
      <p:sp>
        <p:nvSpPr>
          <p:cNvPr id="5" name="スライド番号プレースホルダー 4"/>
          <p:cNvSpPr>
            <a:spLocks noGrp="1"/>
          </p:cNvSpPr>
          <p:nvPr>
            <p:ph type="sldNum" sz="quarter" idx="5"/>
          </p:nvPr>
        </p:nvSpPr>
        <p:spPr/>
        <p:txBody>
          <a:bodyPr/>
          <a:lstStyle/>
          <a:p>
            <a:fld id="{4EB22036-6711-4183-8C0B-3A0DE1860563}" type="slidenum">
              <a:rPr kumimoji="1" lang="ja-JP" altLang="en-US" smtClean="0"/>
              <a:t>8</a:t>
            </a:fld>
            <a:endParaRPr kumimoji="1" lang="ja-JP" altLang="en-US"/>
          </a:p>
        </p:txBody>
      </p:sp>
    </p:spTree>
    <p:extLst>
      <p:ext uri="{BB962C8B-B14F-4D97-AF65-F5344CB8AC3E}">
        <p14:creationId xmlns:p14="http://schemas.microsoft.com/office/powerpoint/2010/main" val="3745361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endParaRPr kumimoji="1" lang="ja-JP" altLang="en-US"/>
          </a:p>
        </p:txBody>
      </p:sp>
      <p:sp>
        <p:nvSpPr>
          <p:cNvPr id="5" name="スライド番号プレースホルダー 4"/>
          <p:cNvSpPr>
            <a:spLocks noGrp="1"/>
          </p:cNvSpPr>
          <p:nvPr>
            <p:ph type="sldNum" sz="quarter" idx="5"/>
          </p:nvPr>
        </p:nvSpPr>
        <p:spPr/>
        <p:txBody>
          <a:bodyPr/>
          <a:lstStyle/>
          <a:p>
            <a:fld id="{4EB22036-6711-4183-8C0B-3A0DE1860563}" type="slidenum">
              <a:rPr kumimoji="1" lang="ja-JP" altLang="en-US" smtClean="0"/>
              <a:t>10</a:t>
            </a:fld>
            <a:endParaRPr kumimoji="1" lang="ja-JP" altLang="en-US"/>
          </a:p>
        </p:txBody>
      </p:sp>
    </p:spTree>
    <p:extLst>
      <p:ext uri="{BB962C8B-B14F-4D97-AF65-F5344CB8AC3E}">
        <p14:creationId xmlns:p14="http://schemas.microsoft.com/office/powerpoint/2010/main" val="2048283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7FCD5C-4D01-3873-557A-3B2B07D1F2A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1F3C5AD-8B43-05CB-93A8-B9665EBD1C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427C93E-C7C6-EF0F-F60B-E190CF859E4D}"/>
              </a:ext>
            </a:extLst>
          </p:cNvPr>
          <p:cNvSpPr>
            <a:spLocks noGrp="1"/>
          </p:cNvSpPr>
          <p:nvPr>
            <p:ph type="dt" sz="half" idx="10"/>
          </p:nvPr>
        </p:nvSpPr>
        <p:spPr/>
        <p:txBody>
          <a:bodyPr/>
          <a:lstStyle/>
          <a:p>
            <a:fld id="{92388B9B-A96A-45FA-A1DC-1E8A982E9422}" type="datetimeFigureOut">
              <a:rPr kumimoji="1" lang="ja-JP" altLang="en-US" smtClean="0"/>
              <a:t>2024/1/18</a:t>
            </a:fld>
            <a:endParaRPr kumimoji="1" lang="ja-JP" altLang="en-US"/>
          </a:p>
        </p:txBody>
      </p:sp>
      <p:sp>
        <p:nvSpPr>
          <p:cNvPr id="5" name="フッター プレースホルダー 4">
            <a:extLst>
              <a:ext uri="{FF2B5EF4-FFF2-40B4-BE49-F238E27FC236}">
                <a16:creationId xmlns:a16="http://schemas.microsoft.com/office/drawing/2014/main" id="{28AE671B-13E4-B9CE-A6CB-58695B3372E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FBC82CC-79BF-8F6C-F941-23B802AACE34}"/>
              </a:ext>
            </a:extLst>
          </p:cNvPr>
          <p:cNvSpPr>
            <a:spLocks noGrp="1"/>
          </p:cNvSpPr>
          <p:nvPr>
            <p:ph type="sldNum" sz="quarter" idx="12"/>
          </p:nvPr>
        </p:nvSpPr>
        <p:spPr/>
        <p:txBody>
          <a:bodyPr/>
          <a:lstStyle/>
          <a:p>
            <a:fld id="{9DEFF26F-BC31-4B6C-83E8-6CB4AB283E54}" type="slidenum">
              <a:rPr kumimoji="1" lang="ja-JP" altLang="en-US" smtClean="0"/>
              <a:t>‹#›</a:t>
            </a:fld>
            <a:endParaRPr kumimoji="1" lang="ja-JP" altLang="en-US"/>
          </a:p>
        </p:txBody>
      </p:sp>
    </p:spTree>
    <p:extLst>
      <p:ext uri="{BB962C8B-B14F-4D97-AF65-F5344CB8AC3E}">
        <p14:creationId xmlns:p14="http://schemas.microsoft.com/office/powerpoint/2010/main" val="3787487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841951-0C75-AD2F-C44D-A88E0F61A4F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6BFC333-CF9C-9322-6673-A4ECDF5BFC1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F500922-6BFE-2EA7-C149-5B13F322EEE5}"/>
              </a:ext>
            </a:extLst>
          </p:cNvPr>
          <p:cNvSpPr>
            <a:spLocks noGrp="1"/>
          </p:cNvSpPr>
          <p:nvPr>
            <p:ph type="dt" sz="half" idx="10"/>
          </p:nvPr>
        </p:nvSpPr>
        <p:spPr/>
        <p:txBody>
          <a:bodyPr/>
          <a:lstStyle/>
          <a:p>
            <a:fld id="{92388B9B-A96A-45FA-A1DC-1E8A982E9422}" type="datetimeFigureOut">
              <a:rPr kumimoji="1" lang="ja-JP" altLang="en-US" smtClean="0"/>
              <a:t>2024/1/18</a:t>
            </a:fld>
            <a:endParaRPr kumimoji="1" lang="ja-JP" altLang="en-US"/>
          </a:p>
        </p:txBody>
      </p:sp>
      <p:sp>
        <p:nvSpPr>
          <p:cNvPr id="5" name="フッター プレースホルダー 4">
            <a:extLst>
              <a:ext uri="{FF2B5EF4-FFF2-40B4-BE49-F238E27FC236}">
                <a16:creationId xmlns:a16="http://schemas.microsoft.com/office/drawing/2014/main" id="{A7629DD7-7698-A75B-6437-45C59A5218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1D5C4C6-A264-A419-0539-88AB6473F968}"/>
              </a:ext>
            </a:extLst>
          </p:cNvPr>
          <p:cNvSpPr>
            <a:spLocks noGrp="1"/>
          </p:cNvSpPr>
          <p:nvPr>
            <p:ph type="sldNum" sz="quarter" idx="12"/>
          </p:nvPr>
        </p:nvSpPr>
        <p:spPr/>
        <p:txBody>
          <a:bodyPr/>
          <a:lstStyle/>
          <a:p>
            <a:fld id="{9DEFF26F-BC31-4B6C-83E8-6CB4AB283E54}" type="slidenum">
              <a:rPr kumimoji="1" lang="ja-JP" altLang="en-US" smtClean="0"/>
              <a:t>‹#›</a:t>
            </a:fld>
            <a:endParaRPr kumimoji="1" lang="ja-JP" altLang="en-US"/>
          </a:p>
        </p:txBody>
      </p:sp>
    </p:spTree>
    <p:extLst>
      <p:ext uri="{BB962C8B-B14F-4D97-AF65-F5344CB8AC3E}">
        <p14:creationId xmlns:p14="http://schemas.microsoft.com/office/powerpoint/2010/main" val="3991242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F15E8BB-D6A9-D4C3-B068-DB7B2F5EC98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8F9F988-4341-94D9-17B9-9CC827DB527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DCCCAF-CC33-D905-EDD6-2D4DE5F5AEF8}"/>
              </a:ext>
            </a:extLst>
          </p:cNvPr>
          <p:cNvSpPr>
            <a:spLocks noGrp="1"/>
          </p:cNvSpPr>
          <p:nvPr>
            <p:ph type="dt" sz="half" idx="10"/>
          </p:nvPr>
        </p:nvSpPr>
        <p:spPr/>
        <p:txBody>
          <a:bodyPr/>
          <a:lstStyle/>
          <a:p>
            <a:fld id="{92388B9B-A96A-45FA-A1DC-1E8A982E9422}" type="datetimeFigureOut">
              <a:rPr kumimoji="1" lang="ja-JP" altLang="en-US" smtClean="0"/>
              <a:t>2024/1/18</a:t>
            </a:fld>
            <a:endParaRPr kumimoji="1" lang="ja-JP" altLang="en-US"/>
          </a:p>
        </p:txBody>
      </p:sp>
      <p:sp>
        <p:nvSpPr>
          <p:cNvPr id="5" name="フッター プレースホルダー 4">
            <a:extLst>
              <a:ext uri="{FF2B5EF4-FFF2-40B4-BE49-F238E27FC236}">
                <a16:creationId xmlns:a16="http://schemas.microsoft.com/office/drawing/2014/main" id="{3CFCB25D-2AD5-24CF-067A-C8B365EA9E2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E7015D5-0AB7-A381-E063-627EEACA460F}"/>
              </a:ext>
            </a:extLst>
          </p:cNvPr>
          <p:cNvSpPr>
            <a:spLocks noGrp="1"/>
          </p:cNvSpPr>
          <p:nvPr>
            <p:ph type="sldNum" sz="quarter" idx="12"/>
          </p:nvPr>
        </p:nvSpPr>
        <p:spPr/>
        <p:txBody>
          <a:bodyPr/>
          <a:lstStyle/>
          <a:p>
            <a:fld id="{9DEFF26F-BC31-4B6C-83E8-6CB4AB283E54}" type="slidenum">
              <a:rPr kumimoji="1" lang="ja-JP" altLang="en-US" smtClean="0"/>
              <a:t>‹#›</a:t>
            </a:fld>
            <a:endParaRPr kumimoji="1" lang="ja-JP" altLang="en-US"/>
          </a:p>
        </p:txBody>
      </p:sp>
    </p:spTree>
    <p:extLst>
      <p:ext uri="{BB962C8B-B14F-4D97-AF65-F5344CB8AC3E}">
        <p14:creationId xmlns:p14="http://schemas.microsoft.com/office/powerpoint/2010/main" val="180426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4B6F58-984F-84DF-CD4C-4AD56F21FC6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AE5BBED-54AC-D331-5B15-53FC80E7E84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A8C6B2C-4DF3-EDB0-A4AE-2C7B50643284}"/>
              </a:ext>
            </a:extLst>
          </p:cNvPr>
          <p:cNvSpPr>
            <a:spLocks noGrp="1"/>
          </p:cNvSpPr>
          <p:nvPr>
            <p:ph type="dt" sz="half" idx="10"/>
          </p:nvPr>
        </p:nvSpPr>
        <p:spPr/>
        <p:txBody>
          <a:bodyPr/>
          <a:lstStyle/>
          <a:p>
            <a:fld id="{92388B9B-A96A-45FA-A1DC-1E8A982E9422}" type="datetimeFigureOut">
              <a:rPr kumimoji="1" lang="ja-JP" altLang="en-US" smtClean="0"/>
              <a:t>2024/1/18</a:t>
            </a:fld>
            <a:endParaRPr kumimoji="1" lang="ja-JP" altLang="en-US"/>
          </a:p>
        </p:txBody>
      </p:sp>
      <p:sp>
        <p:nvSpPr>
          <p:cNvPr id="5" name="フッター プレースホルダー 4">
            <a:extLst>
              <a:ext uri="{FF2B5EF4-FFF2-40B4-BE49-F238E27FC236}">
                <a16:creationId xmlns:a16="http://schemas.microsoft.com/office/drawing/2014/main" id="{41BCCA85-EAD4-2CBE-074D-B1B8518E603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27349A-9AEA-F9FE-73D3-0E22585104D2}"/>
              </a:ext>
            </a:extLst>
          </p:cNvPr>
          <p:cNvSpPr>
            <a:spLocks noGrp="1"/>
          </p:cNvSpPr>
          <p:nvPr>
            <p:ph type="sldNum" sz="quarter" idx="12"/>
          </p:nvPr>
        </p:nvSpPr>
        <p:spPr/>
        <p:txBody>
          <a:bodyPr/>
          <a:lstStyle/>
          <a:p>
            <a:fld id="{9DEFF26F-BC31-4B6C-83E8-6CB4AB283E54}" type="slidenum">
              <a:rPr kumimoji="1" lang="ja-JP" altLang="en-US" smtClean="0"/>
              <a:t>‹#›</a:t>
            </a:fld>
            <a:endParaRPr kumimoji="1" lang="ja-JP" altLang="en-US"/>
          </a:p>
        </p:txBody>
      </p:sp>
    </p:spTree>
    <p:extLst>
      <p:ext uri="{BB962C8B-B14F-4D97-AF65-F5344CB8AC3E}">
        <p14:creationId xmlns:p14="http://schemas.microsoft.com/office/powerpoint/2010/main" val="4085699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E66599-DA80-08D7-B141-63007AAF695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3A10C29-B120-0F0F-5821-E9ADAE918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E8AD4DF-DBED-0715-531D-6EEAAF4DF40D}"/>
              </a:ext>
            </a:extLst>
          </p:cNvPr>
          <p:cNvSpPr>
            <a:spLocks noGrp="1"/>
          </p:cNvSpPr>
          <p:nvPr>
            <p:ph type="dt" sz="half" idx="10"/>
          </p:nvPr>
        </p:nvSpPr>
        <p:spPr/>
        <p:txBody>
          <a:bodyPr/>
          <a:lstStyle/>
          <a:p>
            <a:fld id="{92388B9B-A96A-45FA-A1DC-1E8A982E9422}" type="datetimeFigureOut">
              <a:rPr kumimoji="1" lang="ja-JP" altLang="en-US" smtClean="0"/>
              <a:t>2024/1/18</a:t>
            </a:fld>
            <a:endParaRPr kumimoji="1" lang="ja-JP" altLang="en-US"/>
          </a:p>
        </p:txBody>
      </p:sp>
      <p:sp>
        <p:nvSpPr>
          <p:cNvPr id="5" name="フッター プレースホルダー 4">
            <a:extLst>
              <a:ext uri="{FF2B5EF4-FFF2-40B4-BE49-F238E27FC236}">
                <a16:creationId xmlns:a16="http://schemas.microsoft.com/office/drawing/2014/main" id="{F7B17F08-C666-AE7E-1425-F28C0D0AFCA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7C108D-7524-625B-DD89-CFFF3B591BD0}"/>
              </a:ext>
            </a:extLst>
          </p:cNvPr>
          <p:cNvSpPr>
            <a:spLocks noGrp="1"/>
          </p:cNvSpPr>
          <p:nvPr>
            <p:ph type="sldNum" sz="quarter" idx="12"/>
          </p:nvPr>
        </p:nvSpPr>
        <p:spPr/>
        <p:txBody>
          <a:bodyPr/>
          <a:lstStyle/>
          <a:p>
            <a:fld id="{9DEFF26F-BC31-4B6C-83E8-6CB4AB283E54}" type="slidenum">
              <a:rPr kumimoji="1" lang="ja-JP" altLang="en-US" smtClean="0"/>
              <a:t>‹#›</a:t>
            </a:fld>
            <a:endParaRPr kumimoji="1" lang="ja-JP" altLang="en-US"/>
          </a:p>
        </p:txBody>
      </p:sp>
    </p:spTree>
    <p:extLst>
      <p:ext uri="{BB962C8B-B14F-4D97-AF65-F5344CB8AC3E}">
        <p14:creationId xmlns:p14="http://schemas.microsoft.com/office/powerpoint/2010/main" val="272784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9EF798-91A4-AFB2-170B-1F4C3A2D019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2E3B3C9-98C9-1C82-5681-C9D69CD7958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73AF469-545B-D280-EC7E-54588C99B9B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65E454D-34B6-DA72-297F-F936500D83E2}"/>
              </a:ext>
            </a:extLst>
          </p:cNvPr>
          <p:cNvSpPr>
            <a:spLocks noGrp="1"/>
          </p:cNvSpPr>
          <p:nvPr>
            <p:ph type="dt" sz="half" idx="10"/>
          </p:nvPr>
        </p:nvSpPr>
        <p:spPr/>
        <p:txBody>
          <a:bodyPr/>
          <a:lstStyle/>
          <a:p>
            <a:fld id="{92388B9B-A96A-45FA-A1DC-1E8A982E9422}" type="datetimeFigureOut">
              <a:rPr kumimoji="1" lang="ja-JP" altLang="en-US" smtClean="0"/>
              <a:t>2024/1/18</a:t>
            </a:fld>
            <a:endParaRPr kumimoji="1" lang="ja-JP" altLang="en-US"/>
          </a:p>
        </p:txBody>
      </p:sp>
      <p:sp>
        <p:nvSpPr>
          <p:cNvPr id="6" name="フッター プレースホルダー 5">
            <a:extLst>
              <a:ext uri="{FF2B5EF4-FFF2-40B4-BE49-F238E27FC236}">
                <a16:creationId xmlns:a16="http://schemas.microsoft.com/office/drawing/2014/main" id="{24E6A0A0-C2FF-C431-FFC5-D168ECA430F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435D7EA-6F0D-230B-3B5E-FBCAED9982E5}"/>
              </a:ext>
            </a:extLst>
          </p:cNvPr>
          <p:cNvSpPr>
            <a:spLocks noGrp="1"/>
          </p:cNvSpPr>
          <p:nvPr>
            <p:ph type="sldNum" sz="quarter" idx="12"/>
          </p:nvPr>
        </p:nvSpPr>
        <p:spPr/>
        <p:txBody>
          <a:bodyPr/>
          <a:lstStyle/>
          <a:p>
            <a:fld id="{9DEFF26F-BC31-4B6C-83E8-6CB4AB283E54}" type="slidenum">
              <a:rPr kumimoji="1" lang="ja-JP" altLang="en-US" smtClean="0"/>
              <a:t>‹#›</a:t>
            </a:fld>
            <a:endParaRPr kumimoji="1" lang="ja-JP" altLang="en-US"/>
          </a:p>
        </p:txBody>
      </p:sp>
    </p:spTree>
    <p:extLst>
      <p:ext uri="{BB962C8B-B14F-4D97-AF65-F5344CB8AC3E}">
        <p14:creationId xmlns:p14="http://schemas.microsoft.com/office/powerpoint/2010/main" val="2425598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25500F-7311-6097-7B81-3C890275C70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BD2513-3966-A7D9-903A-3A7A5335F7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FA55D26-5590-52E0-DA5B-08C2CC67B5F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808F547-5086-29BA-FA09-FBBC6F3E83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A1F6957-AACA-75DA-AC3A-2EA42524FC5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4D12292-E536-CFC8-FAA9-7AC296FC8D72}"/>
              </a:ext>
            </a:extLst>
          </p:cNvPr>
          <p:cNvSpPr>
            <a:spLocks noGrp="1"/>
          </p:cNvSpPr>
          <p:nvPr>
            <p:ph type="dt" sz="half" idx="10"/>
          </p:nvPr>
        </p:nvSpPr>
        <p:spPr/>
        <p:txBody>
          <a:bodyPr/>
          <a:lstStyle/>
          <a:p>
            <a:fld id="{92388B9B-A96A-45FA-A1DC-1E8A982E9422}" type="datetimeFigureOut">
              <a:rPr kumimoji="1" lang="ja-JP" altLang="en-US" smtClean="0"/>
              <a:t>2024/1/18</a:t>
            </a:fld>
            <a:endParaRPr kumimoji="1" lang="ja-JP" altLang="en-US"/>
          </a:p>
        </p:txBody>
      </p:sp>
      <p:sp>
        <p:nvSpPr>
          <p:cNvPr id="8" name="フッター プレースホルダー 7">
            <a:extLst>
              <a:ext uri="{FF2B5EF4-FFF2-40B4-BE49-F238E27FC236}">
                <a16:creationId xmlns:a16="http://schemas.microsoft.com/office/drawing/2014/main" id="{B13C84A4-0B38-FD6D-2762-C7DC645B81B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43E636C-F15C-D565-3C9D-DC5388BE6C82}"/>
              </a:ext>
            </a:extLst>
          </p:cNvPr>
          <p:cNvSpPr>
            <a:spLocks noGrp="1"/>
          </p:cNvSpPr>
          <p:nvPr>
            <p:ph type="sldNum" sz="quarter" idx="12"/>
          </p:nvPr>
        </p:nvSpPr>
        <p:spPr/>
        <p:txBody>
          <a:bodyPr/>
          <a:lstStyle/>
          <a:p>
            <a:fld id="{9DEFF26F-BC31-4B6C-83E8-6CB4AB283E54}" type="slidenum">
              <a:rPr kumimoji="1" lang="ja-JP" altLang="en-US" smtClean="0"/>
              <a:t>‹#›</a:t>
            </a:fld>
            <a:endParaRPr kumimoji="1" lang="ja-JP" altLang="en-US"/>
          </a:p>
        </p:txBody>
      </p:sp>
    </p:spTree>
    <p:extLst>
      <p:ext uri="{BB962C8B-B14F-4D97-AF65-F5344CB8AC3E}">
        <p14:creationId xmlns:p14="http://schemas.microsoft.com/office/powerpoint/2010/main" val="66203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998318-66DF-B848-4FF9-E14CAFF5C3A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E357749-BC9D-772E-D904-D1970D1DF5B8}"/>
              </a:ext>
            </a:extLst>
          </p:cNvPr>
          <p:cNvSpPr>
            <a:spLocks noGrp="1"/>
          </p:cNvSpPr>
          <p:nvPr>
            <p:ph type="dt" sz="half" idx="10"/>
          </p:nvPr>
        </p:nvSpPr>
        <p:spPr/>
        <p:txBody>
          <a:bodyPr/>
          <a:lstStyle/>
          <a:p>
            <a:fld id="{92388B9B-A96A-45FA-A1DC-1E8A982E9422}" type="datetimeFigureOut">
              <a:rPr kumimoji="1" lang="ja-JP" altLang="en-US" smtClean="0"/>
              <a:t>2024/1/18</a:t>
            </a:fld>
            <a:endParaRPr kumimoji="1" lang="ja-JP" altLang="en-US"/>
          </a:p>
        </p:txBody>
      </p:sp>
      <p:sp>
        <p:nvSpPr>
          <p:cNvPr id="4" name="フッター プレースホルダー 3">
            <a:extLst>
              <a:ext uri="{FF2B5EF4-FFF2-40B4-BE49-F238E27FC236}">
                <a16:creationId xmlns:a16="http://schemas.microsoft.com/office/drawing/2014/main" id="{13746C20-7430-5DDC-C9BC-A302C1CE86E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DE912C1-7793-D8D3-3F64-099E6F875FD5}"/>
              </a:ext>
            </a:extLst>
          </p:cNvPr>
          <p:cNvSpPr>
            <a:spLocks noGrp="1"/>
          </p:cNvSpPr>
          <p:nvPr>
            <p:ph type="sldNum" sz="quarter" idx="12"/>
          </p:nvPr>
        </p:nvSpPr>
        <p:spPr/>
        <p:txBody>
          <a:bodyPr/>
          <a:lstStyle/>
          <a:p>
            <a:fld id="{9DEFF26F-BC31-4B6C-83E8-6CB4AB283E54}" type="slidenum">
              <a:rPr kumimoji="1" lang="ja-JP" altLang="en-US" smtClean="0"/>
              <a:t>‹#›</a:t>
            </a:fld>
            <a:endParaRPr kumimoji="1" lang="ja-JP" altLang="en-US"/>
          </a:p>
        </p:txBody>
      </p:sp>
    </p:spTree>
    <p:extLst>
      <p:ext uri="{BB962C8B-B14F-4D97-AF65-F5344CB8AC3E}">
        <p14:creationId xmlns:p14="http://schemas.microsoft.com/office/powerpoint/2010/main" val="3845229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C716A3F-A156-E0F1-5D2E-A14FB21A4071}"/>
              </a:ext>
            </a:extLst>
          </p:cNvPr>
          <p:cNvSpPr>
            <a:spLocks noGrp="1"/>
          </p:cNvSpPr>
          <p:nvPr>
            <p:ph type="dt" sz="half" idx="10"/>
          </p:nvPr>
        </p:nvSpPr>
        <p:spPr/>
        <p:txBody>
          <a:bodyPr/>
          <a:lstStyle/>
          <a:p>
            <a:fld id="{92388B9B-A96A-45FA-A1DC-1E8A982E9422}" type="datetimeFigureOut">
              <a:rPr kumimoji="1" lang="ja-JP" altLang="en-US" smtClean="0"/>
              <a:t>2024/1/18</a:t>
            </a:fld>
            <a:endParaRPr kumimoji="1" lang="ja-JP" altLang="en-US"/>
          </a:p>
        </p:txBody>
      </p:sp>
      <p:sp>
        <p:nvSpPr>
          <p:cNvPr id="3" name="フッター プレースホルダー 2">
            <a:extLst>
              <a:ext uri="{FF2B5EF4-FFF2-40B4-BE49-F238E27FC236}">
                <a16:creationId xmlns:a16="http://schemas.microsoft.com/office/drawing/2014/main" id="{E7DE4EF5-C32B-B740-E691-2C13E9E1077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E2A3122-2D59-56CA-CA30-8501B1D6F632}"/>
              </a:ext>
            </a:extLst>
          </p:cNvPr>
          <p:cNvSpPr>
            <a:spLocks noGrp="1"/>
          </p:cNvSpPr>
          <p:nvPr>
            <p:ph type="sldNum" sz="quarter" idx="12"/>
          </p:nvPr>
        </p:nvSpPr>
        <p:spPr/>
        <p:txBody>
          <a:bodyPr/>
          <a:lstStyle/>
          <a:p>
            <a:fld id="{9DEFF26F-BC31-4B6C-83E8-6CB4AB283E54}" type="slidenum">
              <a:rPr kumimoji="1" lang="ja-JP" altLang="en-US" smtClean="0"/>
              <a:t>‹#›</a:t>
            </a:fld>
            <a:endParaRPr kumimoji="1" lang="ja-JP" altLang="en-US"/>
          </a:p>
        </p:txBody>
      </p:sp>
    </p:spTree>
    <p:extLst>
      <p:ext uri="{BB962C8B-B14F-4D97-AF65-F5344CB8AC3E}">
        <p14:creationId xmlns:p14="http://schemas.microsoft.com/office/powerpoint/2010/main" val="4164416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15A27A-B19E-F3B3-B796-A404073176A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B30F290-71EF-953A-EE31-A8785B4F88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4714170-21B3-E4E7-46FB-B9105E5C56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397A1E2-2A6B-F4F7-948A-E85FCAFC7B36}"/>
              </a:ext>
            </a:extLst>
          </p:cNvPr>
          <p:cNvSpPr>
            <a:spLocks noGrp="1"/>
          </p:cNvSpPr>
          <p:nvPr>
            <p:ph type="dt" sz="half" idx="10"/>
          </p:nvPr>
        </p:nvSpPr>
        <p:spPr/>
        <p:txBody>
          <a:bodyPr/>
          <a:lstStyle/>
          <a:p>
            <a:fld id="{92388B9B-A96A-45FA-A1DC-1E8A982E9422}" type="datetimeFigureOut">
              <a:rPr kumimoji="1" lang="ja-JP" altLang="en-US" smtClean="0"/>
              <a:t>2024/1/18</a:t>
            </a:fld>
            <a:endParaRPr kumimoji="1" lang="ja-JP" altLang="en-US"/>
          </a:p>
        </p:txBody>
      </p:sp>
      <p:sp>
        <p:nvSpPr>
          <p:cNvPr id="6" name="フッター プレースホルダー 5">
            <a:extLst>
              <a:ext uri="{FF2B5EF4-FFF2-40B4-BE49-F238E27FC236}">
                <a16:creationId xmlns:a16="http://schemas.microsoft.com/office/drawing/2014/main" id="{9F0A05AF-944B-F844-A5AA-4E31732366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EE636D-6FAF-F47D-6BC0-7D70312B7469}"/>
              </a:ext>
            </a:extLst>
          </p:cNvPr>
          <p:cNvSpPr>
            <a:spLocks noGrp="1"/>
          </p:cNvSpPr>
          <p:nvPr>
            <p:ph type="sldNum" sz="quarter" idx="12"/>
          </p:nvPr>
        </p:nvSpPr>
        <p:spPr/>
        <p:txBody>
          <a:bodyPr/>
          <a:lstStyle/>
          <a:p>
            <a:fld id="{9DEFF26F-BC31-4B6C-83E8-6CB4AB283E54}" type="slidenum">
              <a:rPr kumimoji="1" lang="ja-JP" altLang="en-US" smtClean="0"/>
              <a:t>‹#›</a:t>
            </a:fld>
            <a:endParaRPr kumimoji="1" lang="ja-JP" altLang="en-US"/>
          </a:p>
        </p:txBody>
      </p:sp>
    </p:spTree>
    <p:extLst>
      <p:ext uri="{BB962C8B-B14F-4D97-AF65-F5344CB8AC3E}">
        <p14:creationId xmlns:p14="http://schemas.microsoft.com/office/powerpoint/2010/main" val="3956858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3D3684-3701-35C9-08F9-75491361CBD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65B832E-953D-AA85-6B26-88595C880D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23280E8-A400-14BA-DFF9-33117343AE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3E0FF70-82B6-9F6D-690F-59C996074D66}"/>
              </a:ext>
            </a:extLst>
          </p:cNvPr>
          <p:cNvSpPr>
            <a:spLocks noGrp="1"/>
          </p:cNvSpPr>
          <p:nvPr>
            <p:ph type="dt" sz="half" idx="10"/>
          </p:nvPr>
        </p:nvSpPr>
        <p:spPr/>
        <p:txBody>
          <a:bodyPr/>
          <a:lstStyle/>
          <a:p>
            <a:fld id="{92388B9B-A96A-45FA-A1DC-1E8A982E9422}" type="datetimeFigureOut">
              <a:rPr kumimoji="1" lang="ja-JP" altLang="en-US" smtClean="0"/>
              <a:t>2024/1/18</a:t>
            </a:fld>
            <a:endParaRPr kumimoji="1" lang="ja-JP" altLang="en-US"/>
          </a:p>
        </p:txBody>
      </p:sp>
      <p:sp>
        <p:nvSpPr>
          <p:cNvPr id="6" name="フッター プレースホルダー 5">
            <a:extLst>
              <a:ext uri="{FF2B5EF4-FFF2-40B4-BE49-F238E27FC236}">
                <a16:creationId xmlns:a16="http://schemas.microsoft.com/office/drawing/2014/main" id="{5EA9A227-744F-5471-FEED-AED71DFEFA0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0E046CA-AAD0-0EC2-3F28-7674CD0561C1}"/>
              </a:ext>
            </a:extLst>
          </p:cNvPr>
          <p:cNvSpPr>
            <a:spLocks noGrp="1"/>
          </p:cNvSpPr>
          <p:nvPr>
            <p:ph type="sldNum" sz="quarter" idx="12"/>
          </p:nvPr>
        </p:nvSpPr>
        <p:spPr/>
        <p:txBody>
          <a:bodyPr/>
          <a:lstStyle/>
          <a:p>
            <a:fld id="{9DEFF26F-BC31-4B6C-83E8-6CB4AB283E54}" type="slidenum">
              <a:rPr kumimoji="1" lang="ja-JP" altLang="en-US" smtClean="0"/>
              <a:t>‹#›</a:t>
            </a:fld>
            <a:endParaRPr kumimoji="1" lang="ja-JP" altLang="en-US"/>
          </a:p>
        </p:txBody>
      </p:sp>
    </p:spTree>
    <p:extLst>
      <p:ext uri="{BB962C8B-B14F-4D97-AF65-F5344CB8AC3E}">
        <p14:creationId xmlns:p14="http://schemas.microsoft.com/office/powerpoint/2010/main" val="861049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6000">
              <a:srgbClr val="E4F5FC"/>
            </a:gs>
            <a:gs pos="11000">
              <a:srgbClr val="BAEDFD"/>
            </a:gs>
            <a:gs pos="0">
              <a:srgbClr val="61DDFE"/>
            </a:gs>
            <a:gs pos="100000">
              <a:schemeClr val="accent1">
                <a:lumMod val="5000"/>
                <a:lumOff val="95000"/>
              </a:schemeClr>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3DF9E7E-18B3-0513-8E5B-88F349FACF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3DF4482-D721-5C6D-3E35-852BF26090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735986E-D38B-0374-8162-9303BCE221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388B9B-A96A-45FA-A1DC-1E8A982E9422}" type="datetimeFigureOut">
              <a:rPr kumimoji="1" lang="ja-JP" altLang="en-US" smtClean="0"/>
              <a:t>2024/1/18</a:t>
            </a:fld>
            <a:endParaRPr kumimoji="1" lang="ja-JP" altLang="en-US"/>
          </a:p>
        </p:txBody>
      </p:sp>
      <p:sp>
        <p:nvSpPr>
          <p:cNvPr id="5" name="フッター プレースホルダー 4">
            <a:extLst>
              <a:ext uri="{FF2B5EF4-FFF2-40B4-BE49-F238E27FC236}">
                <a16:creationId xmlns:a16="http://schemas.microsoft.com/office/drawing/2014/main" id="{DE83245E-9217-89D7-D61C-BCD9B3101E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FAC72E3-C51E-5B2D-287C-1F94CC7439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FF26F-BC31-4B6C-83E8-6CB4AB283E54}" type="slidenum">
              <a:rPr kumimoji="1" lang="ja-JP" altLang="en-US" smtClean="0"/>
              <a:t>‹#›</a:t>
            </a:fld>
            <a:endParaRPr kumimoji="1" lang="ja-JP" altLang="en-US"/>
          </a:p>
        </p:txBody>
      </p:sp>
    </p:spTree>
    <p:extLst>
      <p:ext uri="{BB962C8B-B14F-4D97-AF65-F5344CB8AC3E}">
        <p14:creationId xmlns:p14="http://schemas.microsoft.com/office/powerpoint/2010/main" val="2935797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字幕 2">
            <a:extLst>
              <a:ext uri="{FF2B5EF4-FFF2-40B4-BE49-F238E27FC236}">
                <a16:creationId xmlns:a16="http://schemas.microsoft.com/office/drawing/2014/main" id="{81155B1C-CAA5-E3DE-1494-85832C099BE9}"/>
              </a:ext>
            </a:extLst>
          </p:cNvPr>
          <p:cNvSpPr txBox="1">
            <a:spLocks/>
          </p:cNvSpPr>
          <p:nvPr/>
        </p:nvSpPr>
        <p:spPr>
          <a:xfrm>
            <a:off x="8051800" y="6168375"/>
            <a:ext cx="4140200" cy="39687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2000" dirty="0"/>
              <a:t>桐生市キャラバン・メイト連絡会</a:t>
            </a:r>
          </a:p>
        </p:txBody>
      </p:sp>
      <p:pic>
        <p:nvPicPr>
          <p:cNvPr id="6" name="図 5">
            <a:extLst>
              <a:ext uri="{FF2B5EF4-FFF2-40B4-BE49-F238E27FC236}">
                <a16:creationId xmlns:a16="http://schemas.microsoft.com/office/drawing/2014/main" id="{7E698F44-A2BF-1BE0-4098-7364C142E667}"/>
              </a:ext>
            </a:extLst>
          </p:cNvPr>
          <p:cNvPicPr>
            <a:picLocks noChangeAspect="1"/>
          </p:cNvPicPr>
          <p:nvPr/>
        </p:nvPicPr>
        <p:blipFill>
          <a:blip r:embed="rId3"/>
          <a:stretch>
            <a:fillRect/>
          </a:stretch>
        </p:blipFill>
        <p:spPr>
          <a:xfrm>
            <a:off x="3869093" y="1633478"/>
            <a:ext cx="4462107" cy="4517128"/>
          </a:xfrm>
          <a:prstGeom prst="rect">
            <a:avLst/>
          </a:prstGeom>
        </p:spPr>
      </p:pic>
      <p:sp>
        <p:nvSpPr>
          <p:cNvPr id="8" name="四角形: 角を丸くする 7">
            <a:extLst>
              <a:ext uri="{FF2B5EF4-FFF2-40B4-BE49-F238E27FC236}">
                <a16:creationId xmlns:a16="http://schemas.microsoft.com/office/drawing/2014/main" id="{603C7D49-A241-411B-6ABB-0D9658A83FCE}"/>
              </a:ext>
            </a:extLst>
          </p:cNvPr>
          <p:cNvSpPr/>
          <p:nvPr/>
        </p:nvSpPr>
        <p:spPr>
          <a:xfrm>
            <a:off x="1312060" y="448978"/>
            <a:ext cx="9574478" cy="1216846"/>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6000" b="1" dirty="0">
                <a:solidFill>
                  <a:srgbClr val="C00000"/>
                </a:solidFill>
                <a:latin typeface="HG丸ｺﾞｼｯｸM-PRO" panose="020F0600000000000000" pitchFamily="50" charset="-128"/>
                <a:ea typeface="HG丸ｺﾞｼｯｸM-PRO" panose="020F0600000000000000" pitchFamily="50" charset="-128"/>
              </a:rPr>
              <a:t>実行できそうな関わり方</a:t>
            </a:r>
            <a:endParaRPr kumimoji="1" lang="ja-JP" altLang="en-US" sz="6000" dirty="0">
              <a:solidFill>
                <a:srgbClr val="C00000"/>
              </a:solidFill>
            </a:endParaRPr>
          </a:p>
        </p:txBody>
      </p:sp>
      <p:sp>
        <p:nvSpPr>
          <p:cNvPr id="9" name="四角形: 角を丸くする 8">
            <a:extLst>
              <a:ext uri="{FF2B5EF4-FFF2-40B4-BE49-F238E27FC236}">
                <a16:creationId xmlns:a16="http://schemas.microsoft.com/office/drawing/2014/main" id="{9E0B22A9-032D-B17E-8852-86888D02CDF6}"/>
              </a:ext>
            </a:extLst>
          </p:cNvPr>
          <p:cNvSpPr/>
          <p:nvPr/>
        </p:nvSpPr>
        <p:spPr>
          <a:xfrm>
            <a:off x="8613866" y="5361702"/>
            <a:ext cx="2891032" cy="6149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200" b="1" dirty="0">
                <a:solidFill>
                  <a:prstClr val="white"/>
                </a:solidFill>
                <a:latin typeface="游ゴシック" panose="020F0502020204030204"/>
                <a:ea typeface="游ゴシック" panose="020B0400000000000000" pitchFamily="50" charset="-128"/>
              </a:rPr>
              <a:t>ステップアップ研修</a:t>
            </a:r>
            <a:endParaRPr kumimoji="1" lang="ja-JP" altLang="en-US" sz="22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134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E0F89E-482A-DB69-6C27-C517D04E1B31}"/>
              </a:ext>
            </a:extLst>
          </p:cNvPr>
          <p:cNvSpPr>
            <a:spLocks noGrp="1"/>
          </p:cNvSpPr>
          <p:nvPr>
            <p:ph type="title"/>
          </p:nvPr>
        </p:nvSpPr>
        <p:spPr/>
        <p:txBody>
          <a:bodyPr/>
          <a:lstStyle/>
          <a:p>
            <a:r>
              <a:rPr kumimoji="1" lang="ja-JP" altLang="en-US" dirty="0">
                <a:latin typeface="+mn-ea"/>
                <a:ea typeface="+mn-ea"/>
              </a:rPr>
              <a:t>地域で見守りつなげよう</a:t>
            </a:r>
            <a:endParaRPr kumimoji="1" lang="ja-JP" altLang="en-US" dirty="0"/>
          </a:p>
        </p:txBody>
      </p:sp>
      <p:sp>
        <p:nvSpPr>
          <p:cNvPr id="4" name="コンテンツ プレースホルダー 2">
            <a:extLst>
              <a:ext uri="{FF2B5EF4-FFF2-40B4-BE49-F238E27FC236}">
                <a16:creationId xmlns:a16="http://schemas.microsoft.com/office/drawing/2014/main" id="{E3411D56-BBAC-F076-12A4-0EA1995A0A28}"/>
              </a:ext>
            </a:extLst>
          </p:cNvPr>
          <p:cNvSpPr txBox="1">
            <a:spLocks/>
          </p:cNvSpPr>
          <p:nvPr/>
        </p:nvSpPr>
        <p:spPr>
          <a:xfrm>
            <a:off x="838200" y="1518297"/>
            <a:ext cx="10515600" cy="27344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200" b="1" dirty="0">
                <a:latin typeface="+mn-ea"/>
              </a:rPr>
              <a:t>○地域の関係機関による見守り</a:t>
            </a:r>
            <a:endParaRPr lang="en-US" altLang="ja-JP" sz="3200" b="1" dirty="0">
              <a:latin typeface="+mn-ea"/>
            </a:endParaRPr>
          </a:p>
          <a:p>
            <a:pPr marL="0" indent="0">
              <a:lnSpc>
                <a:spcPts val="2000"/>
              </a:lnSpc>
              <a:buNone/>
            </a:pPr>
            <a:r>
              <a:rPr lang="ja-JP" altLang="en-US" dirty="0"/>
              <a:t>　・</a:t>
            </a:r>
            <a:r>
              <a:rPr lang="ja-JP" altLang="en-US" sz="2800" dirty="0">
                <a:latin typeface="+mn-ea"/>
              </a:rPr>
              <a:t>地域で気にかかる人がいたら、民生委員児童委員さんへ伝え</a:t>
            </a:r>
            <a:endParaRPr lang="en-US" altLang="ja-JP" sz="2800" dirty="0">
              <a:latin typeface="+mn-ea"/>
            </a:endParaRPr>
          </a:p>
          <a:p>
            <a:pPr marL="0" indent="0">
              <a:lnSpc>
                <a:spcPts val="2000"/>
              </a:lnSpc>
              <a:buNone/>
            </a:pPr>
            <a:r>
              <a:rPr lang="ja-JP" altLang="en-US" dirty="0">
                <a:latin typeface="+mn-ea"/>
              </a:rPr>
              <a:t>　　</a:t>
            </a:r>
            <a:r>
              <a:rPr lang="ja-JP" altLang="en-US" sz="2800" dirty="0">
                <a:latin typeface="+mn-ea"/>
              </a:rPr>
              <a:t>ておきましょう</a:t>
            </a:r>
            <a:endParaRPr lang="en-US" altLang="ja-JP" sz="2800" dirty="0">
              <a:latin typeface="+mn-ea"/>
            </a:endParaRPr>
          </a:p>
          <a:p>
            <a:pPr marL="0" indent="0">
              <a:lnSpc>
                <a:spcPts val="2000"/>
              </a:lnSpc>
              <a:buNone/>
            </a:pPr>
            <a:r>
              <a:rPr lang="ja-JP" altLang="en-US" dirty="0">
                <a:latin typeface="+mn-ea"/>
              </a:rPr>
              <a:t>　・地域で気にかかる人がいたら、</a:t>
            </a:r>
            <a:r>
              <a:rPr lang="ja-JP" altLang="en-US" sz="2800" dirty="0">
                <a:latin typeface="+mn-ea"/>
              </a:rPr>
              <a:t>地域包括支援センターへ相談</a:t>
            </a:r>
            <a:endParaRPr lang="en-US" altLang="ja-JP" sz="2800" dirty="0">
              <a:latin typeface="+mn-ea"/>
            </a:endParaRPr>
          </a:p>
          <a:p>
            <a:pPr marL="0" indent="0">
              <a:lnSpc>
                <a:spcPts val="2000"/>
              </a:lnSpc>
              <a:buNone/>
            </a:pPr>
            <a:r>
              <a:rPr lang="ja-JP" altLang="en-US" dirty="0">
                <a:latin typeface="+mn-ea"/>
              </a:rPr>
              <a:t>　　</a:t>
            </a:r>
            <a:r>
              <a:rPr lang="ja-JP" altLang="en-US" sz="2800" dirty="0">
                <a:latin typeface="+mn-ea"/>
              </a:rPr>
              <a:t>してみましょう。本人の困りごとによって他の機関へもつな</a:t>
            </a:r>
            <a:endParaRPr lang="en-US" altLang="ja-JP" sz="2800" dirty="0">
              <a:latin typeface="+mn-ea"/>
            </a:endParaRPr>
          </a:p>
          <a:p>
            <a:pPr marL="0" indent="0">
              <a:lnSpc>
                <a:spcPts val="2000"/>
              </a:lnSpc>
              <a:buNone/>
            </a:pPr>
            <a:r>
              <a:rPr lang="ja-JP" altLang="en-US" dirty="0">
                <a:latin typeface="+mn-ea"/>
              </a:rPr>
              <a:t>　　</a:t>
            </a:r>
            <a:r>
              <a:rPr lang="ja-JP" altLang="en-US" sz="2800" dirty="0">
                <a:latin typeface="+mn-ea"/>
              </a:rPr>
              <a:t>いでくれます</a:t>
            </a:r>
            <a:endParaRPr lang="en-US" altLang="ja-JP" sz="2800" dirty="0">
              <a:latin typeface="+mn-ea"/>
            </a:endParaRPr>
          </a:p>
        </p:txBody>
      </p:sp>
      <p:sp>
        <p:nvSpPr>
          <p:cNvPr id="7" name="コンテンツ プレースホルダー 2">
            <a:extLst>
              <a:ext uri="{FF2B5EF4-FFF2-40B4-BE49-F238E27FC236}">
                <a16:creationId xmlns:a16="http://schemas.microsoft.com/office/drawing/2014/main" id="{F450620E-BEF1-20F8-9F96-A746C6D79CA9}"/>
              </a:ext>
            </a:extLst>
          </p:cNvPr>
          <p:cNvSpPr txBox="1">
            <a:spLocks/>
          </p:cNvSpPr>
          <p:nvPr/>
        </p:nvSpPr>
        <p:spPr>
          <a:xfrm>
            <a:off x="838200" y="4252732"/>
            <a:ext cx="10515600" cy="23033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200" b="1" dirty="0">
                <a:latin typeface="+mn-ea"/>
              </a:rPr>
              <a:t>○民間のサービスとタイアップした見守り</a:t>
            </a:r>
            <a:endParaRPr lang="en-US" altLang="ja-JP" sz="3200" b="1" dirty="0">
              <a:latin typeface="+mn-ea"/>
            </a:endParaRPr>
          </a:p>
          <a:p>
            <a:pPr marL="0" indent="0">
              <a:lnSpc>
                <a:spcPts val="2000"/>
              </a:lnSpc>
              <a:buNone/>
            </a:pPr>
            <a:r>
              <a:rPr lang="ja-JP" altLang="en-US" dirty="0"/>
              <a:t>　・</a:t>
            </a:r>
            <a:r>
              <a:rPr kumimoji="1" lang="ja-JP" altLang="en-US" sz="2800" dirty="0">
                <a:latin typeface="+mn-ea"/>
              </a:rPr>
              <a:t>定期サービス（新聞、宅配、配食など）を活用しているので</a:t>
            </a:r>
            <a:endParaRPr kumimoji="1" lang="en-US" altLang="ja-JP" sz="2800" dirty="0">
              <a:latin typeface="+mn-ea"/>
            </a:endParaRPr>
          </a:p>
          <a:p>
            <a:pPr marL="0" indent="0">
              <a:lnSpc>
                <a:spcPts val="2000"/>
              </a:lnSpc>
              <a:buNone/>
            </a:pPr>
            <a:r>
              <a:rPr lang="ja-JP" altLang="en-US" dirty="0">
                <a:latin typeface="+mn-ea"/>
              </a:rPr>
              <a:t>　　</a:t>
            </a:r>
            <a:r>
              <a:rPr kumimoji="1" lang="ja-JP" altLang="en-US" sz="2800" dirty="0">
                <a:latin typeface="+mn-ea"/>
              </a:rPr>
              <a:t>あれば、活用している企業へ見守りの取り組みに加わっても</a:t>
            </a:r>
            <a:endParaRPr kumimoji="1" lang="en-US" altLang="ja-JP" sz="2800" dirty="0">
              <a:latin typeface="+mn-ea"/>
            </a:endParaRPr>
          </a:p>
          <a:p>
            <a:pPr marL="0" indent="0">
              <a:lnSpc>
                <a:spcPts val="2000"/>
              </a:lnSpc>
              <a:buNone/>
            </a:pPr>
            <a:r>
              <a:rPr lang="ja-JP" altLang="en-US" dirty="0">
                <a:latin typeface="+mn-ea"/>
              </a:rPr>
              <a:t>　　</a:t>
            </a:r>
            <a:r>
              <a:rPr kumimoji="1" lang="ja-JP" altLang="en-US" sz="2800" dirty="0">
                <a:latin typeface="+mn-ea"/>
              </a:rPr>
              <a:t>らえるよう働きかけを行うことも安否確認の方法が一つ増え</a:t>
            </a:r>
            <a:endParaRPr kumimoji="1" lang="en-US" altLang="ja-JP" sz="2800" dirty="0">
              <a:latin typeface="+mn-ea"/>
            </a:endParaRPr>
          </a:p>
          <a:p>
            <a:pPr marL="0" indent="0">
              <a:lnSpc>
                <a:spcPts val="2000"/>
              </a:lnSpc>
              <a:buNone/>
            </a:pPr>
            <a:r>
              <a:rPr lang="ja-JP" altLang="en-US" dirty="0">
                <a:latin typeface="+mn-ea"/>
              </a:rPr>
              <a:t>　　</a:t>
            </a:r>
            <a:r>
              <a:rPr kumimoji="1" lang="ja-JP" altLang="en-US" sz="2800" dirty="0">
                <a:latin typeface="+mn-ea"/>
              </a:rPr>
              <a:t>ることにつながります</a:t>
            </a:r>
          </a:p>
          <a:p>
            <a:pPr marL="0" indent="0">
              <a:buNone/>
            </a:pPr>
            <a:endParaRPr lang="ja-JP" altLang="en-US" dirty="0"/>
          </a:p>
        </p:txBody>
      </p:sp>
    </p:spTree>
    <p:extLst>
      <p:ext uri="{BB962C8B-B14F-4D97-AF65-F5344CB8AC3E}">
        <p14:creationId xmlns:p14="http://schemas.microsoft.com/office/powerpoint/2010/main" val="319621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50E960-CCEA-1A3C-84C4-0C60369CAE6C}"/>
              </a:ext>
            </a:extLst>
          </p:cNvPr>
          <p:cNvSpPr>
            <a:spLocks noGrp="1"/>
          </p:cNvSpPr>
          <p:nvPr>
            <p:ph type="title"/>
          </p:nvPr>
        </p:nvSpPr>
        <p:spPr/>
        <p:txBody>
          <a:bodyPr/>
          <a:lstStyle/>
          <a:p>
            <a:r>
              <a:rPr kumimoji="1" lang="ja-JP" altLang="en-US" dirty="0">
                <a:latin typeface="+mn-ea"/>
                <a:ea typeface="+mn-ea"/>
              </a:rPr>
              <a:t>まとめ</a:t>
            </a:r>
          </a:p>
        </p:txBody>
      </p:sp>
      <p:sp>
        <p:nvSpPr>
          <p:cNvPr id="3" name="コンテンツ プレースホルダー 2">
            <a:extLst>
              <a:ext uri="{FF2B5EF4-FFF2-40B4-BE49-F238E27FC236}">
                <a16:creationId xmlns:a16="http://schemas.microsoft.com/office/drawing/2014/main" id="{DF428428-F593-BE96-19B9-CF1DC282B3F6}"/>
              </a:ext>
            </a:extLst>
          </p:cNvPr>
          <p:cNvSpPr>
            <a:spLocks noGrp="1"/>
          </p:cNvSpPr>
          <p:nvPr>
            <p:ph idx="1"/>
          </p:nvPr>
        </p:nvSpPr>
        <p:spPr>
          <a:xfrm>
            <a:off x="838200" y="1518249"/>
            <a:ext cx="10515600" cy="4974626"/>
          </a:xfrm>
        </p:spPr>
        <p:txBody>
          <a:bodyPr>
            <a:noAutofit/>
          </a:bodyPr>
          <a:lstStyle/>
          <a:p>
            <a:r>
              <a:rPr lang="ja-JP" altLang="en-US" sz="3200" dirty="0">
                <a:latin typeface="+mn-ea"/>
              </a:rPr>
              <a:t>声かけや見守り、話し相手などの活動をすることは、閉じこもり予防につなげる大きな力になります。その際に気をつけたいことは、一方的な支援ではなくあくまでも同じ地域で暮らす「仲間」であるという考え方が大切です。外出の機会を増やすだけではなく、回を重ねながらやがて主体的に活動していけるような働きかけも大切です。</a:t>
            </a:r>
            <a:endParaRPr lang="en-US" altLang="ja-JP" sz="3200" dirty="0">
              <a:latin typeface="+mn-ea"/>
            </a:endParaRPr>
          </a:p>
          <a:p>
            <a:r>
              <a:rPr kumimoji="1" lang="ja-JP" altLang="en-US" sz="3200" dirty="0">
                <a:latin typeface="+mn-ea"/>
              </a:rPr>
              <a:t>人が寄り合う場や人と交流を持つことが苦手な人もいます。その人の得意なことを活かせる場面なども考えると閉じこもり予防の大きな力になります。</a:t>
            </a:r>
          </a:p>
        </p:txBody>
      </p:sp>
    </p:spTree>
    <p:extLst>
      <p:ext uri="{BB962C8B-B14F-4D97-AF65-F5344CB8AC3E}">
        <p14:creationId xmlns:p14="http://schemas.microsoft.com/office/powerpoint/2010/main" val="1371667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7D7032-497A-9DA8-50F3-7ACA38FDE268}"/>
              </a:ext>
            </a:extLst>
          </p:cNvPr>
          <p:cNvSpPr>
            <a:spLocks noGrp="1"/>
          </p:cNvSpPr>
          <p:nvPr>
            <p:ph type="title"/>
          </p:nvPr>
        </p:nvSpPr>
        <p:spPr/>
        <p:txBody>
          <a:bodyPr/>
          <a:lstStyle/>
          <a:p>
            <a:r>
              <a:rPr kumimoji="1" lang="ja-JP" altLang="en-US" dirty="0">
                <a:latin typeface="+mn-ea"/>
                <a:ea typeface="+mn-ea"/>
              </a:rPr>
              <a:t>研修内容</a:t>
            </a:r>
          </a:p>
        </p:txBody>
      </p:sp>
      <p:sp>
        <p:nvSpPr>
          <p:cNvPr id="3" name="コンテンツ プレースホルダー 2">
            <a:extLst>
              <a:ext uri="{FF2B5EF4-FFF2-40B4-BE49-F238E27FC236}">
                <a16:creationId xmlns:a16="http://schemas.microsoft.com/office/drawing/2014/main" id="{D0AFD1CB-0EA3-1C00-54F8-4988CCC3A87B}"/>
              </a:ext>
            </a:extLst>
          </p:cNvPr>
          <p:cNvSpPr>
            <a:spLocks noGrp="1"/>
          </p:cNvSpPr>
          <p:nvPr>
            <p:ph idx="1"/>
          </p:nvPr>
        </p:nvSpPr>
        <p:spPr/>
        <p:txBody>
          <a:bodyPr/>
          <a:lstStyle/>
          <a:p>
            <a:pPr marL="0" indent="0">
              <a:buNone/>
            </a:pPr>
            <a:r>
              <a:rPr lang="en-US" altLang="ja-JP" sz="3200" dirty="0">
                <a:latin typeface="+mn-ea"/>
              </a:rPr>
              <a:t>【</a:t>
            </a:r>
            <a:r>
              <a:rPr lang="ja-JP" altLang="en-US" sz="3200" dirty="0">
                <a:latin typeface="+mn-ea"/>
              </a:rPr>
              <a:t>実行できそうな関わりを考える</a:t>
            </a:r>
            <a:r>
              <a:rPr lang="en-US" altLang="ja-JP" sz="3200" dirty="0">
                <a:latin typeface="+mn-ea"/>
              </a:rPr>
              <a:t>】</a:t>
            </a:r>
          </a:p>
        </p:txBody>
      </p:sp>
      <p:sp>
        <p:nvSpPr>
          <p:cNvPr id="4" name="テキスト ボックス 3">
            <a:extLst>
              <a:ext uri="{FF2B5EF4-FFF2-40B4-BE49-F238E27FC236}">
                <a16:creationId xmlns:a16="http://schemas.microsoft.com/office/drawing/2014/main" id="{EBB80491-BD9B-45FD-6DE7-79FD97171449}"/>
              </a:ext>
            </a:extLst>
          </p:cNvPr>
          <p:cNvSpPr txBox="1"/>
          <p:nvPr/>
        </p:nvSpPr>
        <p:spPr>
          <a:xfrm>
            <a:off x="1841500" y="2531542"/>
            <a:ext cx="8509000" cy="1217834"/>
          </a:xfrm>
          <a:prstGeom prst="rect">
            <a:avLst/>
          </a:prstGeom>
          <a:noFill/>
        </p:spPr>
        <p:txBody>
          <a:bodyPr wrap="square" rtlCol="0">
            <a:spAutoFit/>
          </a:bodyPr>
          <a:lstStyle/>
          <a:p>
            <a:pPr>
              <a:lnSpc>
                <a:spcPts val="4500"/>
              </a:lnSpc>
            </a:pPr>
            <a:r>
              <a:rPr lang="ja-JP" altLang="en-US" sz="3200" dirty="0">
                <a:latin typeface="+mn-ea"/>
              </a:rPr>
              <a:t>・外出して人と交流する日常はとても大切</a:t>
            </a:r>
            <a:endParaRPr lang="en-US" altLang="ja-JP" sz="3200" dirty="0">
              <a:latin typeface="+mn-ea"/>
            </a:endParaRPr>
          </a:p>
          <a:p>
            <a:pPr>
              <a:lnSpc>
                <a:spcPts val="4500"/>
              </a:lnSpc>
            </a:pPr>
            <a:r>
              <a:rPr lang="ja-JP" altLang="en-US" sz="3200" dirty="0">
                <a:latin typeface="+mn-ea"/>
              </a:rPr>
              <a:t>・閉じこもらないために</a:t>
            </a:r>
            <a:endParaRPr lang="en-US" altLang="ja-JP" sz="3200" dirty="0">
              <a:latin typeface="+mn-ea"/>
            </a:endParaRPr>
          </a:p>
        </p:txBody>
      </p:sp>
    </p:spTree>
    <p:extLst>
      <p:ext uri="{BB962C8B-B14F-4D97-AF65-F5344CB8AC3E}">
        <p14:creationId xmlns:p14="http://schemas.microsoft.com/office/powerpoint/2010/main" val="1709936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E8BEBB-8955-0F68-B82A-1871C15DBF5B}"/>
              </a:ext>
            </a:extLst>
          </p:cNvPr>
          <p:cNvSpPr>
            <a:spLocks noGrp="1"/>
          </p:cNvSpPr>
          <p:nvPr>
            <p:ph type="title"/>
          </p:nvPr>
        </p:nvSpPr>
        <p:spPr>
          <a:xfrm>
            <a:off x="700176" y="365125"/>
            <a:ext cx="10807460" cy="1325563"/>
          </a:xfrm>
        </p:spPr>
        <p:txBody>
          <a:bodyPr/>
          <a:lstStyle/>
          <a:p>
            <a:r>
              <a:rPr kumimoji="1" lang="ja-JP" altLang="en-US" dirty="0">
                <a:latin typeface="+mn-ea"/>
                <a:ea typeface="+mn-ea"/>
              </a:rPr>
              <a:t>外出して人と交流する日常はとても大切①</a:t>
            </a:r>
          </a:p>
        </p:txBody>
      </p:sp>
      <p:sp>
        <p:nvSpPr>
          <p:cNvPr id="3" name="コンテンツ プレースホルダー 2">
            <a:extLst>
              <a:ext uri="{FF2B5EF4-FFF2-40B4-BE49-F238E27FC236}">
                <a16:creationId xmlns:a16="http://schemas.microsoft.com/office/drawing/2014/main" id="{B98FB7DD-4078-259E-4F57-F2EC22E460EA}"/>
              </a:ext>
            </a:extLst>
          </p:cNvPr>
          <p:cNvSpPr>
            <a:spLocks noGrp="1"/>
          </p:cNvSpPr>
          <p:nvPr>
            <p:ph idx="1"/>
          </p:nvPr>
        </p:nvSpPr>
        <p:spPr>
          <a:xfrm>
            <a:off x="458639" y="1980901"/>
            <a:ext cx="6028426" cy="4351338"/>
          </a:xfrm>
        </p:spPr>
        <p:txBody>
          <a:bodyPr/>
          <a:lstStyle/>
          <a:p>
            <a:pPr>
              <a:lnSpc>
                <a:spcPts val="3400"/>
              </a:lnSpc>
            </a:pPr>
            <a:r>
              <a:rPr kumimoji="1" lang="ja-JP" altLang="en-US" dirty="0"/>
              <a:t>人は年を重ねるごとに、外出したり、人と会ったりすることが億劫になり閉じこもりがちになります。閉じこもりは、体や脳の働きが低下する生活不活発病や要介護状態を招きやすくやがては寝たきりを招くリスクが、閉じこもることのない高齢者より</a:t>
            </a:r>
            <a:r>
              <a:rPr kumimoji="1" lang="en-US" altLang="ja-JP" dirty="0"/>
              <a:t>12</a:t>
            </a:r>
            <a:r>
              <a:rPr kumimoji="1" lang="ja-JP" altLang="en-US" dirty="0"/>
              <a:t>倍も高くなっています。</a:t>
            </a:r>
            <a:endParaRPr kumimoji="1" lang="en-US" altLang="ja-JP" dirty="0"/>
          </a:p>
          <a:p>
            <a:pPr>
              <a:lnSpc>
                <a:spcPts val="3400"/>
              </a:lnSpc>
            </a:pPr>
            <a:endParaRPr kumimoji="1" lang="ja-JP" altLang="en-US" dirty="0"/>
          </a:p>
        </p:txBody>
      </p:sp>
      <p:pic>
        <p:nvPicPr>
          <p:cNvPr id="4" name="図 3">
            <a:extLst>
              <a:ext uri="{FF2B5EF4-FFF2-40B4-BE49-F238E27FC236}">
                <a16:creationId xmlns:a16="http://schemas.microsoft.com/office/drawing/2014/main" id="{DFA55B1F-83D0-51C2-D106-1FDAB49D14BD}"/>
              </a:ext>
            </a:extLst>
          </p:cNvPr>
          <p:cNvPicPr>
            <a:picLocks noChangeAspect="1"/>
          </p:cNvPicPr>
          <p:nvPr/>
        </p:nvPicPr>
        <p:blipFill>
          <a:blip r:embed="rId3"/>
          <a:stretch>
            <a:fillRect/>
          </a:stretch>
        </p:blipFill>
        <p:spPr>
          <a:xfrm>
            <a:off x="6604225" y="2790738"/>
            <a:ext cx="5235189" cy="3736643"/>
          </a:xfrm>
          <a:prstGeom prst="rect">
            <a:avLst/>
          </a:prstGeom>
        </p:spPr>
      </p:pic>
      <p:sp>
        <p:nvSpPr>
          <p:cNvPr id="5" name="テキスト ボックス 4">
            <a:extLst>
              <a:ext uri="{FF2B5EF4-FFF2-40B4-BE49-F238E27FC236}">
                <a16:creationId xmlns:a16="http://schemas.microsoft.com/office/drawing/2014/main" id="{D53B45EE-3236-8607-8563-3E4D91A27D58}"/>
              </a:ext>
            </a:extLst>
          </p:cNvPr>
          <p:cNvSpPr txBox="1"/>
          <p:nvPr/>
        </p:nvSpPr>
        <p:spPr>
          <a:xfrm>
            <a:off x="6952891" y="6571453"/>
            <a:ext cx="5226977" cy="276999"/>
          </a:xfrm>
          <a:prstGeom prst="rect">
            <a:avLst/>
          </a:prstGeom>
          <a:noFill/>
        </p:spPr>
        <p:txBody>
          <a:bodyPr wrap="square" rtlCol="0">
            <a:spAutoFit/>
          </a:bodyPr>
          <a:lstStyle/>
          <a:p>
            <a:r>
              <a:rPr lang="ja-JP" altLang="en-US" sz="1200" dirty="0"/>
              <a:t>出典</a:t>
            </a:r>
            <a:r>
              <a:rPr kumimoji="1" lang="ja-JP" altLang="en-US" sz="1200" dirty="0"/>
              <a:t>：チームオレンジステップアップ教材「体力・知力で地域との交流</a:t>
            </a:r>
          </a:p>
        </p:txBody>
      </p:sp>
      <p:pic>
        <p:nvPicPr>
          <p:cNvPr id="6" name="図 5">
            <a:extLst>
              <a:ext uri="{FF2B5EF4-FFF2-40B4-BE49-F238E27FC236}">
                <a16:creationId xmlns:a16="http://schemas.microsoft.com/office/drawing/2014/main" id="{CB022E36-61C0-86BB-EF25-B1378D8B67D3}"/>
              </a:ext>
            </a:extLst>
          </p:cNvPr>
          <p:cNvPicPr>
            <a:picLocks noChangeAspect="1"/>
          </p:cNvPicPr>
          <p:nvPr/>
        </p:nvPicPr>
        <p:blipFill>
          <a:blip r:embed="rId4"/>
          <a:stretch>
            <a:fillRect/>
          </a:stretch>
        </p:blipFill>
        <p:spPr>
          <a:xfrm>
            <a:off x="6604225" y="1399543"/>
            <a:ext cx="5226977" cy="1530976"/>
          </a:xfrm>
          <a:prstGeom prst="rect">
            <a:avLst/>
          </a:prstGeom>
        </p:spPr>
      </p:pic>
    </p:spTree>
    <p:extLst>
      <p:ext uri="{BB962C8B-B14F-4D97-AF65-F5344CB8AC3E}">
        <p14:creationId xmlns:p14="http://schemas.microsoft.com/office/powerpoint/2010/main" val="3541434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FFEB1C-88B3-E8F6-A8CB-8D1AFEDDE90A}"/>
              </a:ext>
            </a:extLst>
          </p:cNvPr>
          <p:cNvSpPr>
            <a:spLocks noGrp="1"/>
          </p:cNvSpPr>
          <p:nvPr>
            <p:ph type="title"/>
          </p:nvPr>
        </p:nvSpPr>
        <p:spPr>
          <a:xfrm>
            <a:off x="682922" y="365125"/>
            <a:ext cx="10824713" cy="1325563"/>
          </a:xfrm>
        </p:spPr>
        <p:txBody>
          <a:bodyPr/>
          <a:lstStyle/>
          <a:p>
            <a:r>
              <a:rPr kumimoji="1" lang="ja-JP" altLang="en-US" dirty="0">
                <a:latin typeface="+mn-ea"/>
                <a:ea typeface="+mn-ea"/>
              </a:rPr>
              <a:t>外出して人と交流する日常はとても大切②</a:t>
            </a:r>
          </a:p>
        </p:txBody>
      </p:sp>
      <p:sp>
        <p:nvSpPr>
          <p:cNvPr id="3" name="コンテンツ プレースホルダー 2">
            <a:extLst>
              <a:ext uri="{FF2B5EF4-FFF2-40B4-BE49-F238E27FC236}">
                <a16:creationId xmlns:a16="http://schemas.microsoft.com/office/drawing/2014/main" id="{439D7FF8-F9D7-EFAA-4230-FE34E2CEC54B}"/>
              </a:ext>
            </a:extLst>
          </p:cNvPr>
          <p:cNvSpPr>
            <a:spLocks noGrp="1"/>
          </p:cNvSpPr>
          <p:nvPr>
            <p:ph idx="1"/>
          </p:nvPr>
        </p:nvSpPr>
        <p:spPr>
          <a:xfrm>
            <a:off x="0" y="1717418"/>
            <a:ext cx="7805468" cy="2191110"/>
          </a:xfrm>
        </p:spPr>
        <p:txBody>
          <a:bodyPr>
            <a:normAutofit/>
          </a:bodyPr>
          <a:lstStyle/>
          <a:p>
            <a:pPr marL="0" indent="0">
              <a:buNone/>
            </a:pPr>
            <a:r>
              <a:rPr kumimoji="1" lang="ja-JP" altLang="en-US" dirty="0">
                <a:latin typeface="+mn-ea"/>
              </a:rPr>
              <a:t>・閉じこもりと要支援・要介護のリスク</a:t>
            </a:r>
            <a:endParaRPr kumimoji="1" lang="en-US" altLang="ja-JP" dirty="0">
              <a:latin typeface="+mn-ea"/>
            </a:endParaRPr>
          </a:p>
          <a:p>
            <a:pPr marL="0" indent="0">
              <a:buNone/>
            </a:pPr>
            <a:r>
              <a:rPr lang="ja-JP" altLang="en-US" dirty="0">
                <a:latin typeface="+mn-ea"/>
              </a:rPr>
              <a:t>　→認知症のリスクを高める</a:t>
            </a:r>
            <a:endParaRPr lang="en-US" altLang="ja-JP" dirty="0">
              <a:latin typeface="+mn-ea"/>
            </a:endParaRPr>
          </a:p>
          <a:p>
            <a:pPr marL="0" indent="0">
              <a:buNone/>
            </a:pPr>
            <a:r>
              <a:rPr kumimoji="1" lang="ja-JP" altLang="en-US" dirty="0">
                <a:latin typeface="+mn-ea"/>
              </a:rPr>
              <a:t>　→運動機能の低下</a:t>
            </a:r>
            <a:endParaRPr kumimoji="1" lang="en-US" altLang="ja-JP" dirty="0">
              <a:latin typeface="+mn-ea"/>
            </a:endParaRPr>
          </a:p>
          <a:p>
            <a:pPr marL="0" indent="0">
              <a:buNone/>
            </a:pPr>
            <a:r>
              <a:rPr lang="ja-JP" altLang="en-US" dirty="0">
                <a:latin typeface="+mn-ea"/>
              </a:rPr>
              <a:t>　→口腔機能の低下と低栄養</a:t>
            </a:r>
            <a:endParaRPr kumimoji="1" lang="ja-JP" altLang="en-US" dirty="0">
              <a:latin typeface="+mn-ea"/>
            </a:endParaRPr>
          </a:p>
        </p:txBody>
      </p:sp>
      <p:pic>
        <p:nvPicPr>
          <p:cNvPr id="4" name="図 3">
            <a:extLst>
              <a:ext uri="{FF2B5EF4-FFF2-40B4-BE49-F238E27FC236}">
                <a16:creationId xmlns:a16="http://schemas.microsoft.com/office/drawing/2014/main" id="{2A02DB01-3572-27FE-F275-FAAF288DA7E9}"/>
              </a:ext>
            </a:extLst>
          </p:cNvPr>
          <p:cNvPicPr>
            <a:picLocks noChangeAspect="1"/>
          </p:cNvPicPr>
          <p:nvPr/>
        </p:nvPicPr>
        <p:blipFill>
          <a:blip r:embed="rId3"/>
          <a:stretch>
            <a:fillRect/>
          </a:stretch>
        </p:blipFill>
        <p:spPr>
          <a:xfrm>
            <a:off x="6547786" y="1482335"/>
            <a:ext cx="5322162" cy="3538239"/>
          </a:xfrm>
          <a:prstGeom prst="rect">
            <a:avLst/>
          </a:prstGeom>
        </p:spPr>
      </p:pic>
      <p:sp>
        <p:nvSpPr>
          <p:cNvPr id="5" name="テキスト ボックス 4">
            <a:extLst>
              <a:ext uri="{FF2B5EF4-FFF2-40B4-BE49-F238E27FC236}">
                <a16:creationId xmlns:a16="http://schemas.microsoft.com/office/drawing/2014/main" id="{75C37B26-A3E4-AB3E-A301-C65111F34F53}"/>
              </a:ext>
            </a:extLst>
          </p:cNvPr>
          <p:cNvSpPr txBox="1"/>
          <p:nvPr/>
        </p:nvSpPr>
        <p:spPr>
          <a:xfrm>
            <a:off x="6952891" y="6571453"/>
            <a:ext cx="5226977" cy="276999"/>
          </a:xfrm>
          <a:prstGeom prst="rect">
            <a:avLst/>
          </a:prstGeom>
          <a:noFill/>
        </p:spPr>
        <p:txBody>
          <a:bodyPr wrap="square" rtlCol="0">
            <a:spAutoFit/>
          </a:bodyPr>
          <a:lstStyle/>
          <a:p>
            <a:r>
              <a:rPr lang="ja-JP" altLang="en-US" sz="1200" dirty="0"/>
              <a:t>出典</a:t>
            </a:r>
            <a:r>
              <a:rPr kumimoji="1" lang="ja-JP" altLang="en-US" sz="1200" dirty="0"/>
              <a:t>：チームオレンジステップアップ教材「体力・知力で地域との交流</a:t>
            </a:r>
          </a:p>
        </p:txBody>
      </p:sp>
      <p:sp>
        <p:nvSpPr>
          <p:cNvPr id="6" name="テキスト ボックス 5">
            <a:extLst>
              <a:ext uri="{FF2B5EF4-FFF2-40B4-BE49-F238E27FC236}">
                <a16:creationId xmlns:a16="http://schemas.microsoft.com/office/drawing/2014/main" id="{15C0A1F7-4000-E620-BD2E-03BADBD5933C}"/>
              </a:ext>
            </a:extLst>
          </p:cNvPr>
          <p:cNvSpPr txBox="1"/>
          <p:nvPr/>
        </p:nvSpPr>
        <p:spPr>
          <a:xfrm>
            <a:off x="0" y="4393134"/>
            <a:ext cx="11478882" cy="2000548"/>
          </a:xfrm>
          <a:prstGeom prst="rect">
            <a:avLst/>
          </a:prstGeom>
          <a:noFill/>
        </p:spPr>
        <p:txBody>
          <a:bodyPr wrap="square" rtlCol="0">
            <a:spAutoFit/>
          </a:bodyPr>
          <a:lstStyle/>
          <a:p>
            <a:r>
              <a:rPr kumimoji="1" lang="ja-JP" altLang="en-US" sz="2800" dirty="0">
                <a:latin typeface="+mn-ea"/>
              </a:rPr>
              <a:t>・閉じこもりの高齢者の特徴</a:t>
            </a:r>
            <a:endParaRPr kumimoji="1" lang="en-US" altLang="ja-JP" sz="2800" dirty="0">
              <a:latin typeface="+mn-ea"/>
            </a:endParaRPr>
          </a:p>
          <a:p>
            <a:r>
              <a:rPr kumimoji="1" lang="ja-JP" altLang="en-US" sz="2400" dirty="0">
                <a:latin typeface="+mn-ea"/>
              </a:rPr>
              <a:t>　　要因：身体的、心理的、社会・環境</a:t>
            </a:r>
            <a:endParaRPr kumimoji="1" lang="en-US" altLang="ja-JP" sz="2400" dirty="0">
              <a:latin typeface="+mn-ea"/>
            </a:endParaRPr>
          </a:p>
          <a:p>
            <a:r>
              <a:rPr lang="ja-JP" altLang="en-US" sz="2400" dirty="0">
                <a:latin typeface="+mn-ea"/>
              </a:rPr>
              <a:t>　　特徴：歩行能力の低下、認知機能の低下、散歩・体操や運動をほとんどしない、</a:t>
            </a:r>
            <a:endParaRPr lang="en-US" altLang="ja-JP" sz="2400" dirty="0">
              <a:latin typeface="+mn-ea"/>
            </a:endParaRPr>
          </a:p>
          <a:p>
            <a:r>
              <a:rPr lang="ja-JP" altLang="en-US" sz="2400" dirty="0">
                <a:latin typeface="+mn-ea"/>
              </a:rPr>
              <a:t>　　　　　視力・聴力の低下、うつ傾向、生きがいがない、高齢であること、集団　</a:t>
            </a:r>
            <a:endParaRPr lang="en-US" altLang="ja-JP" sz="2400" dirty="0">
              <a:latin typeface="+mn-ea"/>
            </a:endParaRPr>
          </a:p>
          <a:p>
            <a:r>
              <a:rPr lang="ja-JP" altLang="en-US" sz="2400" dirty="0">
                <a:latin typeface="+mn-ea"/>
              </a:rPr>
              <a:t>　　　　　活動などへの不参加、　</a:t>
            </a:r>
            <a:r>
              <a:rPr lang="en-US" altLang="ja-JP" sz="2400" dirty="0">
                <a:latin typeface="+mn-ea"/>
              </a:rPr>
              <a:t>…</a:t>
            </a:r>
            <a:r>
              <a:rPr lang="ja-JP" altLang="en-US" sz="2000" dirty="0">
                <a:latin typeface="+mn-ea"/>
              </a:rPr>
              <a:t>など</a:t>
            </a:r>
            <a:endParaRPr lang="en-US" altLang="ja-JP" sz="2000" dirty="0">
              <a:latin typeface="+mn-ea"/>
            </a:endParaRPr>
          </a:p>
        </p:txBody>
      </p:sp>
    </p:spTree>
    <p:extLst>
      <p:ext uri="{BB962C8B-B14F-4D97-AF65-F5344CB8AC3E}">
        <p14:creationId xmlns:p14="http://schemas.microsoft.com/office/powerpoint/2010/main" val="323107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5A6BEE-5CB0-70AA-DC78-93DF50A7B565}"/>
              </a:ext>
            </a:extLst>
          </p:cNvPr>
          <p:cNvSpPr>
            <a:spLocks noGrp="1"/>
          </p:cNvSpPr>
          <p:nvPr>
            <p:ph type="title"/>
          </p:nvPr>
        </p:nvSpPr>
        <p:spPr>
          <a:xfrm>
            <a:off x="838200" y="209848"/>
            <a:ext cx="10515600" cy="1325563"/>
          </a:xfrm>
        </p:spPr>
        <p:txBody>
          <a:bodyPr/>
          <a:lstStyle/>
          <a:p>
            <a:r>
              <a:rPr kumimoji="1" lang="ja-JP" altLang="en-US" dirty="0">
                <a:latin typeface="+mn-ea"/>
                <a:ea typeface="+mn-ea"/>
              </a:rPr>
              <a:t>閉じこもらないために</a:t>
            </a:r>
          </a:p>
        </p:txBody>
      </p:sp>
      <p:sp>
        <p:nvSpPr>
          <p:cNvPr id="3" name="コンテンツ プレースホルダー 2">
            <a:extLst>
              <a:ext uri="{FF2B5EF4-FFF2-40B4-BE49-F238E27FC236}">
                <a16:creationId xmlns:a16="http://schemas.microsoft.com/office/drawing/2014/main" id="{0037F659-9F6D-6A45-C01A-D8A05698EE07}"/>
              </a:ext>
            </a:extLst>
          </p:cNvPr>
          <p:cNvSpPr>
            <a:spLocks noGrp="1"/>
          </p:cNvSpPr>
          <p:nvPr>
            <p:ph idx="1"/>
          </p:nvPr>
        </p:nvSpPr>
        <p:spPr>
          <a:xfrm>
            <a:off x="427379" y="1337964"/>
            <a:ext cx="11169770" cy="1325563"/>
          </a:xfrm>
        </p:spPr>
        <p:txBody>
          <a:bodyPr/>
          <a:lstStyle/>
          <a:p>
            <a:pPr marL="0" indent="0">
              <a:buNone/>
            </a:pPr>
            <a:r>
              <a:rPr kumimoji="1" lang="ja-JP" altLang="en-US" dirty="0"/>
              <a:t>閉じこもりの予防は、ただ、外出頻度を増やせばよいということではありません。コミュニティのなかで役割をもつことで、生活全般が活性化するという視点が重要です。</a:t>
            </a:r>
          </a:p>
        </p:txBody>
      </p:sp>
      <p:sp>
        <p:nvSpPr>
          <p:cNvPr id="4" name="テキスト ボックス 3">
            <a:extLst>
              <a:ext uri="{FF2B5EF4-FFF2-40B4-BE49-F238E27FC236}">
                <a16:creationId xmlns:a16="http://schemas.microsoft.com/office/drawing/2014/main" id="{4C33CD7C-0B27-D9A4-60D3-8D349D271042}"/>
              </a:ext>
            </a:extLst>
          </p:cNvPr>
          <p:cNvSpPr txBox="1"/>
          <p:nvPr/>
        </p:nvSpPr>
        <p:spPr>
          <a:xfrm>
            <a:off x="427379" y="2756060"/>
            <a:ext cx="8288547" cy="492443"/>
          </a:xfrm>
          <a:prstGeom prst="rect">
            <a:avLst/>
          </a:prstGeom>
          <a:noFill/>
        </p:spPr>
        <p:txBody>
          <a:bodyPr wrap="square" rtlCol="0">
            <a:spAutoFit/>
          </a:bodyPr>
          <a:lstStyle/>
          <a:p>
            <a:r>
              <a:rPr lang="ja-JP" altLang="en-US" sz="2600" b="1" dirty="0"/>
              <a:t>＜</a:t>
            </a:r>
            <a:r>
              <a:rPr kumimoji="1" lang="ja-JP" altLang="en-US" sz="2600" b="1" dirty="0"/>
              <a:t>閉じこもり予防の三段階での取り組みの考え方＞</a:t>
            </a:r>
            <a:endParaRPr kumimoji="1" lang="en-US" altLang="ja-JP" sz="2600" b="1" dirty="0"/>
          </a:p>
        </p:txBody>
      </p:sp>
      <p:sp>
        <p:nvSpPr>
          <p:cNvPr id="5" name="テキスト ボックス 4">
            <a:extLst>
              <a:ext uri="{FF2B5EF4-FFF2-40B4-BE49-F238E27FC236}">
                <a16:creationId xmlns:a16="http://schemas.microsoft.com/office/drawing/2014/main" id="{2D7E2130-DF3F-755B-F63F-B3D48C45D429}"/>
              </a:ext>
            </a:extLst>
          </p:cNvPr>
          <p:cNvSpPr txBox="1"/>
          <p:nvPr/>
        </p:nvSpPr>
        <p:spPr>
          <a:xfrm>
            <a:off x="300858" y="3334957"/>
            <a:ext cx="11321799" cy="3046988"/>
          </a:xfrm>
          <a:prstGeom prst="rect">
            <a:avLst/>
          </a:prstGeom>
          <a:noFill/>
        </p:spPr>
        <p:txBody>
          <a:bodyPr wrap="square" rtlCol="0">
            <a:spAutoFit/>
          </a:bodyPr>
          <a:lstStyle/>
          <a:p>
            <a:r>
              <a:rPr kumimoji="1" lang="ja-JP" altLang="en-US" sz="2400" b="1" dirty="0">
                <a:solidFill>
                  <a:srgbClr val="FF0000"/>
                </a:solidFill>
                <a:latin typeface="+mn-ea"/>
              </a:rPr>
              <a:t>（一次予防）</a:t>
            </a:r>
            <a:r>
              <a:rPr kumimoji="1" lang="ja-JP" altLang="en-US" sz="2400" b="1" dirty="0">
                <a:latin typeface="+mn-ea"/>
              </a:rPr>
              <a:t>閉じこもりにならない</a:t>
            </a:r>
            <a:endParaRPr kumimoji="1" lang="en-US" altLang="ja-JP" sz="2400" b="1" dirty="0">
              <a:latin typeface="+mn-ea"/>
            </a:endParaRPr>
          </a:p>
          <a:p>
            <a:r>
              <a:rPr lang="ja-JP" altLang="en-US" sz="2000" dirty="0">
                <a:latin typeface="+mn-ea"/>
              </a:rPr>
              <a:t>　　</a:t>
            </a:r>
            <a:r>
              <a:rPr kumimoji="1" lang="ja-JP" altLang="en-US" sz="2000" dirty="0">
                <a:latin typeface="+mn-ea"/>
              </a:rPr>
              <a:t>本人の努力だけで閉じこもりを防ぐことは難しく、地域全体での支援体制と環境づくりが不　</a:t>
            </a:r>
            <a:endParaRPr kumimoji="1" lang="en-US" altLang="ja-JP" sz="2000" dirty="0">
              <a:latin typeface="+mn-ea"/>
            </a:endParaRPr>
          </a:p>
          <a:p>
            <a:r>
              <a:rPr lang="ja-JP" altLang="en-US" sz="2000" dirty="0">
                <a:latin typeface="+mn-ea"/>
              </a:rPr>
              <a:t>　　</a:t>
            </a:r>
            <a:r>
              <a:rPr kumimoji="1" lang="ja-JP" altLang="en-US" sz="2000" dirty="0">
                <a:latin typeface="+mn-ea"/>
              </a:rPr>
              <a:t>可欠です。チームオレンジ、自治会など地域の人たちによる働きかけが有効とされます。</a:t>
            </a:r>
            <a:endParaRPr kumimoji="1" lang="en-US" altLang="ja-JP" sz="2000" dirty="0">
              <a:latin typeface="+mn-ea"/>
            </a:endParaRPr>
          </a:p>
          <a:p>
            <a:r>
              <a:rPr lang="ja-JP" altLang="en-US" sz="2400" b="1" dirty="0">
                <a:solidFill>
                  <a:srgbClr val="FF0000"/>
                </a:solidFill>
                <a:latin typeface="+mn-ea"/>
              </a:rPr>
              <a:t>（二次予防）</a:t>
            </a:r>
            <a:r>
              <a:rPr lang="ja-JP" altLang="en-US" sz="2400" b="1" dirty="0">
                <a:latin typeface="+mn-ea"/>
              </a:rPr>
              <a:t>閉じこもりのリスクを早期発見と対応</a:t>
            </a:r>
            <a:endParaRPr lang="en-US" altLang="ja-JP" sz="2400" b="1" dirty="0">
              <a:latin typeface="+mn-ea"/>
            </a:endParaRPr>
          </a:p>
          <a:p>
            <a:r>
              <a:rPr lang="ja-JP" altLang="en-US" sz="2000" dirty="0">
                <a:latin typeface="+mn-ea"/>
              </a:rPr>
              <a:t>　　早期対応につなぐためには、チームオレンジのメンバーや地域の人たちからの情報提供も有</a:t>
            </a:r>
            <a:endParaRPr lang="en-US" altLang="ja-JP" sz="2000" dirty="0">
              <a:latin typeface="+mn-ea"/>
            </a:endParaRPr>
          </a:p>
          <a:p>
            <a:r>
              <a:rPr lang="ja-JP" altLang="en-US" sz="2000" dirty="0">
                <a:latin typeface="+mn-ea"/>
              </a:rPr>
              <a:t>　　効です。情報を受けた保健師や地域包括支援センターなどが連携しての支援が大切です。</a:t>
            </a:r>
            <a:endParaRPr lang="en-US" altLang="ja-JP" sz="2000" dirty="0">
              <a:latin typeface="+mn-ea"/>
            </a:endParaRPr>
          </a:p>
          <a:p>
            <a:r>
              <a:rPr kumimoji="1" lang="ja-JP" altLang="en-US" sz="2400" b="1" dirty="0">
                <a:solidFill>
                  <a:srgbClr val="FF0000"/>
                </a:solidFill>
                <a:latin typeface="+mn-ea"/>
              </a:rPr>
              <a:t>（三次予防）</a:t>
            </a:r>
            <a:r>
              <a:rPr kumimoji="1" lang="ja-JP" altLang="en-US" sz="2400" b="1" dirty="0">
                <a:latin typeface="+mn-ea"/>
              </a:rPr>
              <a:t>閉じこもってしまった人への支援</a:t>
            </a:r>
            <a:endParaRPr lang="en-US" altLang="ja-JP" sz="2400" b="1" dirty="0">
              <a:latin typeface="+mn-ea"/>
            </a:endParaRPr>
          </a:p>
          <a:p>
            <a:r>
              <a:rPr kumimoji="1" lang="ja-JP" altLang="en-US" sz="2000" dirty="0">
                <a:latin typeface="+mn-ea"/>
              </a:rPr>
              <a:t>　　閉じこもってしまった高齢者は要介護状態になりやすいため地域の人たちによる働き</a:t>
            </a:r>
            <a:endParaRPr kumimoji="1" lang="en-US" altLang="ja-JP" sz="2000" dirty="0">
              <a:latin typeface="+mn-ea"/>
            </a:endParaRPr>
          </a:p>
          <a:p>
            <a:r>
              <a:rPr lang="ja-JP" altLang="en-US" sz="2000" dirty="0">
                <a:latin typeface="+mn-ea"/>
              </a:rPr>
              <a:t>　　</a:t>
            </a:r>
            <a:r>
              <a:rPr kumimoji="1" lang="ja-JP" altLang="en-US" sz="2000" dirty="0">
                <a:latin typeface="+mn-ea"/>
              </a:rPr>
              <a:t>かけの継続や公的サービスの活用も考えていくことが大切です。</a:t>
            </a:r>
          </a:p>
        </p:txBody>
      </p:sp>
      <p:sp>
        <p:nvSpPr>
          <p:cNvPr id="6" name="テキスト ボックス 5">
            <a:extLst>
              <a:ext uri="{FF2B5EF4-FFF2-40B4-BE49-F238E27FC236}">
                <a16:creationId xmlns:a16="http://schemas.microsoft.com/office/drawing/2014/main" id="{ED5C9132-25E5-539A-3ADD-0256F7C6DD0A}"/>
              </a:ext>
            </a:extLst>
          </p:cNvPr>
          <p:cNvSpPr txBox="1"/>
          <p:nvPr/>
        </p:nvSpPr>
        <p:spPr>
          <a:xfrm>
            <a:off x="6952891" y="6571453"/>
            <a:ext cx="5226977" cy="276999"/>
          </a:xfrm>
          <a:prstGeom prst="rect">
            <a:avLst/>
          </a:prstGeom>
          <a:noFill/>
        </p:spPr>
        <p:txBody>
          <a:bodyPr wrap="square" rtlCol="0">
            <a:spAutoFit/>
          </a:bodyPr>
          <a:lstStyle/>
          <a:p>
            <a:r>
              <a:rPr lang="ja-JP" altLang="en-US" sz="1200" dirty="0"/>
              <a:t>出典</a:t>
            </a:r>
            <a:r>
              <a:rPr kumimoji="1" lang="ja-JP" altLang="en-US" sz="1200" dirty="0"/>
              <a:t>：チームオレンジステップアップ教材「体力・知力で地域との交流</a:t>
            </a:r>
          </a:p>
        </p:txBody>
      </p:sp>
    </p:spTree>
    <p:extLst>
      <p:ext uri="{BB962C8B-B14F-4D97-AF65-F5344CB8AC3E}">
        <p14:creationId xmlns:p14="http://schemas.microsoft.com/office/powerpoint/2010/main" val="1207342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5C4759-EEF1-8053-2FFB-FB0F49814002}"/>
              </a:ext>
            </a:extLst>
          </p:cNvPr>
          <p:cNvSpPr>
            <a:spLocks noGrp="1"/>
          </p:cNvSpPr>
          <p:nvPr>
            <p:ph type="title"/>
          </p:nvPr>
        </p:nvSpPr>
        <p:spPr>
          <a:xfrm>
            <a:off x="838200" y="2814"/>
            <a:ext cx="10515600" cy="1325563"/>
          </a:xfrm>
        </p:spPr>
        <p:txBody>
          <a:bodyPr/>
          <a:lstStyle/>
          <a:p>
            <a:r>
              <a:rPr kumimoji="1" lang="ja-JP" altLang="en-US" dirty="0">
                <a:latin typeface="+mn-ea"/>
                <a:ea typeface="+mn-ea"/>
              </a:rPr>
              <a:t>地域との交流を失わないために</a:t>
            </a:r>
          </a:p>
        </p:txBody>
      </p:sp>
      <p:sp>
        <p:nvSpPr>
          <p:cNvPr id="10" name="コンテンツ プレースホルダー 9">
            <a:extLst>
              <a:ext uri="{FF2B5EF4-FFF2-40B4-BE49-F238E27FC236}">
                <a16:creationId xmlns:a16="http://schemas.microsoft.com/office/drawing/2014/main" id="{E18EC845-33FD-5083-5E6C-BF37D211AE27}"/>
              </a:ext>
            </a:extLst>
          </p:cNvPr>
          <p:cNvSpPr>
            <a:spLocks noGrp="1"/>
          </p:cNvSpPr>
          <p:nvPr>
            <p:ph idx="1"/>
          </p:nvPr>
        </p:nvSpPr>
        <p:spPr>
          <a:xfrm>
            <a:off x="838200" y="1135506"/>
            <a:ext cx="10515600" cy="1325564"/>
          </a:xfrm>
        </p:spPr>
        <p:txBody>
          <a:bodyPr/>
          <a:lstStyle/>
          <a:p>
            <a:r>
              <a:rPr lang="ja-JP" altLang="en-US" dirty="0"/>
              <a:t>周囲がちょっとしたサインを見逃さず、適切に手助けすることで、孤立、その最悪の結果として発生する「孤立死」を未然に防ぐことが可能になります。</a:t>
            </a:r>
          </a:p>
        </p:txBody>
      </p:sp>
      <p:sp>
        <p:nvSpPr>
          <p:cNvPr id="5" name="四角形: 角を丸くする 4">
            <a:extLst>
              <a:ext uri="{FF2B5EF4-FFF2-40B4-BE49-F238E27FC236}">
                <a16:creationId xmlns:a16="http://schemas.microsoft.com/office/drawing/2014/main" id="{3E227CC6-84B7-1864-18B7-A60CDFAF63C6}"/>
              </a:ext>
            </a:extLst>
          </p:cNvPr>
          <p:cNvSpPr/>
          <p:nvPr/>
        </p:nvSpPr>
        <p:spPr>
          <a:xfrm>
            <a:off x="5423137" y="3308229"/>
            <a:ext cx="5296619" cy="24597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2000" b="1" dirty="0">
                <a:latin typeface="+mn-ea"/>
              </a:rPr>
              <a:t>ほとんど外出しなくなる</a:t>
            </a:r>
            <a:endParaRPr kumimoji="1" lang="en-US" altLang="ja-JP" sz="2000" b="1" dirty="0">
              <a:latin typeface="+mn-ea"/>
            </a:endParaRPr>
          </a:p>
          <a:p>
            <a:pPr algn="ctr"/>
            <a:endParaRPr lang="en-US" altLang="ja-JP" sz="2000" b="1" dirty="0">
              <a:latin typeface="+mn-ea"/>
            </a:endParaRPr>
          </a:p>
          <a:p>
            <a:pPr algn="ctr"/>
            <a:r>
              <a:rPr kumimoji="1" lang="ja-JP" altLang="en-US" sz="2000" b="1" dirty="0">
                <a:latin typeface="+mn-ea"/>
              </a:rPr>
              <a:t>地域や友人、家族との交流が不活発になる</a:t>
            </a:r>
            <a:endParaRPr kumimoji="1" lang="en-US" altLang="ja-JP" sz="2000" b="1" dirty="0">
              <a:latin typeface="+mn-ea"/>
            </a:endParaRPr>
          </a:p>
          <a:p>
            <a:pPr algn="ctr"/>
            <a:endParaRPr lang="en-US" altLang="ja-JP" sz="2000" b="1" dirty="0">
              <a:latin typeface="+mn-ea"/>
            </a:endParaRPr>
          </a:p>
          <a:p>
            <a:pPr algn="ctr"/>
            <a:r>
              <a:rPr lang="ja-JP" altLang="en-US" sz="2000" b="1" dirty="0">
                <a:latin typeface="+mn-ea"/>
              </a:rPr>
              <a:t>運動機能の低下・生きがいの喪失</a:t>
            </a:r>
            <a:endParaRPr lang="en-US" altLang="ja-JP" sz="2000" b="1" dirty="0">
              <a:latin typeface="+mn-ea"/>
            </a:endParaRPr>
          </a:p>
          <a:p>
            <a:pPr algn="ctr"/>
            <a:endParaRPr lang="en-US" altLang="ja-JP" sz="2000" b="1" dirty="0">
              <a:latin typeface="+mn-ea"/>
            </a:endParaRPr>
          </a:p>
          <a:p>
            <a:pPr algn="ctr"/>
            <a:r>
              <a:rPr lang="ja-JP" altLang="en-US" sz="2000" b="1" dirty="0">
                <a:latin typeface="+mn-ea"/>
              </a:rPr>
              <a:t>人との付き合いがおっくうになる　</a:t>
            </a:r>
            <a:endParaRPr kumimoji="1" lang="ja-JP" altLang="en-US" sz="2000" b="1" dirty="0">
              <a:latin typeface="+mn-ea"/>
            </a:endParaRPr>
          </a:p>
        </p:txBody>
      </p:sp>
      <p:sp>
        <p:nvSpPr>
          <p:cNvPr id="6" name="楕円 5">
            <a:extLst>
              <a:ext uri="{FF2B5EF4-FFF2-40B4-BE49-F238E27FC236}">
                <a16:creationId xmlns:a16="http://schemas.microsoft.com/office/drawing/2014/main" id="{73A14187-8A61-A746-97D5-747B65B3ACBE}"/>
              </a:ext>
            </a:extLst>
          </p:cNvPr>
          <p:cNvSpPr/>
          <p:nvPr/>
        </p:nvSpPr>
        <p:spPr>
          <a:xfrm>
            <a:off x="7121104" y="5910401"/>
            <a:ext cx="1952446" cy="612475"/>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1" dirty="0"/>
              <a:t>孤立</a:t>
            </a:r>
          </a:p>
        </p:txBody>
      </p:sp>
      <p:sp>
        <p:nvSpPr>
          <p:cNvPr id="7" name="四角形: 角を丸くする 6">
            <a:extLst>
              <a:ext uri="{FF2B5EF4-FFF2-40B4-BE49-F238E27FC236}">
                <a16:creationId xmlns:a16="http://schemas.microsoft.com/office/drawing/2014/main" id="{C64D4321-7125-0016-1784-4B4CFA6D1134}"/>
              </a:ext>
            </a:extLst>
          </p:cNvPr>
          <p:cNvSpPr/>
          <p:nvPr/>
        </p:nvSpPr>
        <p:spPr>
          <a:xfrm>
            <a:off x="4502995" y="2374804"/>
            <a:ext cx="5296619" cy="751726"/>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latin typeface="+mn-ea"/>
              </a:rPr>
              <a:t>　　　　　　　　　</a:t>
            </a:r>
            <a:r>
              <a:rPr kumimoji="1" lang="ja-JP" altLang="en-US" sz="2200" b="1" dirty="0">
                <a:latin typeface="+mn-ea"/>
              </a:rPr>
              <a:t>障害</a:t>
            </a:r>
            <a:endParaRPr kumimoji="1" lang="en-US" altLang="ja-JP" sz="2200" b="1" dirty="0">
              <a:latin typeface="+mn-ea"/>
            </a:endParaRPr>
          </a:p>
          <a:p>
            <a:r>
              <a:rPr lang="ja-JP" altLang="en-US" b="1" dirty="0">
                <a:latin typeface="+mn-ea"/>
              </a:rPr>
              <a:t>（生活習慣病・足腰の筋力の低下・認知症など）</a:t>
            </a:r>
            <a:endParaRPr kumimoji="1" lang="ja-JP" altLang="en-US" b="1" dirty="0">
              <a:latin typeface="+mn-ea"/>
            </a:endParaRPr>
          </a:p>
        </p:txBody>
      </p:sp>
      <p:sp>
        <p:nvSpPr>
          <p:cNvPr id="8" name="四角形: 角を丸くする 7">
            <a:extLst>
              <a:ext uri="{FF2B5EF4-FFF2-40B4-BE49-F238E27FC236}">
                <a16:creationId xmlns:a16="http://schemas.microsoft.com/office/drawing/2014/main" id="{ADAB173B-B2A4-0CFC-BF01-B56B7262E510}"/>
              </a:ext>
            </a:extLst>
          </p:cNvPr>
          <p:cNvSpPr/>
          <p:nvPr/>
        </p:nvSpPr>
        <p:spPr>
          <a:xfrm>
            <a:off x="9926135" y="2374805"/>
            <a:ext cx="1840302" cy="751726"/>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t>経済的な要因</a:t>
            </a:r>
          </a:p>
        </p:txBody>
      </p:sp>
      <p:sp>
        <p:nvSpPr>
          <p:cNvPr id="9" name="テキスト ボックス 8">
            <a:extLst>
              <a:ext uri="{FF2B5EF4-FFF2-40B4-BE49-F238E27FC236}">
                <a16:creationId xmlns:a16="http://schemas.microsoft.com/office/drawing/2014/main" id="{74251322-E014-1592-8DF6-2AE8D824D3B8}"/>
              </a:ext>
            </a:extLst>
          </p:cNvPr>
          <p:cNvSpPr txBox="1"/>
          <p:nvPr/>
        </p:nvSpPr>
        <p:spPr>
          <a:xfrm>
            <a:off x="6952891" y="6571453"/>
            <a:ext cx="5226977" cy="276999"/>
          </a:xfrm>
          <a:prstGeom prst="rect">
            <a:avLst/>
          </a:prstGeom>
          <a:noFill/>
        </p:spPr>
        <p:txBody>
          <a:bodyPr wrap="square" rtlCol="0">
            <a:spAutoFit/>
          </a:bodyPr>
          <a:lstStyle/>
          <a:p>
            <a:r>
              <a:rPr lang="ja-JP" altLang="en-US" sz="1200" dirty="0"/>
              <a:t>出典</a:t>
            </a:r>
            <a:r>
              <a:rPr kumimoji="1" lang="ja-JP" altLang="en-US" sz="1200" dirty="0"/>
              <a:t>：チームオレンジステップアップ教材「体力・知力で地域との交流</a:t>
            </a:r>
          </a:p>
        </p:txBody>
      </p:sp>
      <p:sp>
        <p:nvSpPr>
          <p:cNvPr id="3" name="矢印: 下 2">
            <a:extLst>
              <a:ext uri="{FF2B5EF4-FFF2-40B4-BE49-F238E27FC236}">
                <a16:creationId xmlns:a16="http://schemas.microsoft.com/office/drawing/2014/main" id="{B08DF185-597F-FED5-6795-5E19566E22C4}"/>
              </a:ext>
            </a:extLst>
          </p:cNvPr>
          <p:cNvSpPr/>
          <p:nvPr/>
        </p:nvSpPr>
        <p:spPr>
          <a:xfrm>
            <a:off x="7901796" y="3815637"/>
            <a:ext cx="345057" cy="253934"/>
          </a:xfrm>
          <a:prstGeom prst="downArrow">
            <a:avLst/>
          </a:prstGeom>
          <a:solidFill>
            <a:srgbClr val="00206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 name="矢印: 下 3">
            <a:extLst>
              <a:ext uri="{FF2B5EF4-FFF2-40B4-BE49-F238E27FC236}">
                <a16:creationId xmlns:a16="http://schemas.microsoft.com/office/drawing/2014/main" id="{E7DA6FC1-8AF3-EBC5-7BD3-B1C47C927410}"/>
              </a:ext>
            </a:extLst>
          </p:cNvPr>
          <p:cNvSpPr/>
          <p:nvPr/>
        </p:nvSpPr>
        <p:spPr>
          <a:xfrm>
            <a:off x="7898917" y="4428384"/>
            <a:ext cx="345057" cy="253934"/>
          </a:xfrm>
          <a:prstGeom prst="downArrow">
            <a:avLst/>
          </a:prstGeom>
          <a:solidFill>
            <a:srgbClr val="00206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 name="矢印: 下 10">
            <a:extLst>
              <a:ext uri="{FF2B5EF4-FFF2-40B4-BE49-F238E27FC236}">
                <a16:creationId xmlns:a16="http://schemas.microsoft.com/office/drawing/2014/main" id="{BB2A6717-3DFA-F5B1-0D2D-C8E9CAD50A81}"/>
              </a:ext>
            </a:extLst>
          </p:cNvPr>
          <p:cNvSpPr/>
          <p:nvPr/>
        </p:nvSpPr>
        <p:spPr>
          <a:xfrm>
            <a:off x="7913290" y="5030679"/>
            <a:ext cx="345057" cy="253934"/>
          </a:xfrm>
          <a:prstGeom prst="downArrow">
            <a:avLst/>
          </a:prstGeom>
          <a:solidFill>
            <a:srgbClr val="00206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 name="矢印: 下 11">
            <a:extLst>
              <a:ext uri="{FF2B5EF4-FFF2-40B4-BE49-F238E27FC236}">
                <a16:creationId xmlns:a16="http://schemas.microsoft.com/office/drawing/2014/main" id="{91454491-E9B6-5D12-94F1-43C02788E9C5}"/>
              </a:ext>
            </a:extLst>
          </p:cNvPr>
          <p:cNvSpPr/>
          <p:nvPr/>
        </p:nvSpPr>
        <p:spPr>
          <a:xfrm>
            <a:off x="7924798" y="5632974"/>
            <a:ext cx="345057" cy="253934"/>
          </a:xfrm>
          <a:prstGeom prst="downArrow">
            <a:avLst/>
          </a:prstGeom>
          <a:solidFill>
            <a:srgbClr val="00206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 name="矢印: 右 12">
            <a:extLst>
              <a:ext uri="{FF2B5EF4-FFF2-40B4-BE49-F238E27FC236}">
                <a16:creationId xmlns:a16="http://schemas.microsoft.com/office/drawing/2014/main" id="{867235C3-DAD7-496B-60EC-74BFD20B3CF6}"/>
              </a:ext>
            </a:extLst>
          </p:cNvPr>
          <p:cNvSpPr/>
          <p:nvPr/>
        </p:nvSpPr>
        <p:spPr>
          <a:xfrm>
            <a:off x="9228832" y="6049448"/>
            <a:ext cx="536276" cy="306238"/>
          </a:xfrm>
          <a:prstGeom prst="rightArrow">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155A1522-7662-0BF0-6C12-491B92E05671}"/>
              </a:ext>
            </a:extLst>
          </p:cNvPr>
          <p:cNvSpPr/>
          <p:nvPr/>
        </p:nvSpPr>
        <p:spPr>
          <a:xfrm>
            <a:off x="9926135" y="6124418"/>
            <a:ext cx="1840302" cy="149934"/>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上 15">
            <a:extLst>
              <a:ext uri="{FF2B5EF4-FFF2-40B4-BE49-F238E27FC236}">
                <a16:creationId xmlns:a16="http://schemas.microsoft.com/office/drawing/2014/main" id="{D17BECDA-46FA-9869-738A-89FA1C92E146}"/>
              </a:ext>
            </a:extLst>
          </p:cNvPr>
          <p:cNvSpPr/>
          <p:nvPr/>
        </p:nvSpPr>
        <p:spPr>
          <a:xfrm>
            <a:off x="11507638" y="3798384"/>
            <a:ext cx="345057" cy="2459739"/>
          </a:xfrm>
          <a:prstGeom prst="upArrow">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矢印: 左 16">
            <a:extLst>
              <a:ext uri="{FF2B5EF4-FFF2-40B4-BE49-F238E27FC236}">
                <a16:creationId xmlns:a16="http://schemas.microsoft.com/office/drawing/2014/main" id="{4715F67A-D2FA-554C-B719-4D9ED714249C}"/>
              </a:ext>
            </a:extLst>
          </p:cNvPr>
          <p:cNvSpPr/>
          <p:nvPr/>
        </p:nvSpPr>
        <p:spPr>
          <a:xfrm>
            <a:off x="10880783" y="5309623"/>
            <a:ext cx="569344" cy="264162"/>
          </a:xfrm>
          <a:prstGeom prst="leftArrow">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左 17">
            <a:extLst>
              <a:ext uri="{FF2B5EF4-FFF2-40B4-BE49-F238E27FC236}">
                <a16:creationId xmlns:a16="http://schemas.microsoft.com/office/drawing/2014/main" id="{67521AE8-4373-0912-AE35-2C5257B35E08}"/>
              </a:ext>
            </a:extLst>
          </p:cNvPr>
          <p:cNvSpPr/>
          <p:nvPr/>
        </p:nvSpPr>
        <p:spPr>
          <a:xfrm>
            <a:off x="10892292" y="4717902"/>
            <a:ext cx="569344" cy="264162"/>
          </a:xfrm>
          <a:prstGeom prst="leftArrow">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矢印: 左 18">
            <a:extLst>
              <a:ext uri="{FF2B5EF4-FFF2-40B4-BE49-F238E27FC236}">
                <a16:creationId xmlns:a16="http://schemas.microsoft.com/office/drawing/2014/main" id="{B60FFD49-A6BD-D295-DC52-726458C239D6}"/>
              </a:ext>
            </a:extLst>
          </p:cNvPr>
          <p:cNvSpPr/>
          <p:nvPr/>
        </p:nvSpPr>
        <p:spPr>
          <a:xfrm>
            <a:off x="10877907" y="4085996"/>
            <a:ext cx="569344" cy="264162"/>
          </a:xfrm>
          <a:prstGeom prst="leftArrow">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矢印: 左 19">
            <a:extLst>
              <a:ext uri="{FF2B5EF4-FFF2-40B4-BE49-F238E27FC236}">
                <a16:creationId xmlns:a16="http://schemas.microsoft.com/office/drawing/2014/main" id="{6E736354-9922-34AE-3E68-9B96FB03C347}"/>
              </a:ext>
            </a:extLst>
          </p:cNvPr>
          <p:cNvSpPr/>
          <p:nvPr/>
        </p:nvSpPr>
        <p:spPr>
          <a:xfrm>
            <a:off x="10892291" y="3477973"/>
            <a:ext cx="874145" cy="264162"/>
          </a:xfrm>
          <a:prstGeom prst="leftArrow">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C56D2FE5-4076-7006-B807-F7B7876B5AF4}"/>
              </a:ext>
            </a:extLst>
          </p:cNvPr>
          <p:cNvSpPr txBox="1"/>
          <p:nvPr/>
        </p:nvSpPr>
        <p:spPr>
          <a:xfrm>
            <a:off x="55168" y="2565722"/>
            <a:ext cx="5655357" cy="3043334"/>
          </a:xfrm>
          <a:prstGeom prst="rect">
            <a:avLst/>
          </a:prstGeom>
          <a:noFill/>
        </p:spPr>
        <p:txBody>
          <a:bodyPr wrap="square" rtlCol="0">
            <a:spAutoFit/>
          </a:bodyPr>
          <a:lstStyle/>
          <a:p>
            <a:r>
              <a:rPr kumimoji="1" lang="ja-JP" altLang="en-US" sz="2800" dirty="0">
                <a:latin typeface="+mn-ea"/>
              </a:rPr>
              <a:t>○孤立しやすい人</a:t>
            </a:r>
            <a:endParaRPr kumimoji="1" lang="en-US" altLang="ja-JP" sz="2800" dirty="0">
              <a:latin typeface="+mn-ea"/>
            </a:endParaRPr>
          </a:p>
          <a:p>
            <a:pPr>
              <a:lnSpc>
                <a:spcPts val="3300"/>
              </a:lnSpc>
            </a:pPr>
            <a:r>
              <a:rPr kumimoji="1" lang="ja-JP" altLang="en-US" sz="2400" dirty="0">
                <a:latin typeface="+mn-ea"/>
              </a:rPr>
              <a:t>・ひとり暮らしの高齢者</a:t>
            </a:r>
            <a:endParaRPr kumimoji="1" lang="en-US" altLang="ja-JP" sz="2400" dirty="0">
              <a:latin typeface="+mn-ea"/>
            </a:endParaRPr>
          </a:p>
          <a:p>
            <a:pPr>
              <a:lnSpc>
                <a:spcPts val="3300"/>
              </a:lnSpc>
            </a:pPr>
            <a:r>
              <a:rPr lang="ja-JP" altLang="en-US" sz="2400" dirty="0">
                <a:latin typeface="+mn-ea"/>
              </a:rPr>
              <a:t>・独居、無職の中高年男性</a:t>
            </a:r>
            <a:endParaRPr lang="en-US" altLang="ja-JP" sz="2400" dirty="0">
              <a:latin typeface="+mn-ea"/>
            </a:endParaRPr>
          </a:p>
          <a:p>
            <a:pPr>
              <a:lnSpc>
                <a:spcPts val="3300"/>
              </a:lnSpc>
            </a:pPr>
            <a:r>
              <a:rPr kumimoji="1" lang="ja-JP" altLang="en-US" sz="2400" dirty="0">
                <a:latin typeface="+mn-ea"/>
              </a:rPr>
              <a:t>・高齢者夫婦の二人暮らし</a:t>
            </a:r>
            <a:endParaRPr kumimoji="1" lang="en-US" altLang="ja-JP" sz="2400" dirty="0">
              <a:latin typeface="+mn-ea"/>
            </a:endParaRPr>
          </a:p>
          <a:p>
            <a:pPr>
              <a:lnSpc>
                <a:spcPts val="3300"/>
              </a:lnSpc>
            </a:pPr>
            <a:r>
              <a:rPr lang="ja-JP" altLang="en-US" sz="2400" dirty="0">
                <a:latin typeface="+mn-ea"/>
              </a:rPr>
              <a:t>・高齢者の兄弟姉妹同士の世帯</a:t>
            </a:r>
            <a:endParaRPr lang="en-US" altLang="ja-JP" sz="2400" dirty="0">
              <a:latin typeface="+mn-ea"/>
            </a:endParaRPr>
          </a:p>
          <a:p>
            <a:pPr>
              <a:lnSpc>
                <a:spcPts val="3300"/>
              </a:lnSpc>
            </a:pPr>
            <a:r>
              <a:rPr kumimoji="1" lang="ja-JP" altLang="en-US" sz="2400" dirty="0">
                <a:latin typeface="+mn-ea"/>
              </a:rPr>
              <a:t>・障害のある子どもと同居する高齢者</a:t>
            </a:r>
            <a:endParaRPr kumimoji="1" lang="en-US" altLang="ja-JP" sz="2400" dirty="0">
              <a:latin typeface="+mn-ea"/>
            </a:endParaRPr>
          </a:p>
          <a:p>
            <a:pPr>
              <a:lnSpc>
                <a:spcPts val="3300"/>
              </a:lnSpc>
            </a:pPr>
            <a:r>
              <a:rPr kumimoji="1" lang="ja-JP" altLang="en-US" sz="2400" dirty="0">
                <a:latin typeface="+mn-ea"/>
              </a:rPr>
              <a:t>・「孤独を好む」ように見える人</a:t>
            </a:r>
          </a:p>
        </p:txBody>
      </p:sp>
      <p:sp>
        <p:nvSpPr>
          <p:cNvPr id="22" name="テキスト ボックス 21">
            <a:extLst>
              <a:ext uri="{FF2B5EF4-FFF2-40B4-BE49-F238E27FC236}">
                <a16:creationId xmlns:a16="http://schemas.microsoft.com/office/drawing/2014/main" id="{2BB13C2C-6D3A-A98A-0D53-CA756BA2D783}"/>
              </a:ext>
            </a:extLst>
          </p:cNvPr>
          <p:cNvSpPr txBox="1"/>
          <p:nvPr/>
        </p:nvSpPr>
        <p:spPr>
          <a:xfrm>
            <a:off x="322045" y="5607403"/>
            <a:ext cx="6105012" cy="1077218"/>
          </a:xfrm>
          <a:prstGeom prst="rect">
            <a:avLst/>
          </a:prstGeom>
          <a:noFill/>
        </p:spPr>
        <p:txBody>
          <a:bodyPr wrap="square" rtlCol="0">
            <a:spAutoFit/>
          </a:bodyPr>
          <a:lstStyle/>
          <a:p>
            <a:r>
              <a:rPr kumimoji="1" lang="ja-JP" altLang="en-US" sz="3200" b="1" dirty="0">
                <a:solidFill>
                  <a:srgbClr val="FF0000"/>
                </a:solidFill>
              </a:rPr>
              <a:t>➡孤立のサインを</a:t>
            </a:r>
            <a:endParaRPr kumimoji="1" lang="en-US" altLang="ja-JP" sz="3200" b="1" dirty="0">
              <a:solidFill>
                <a:srgbClr val="FF0000"/>
              </a:solidFill>
            </a:endParaRPr>
          </a:p>
          <a:p>
            <a:r>
              <a:rPr lang="ja-JP" altLang="en-US" sz="3200" b="1" dirty="0">
                <a:solidFill>
                  <a:srgbClr val="FF0000"/>
                </a:solidFill>
              </a:rPr>
              <a:t>　　　　</a:t>
            </a:r>
            <a:r>
              <a:rPr kumimoji="1" lang="ja-JP" altLang="en-US" sz="3200" b="1" dirty="0">
                <a:solidFill>
                  <a:srgbClr val="FF0000"/>
                </a:solidFill>
              </a:rPr>
              <a:t>見逃さないことが大切</a:t>
            </a:r>
            <a:endParaRPr kumimoji="1" lang="en-US" altLang="ja-JP" sz="3200" b="1" dirty="0">
              <a:solidFill>
                <a:srgbClr val="FF0000"/>
              </a:solidFill>
            </a:endParaRPr>
          </a:p>
        </p:txBody>
      </p:sp>
      <p:sp>
        <p:nvSpPr>
          <p:cNvPr id="23" name="矢印: 下 22">
            <a:extLst>
              <a:ext uri="{FF2B5EF4-FFF2-40B4-BE49-F238E27FC236}">
                <a16:creationId xmlns:a16="http://schemas.microsoft.com/office/drawing/2014/main" id="{F668AAFF-B40F-4C62-C187-134A46B85EB2}"/>
              </a:ext>
            </a:extLst>
          </p:cNvPr>
          <p:cNvSpPr/>
          <p:nvPr/>
        </p:nvSpPr>
        <p:spPr>
          <a:xfrm>
            <a:off x="7898916" y="3209134"/>
            <a:ext cx="345057" cy="253934"/>
          </a:xfrm>
          <a:prstGeom prst="downArrow">
            <a:avLst/>
          </a:prstGeom>
          <a:solidFill>
            <a:srgbClr val="00206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501611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9E60DD-C3DB-1F0C-3DBC-787A6C2AD2ED}"/>
              </a:ext>
            </a:extLst>
          </p:cNvPr>
          <p:cNvSpPr>
            <a:spLocks noGrp="1"/>
          </p:cNvSpPr>
          <p:nvPr>
            <p:ph type="title"/>
          </p:nvPr>
        </p:nvSpPr>
        <p:spPr/>
        <p:txBody>
          <a:bodyPr/>
          <a:lstStyle/>
          <a:p>
            <a:r>
              <a:rPr kumimoji="1" lang="ja-JP" altLang="en-US" dirty="0">
                <a:latin typeface="+mn-ea"/>
                <a:ea typeface="+mn-ea"/>
              </a:rPr>
              <a:t>ここで考えてみましょう</a:t>
            </a:r>
          </a:p>
        </p:txBody>
      </p:sp>
      <p:sp>
        <p:nvSpPr>
          <p:cNvPr id="3" name="コンテンツ プレースホルダー 2">
            <a:extLst>
              <a:ext uri="{FF2B5EF4-FFF2-40B4-BE49-F238E27FC236}">
                <a16:creationId xmlns:a16="http://schemas.microsoft.com/office/drawing/2014/main" id="{9FD985BD-3EFA-722B-0B96-C97271C7CC8A}"/>
              </a:ext>
            </a:extLst>
          </p:cNvPr>
          <p:cNvSpPr>
            <a:spLocks noGrp="1"/>
          </p:cNvSpPr>
          <p:nvPr>
            <p:ph idx="1"/>
          </p:nvPr>
        </p:nvSpPr>
        <p:spPr>
          <a:xfrm>
            <a:off x="838200" y="1759610"/>
            <a:ext cx="10515600" cy="4089099"/>
          </a:xfrm>
        </p:spPr>
        <p:txBody>
          <a:bodyPr>
            <a:noAutofit/>
          </a:bodyPr>
          <a:lstStyle/>
          <a:p>
            <a:pPr marL="0" indent="0">
              <a:buNone/>
            </a:pPr>
            <a:r>
              <a:rPr lang="ja-JP" altLang="en-US" sz="3200" dirty="0">
                <a:latin typeface="+mn-ea"/>
              </a:rPr>
              <a:t>独り暮らしをしている</a:t>
            </a:r>
            <a:r>
              <a:rPr lang="en-US" altLang="ja-JP" sz="3200" dirty="0">
                <a:latin typeface="+mn-ea"/>
              </a:rPr>
              <a:t>80</a:t>
            </a:r>
            <a:r>
              <a:rPr lang="ja-JP" altLang="en-US" sz="3200" dirty="0">
                <a:latin typeface="+mn-ea"/>
              </a:rPr>
              <a:t>歳男性の</a:t>
            </a:r>
            <a:r>
              <a:rPr lang="en-US" altLang="ja-JP" sz="3200" dirty="0">
                <a:latin typeface="+mn-ea"/>
              </a:rPr>
              <a:t>A</a:t>
            </a:r>
            <a:r>
              <a:rPr lang="ja-JP" altLang="en-US" sz="3200" dirty="0">
                <a:latin typeface="+mn-ea"/>
              </a:rPr>
              <a:t>さん。</a:t>
            </a:r>
            <a:endParaRPr lang="en-US" altLang="ja-JP" sz="3200" dirty="0">
              <a:latin typeface="+mn-ea"/>
            </a:endParaRPr>
          </a:p>
          <a:p>
            <a:pPr marL="0" indent="0">
              <a:buNone/>
            </a:pPr>
            <a:r>
              <a:rPr lang="ja-JP" altLang="en-US" sz="3200" dirty="0">
                <a:latin typeface="+mn-ea"/>
              </a:rPr>
              <a:t>週</a:t>
            </a:r>
            <a:r>
              <a:rPr lang="en-US" altLang="ja-JP" sz="3200" dirty="0">
                <a:latin typeface="+mn-ea"/>
              </a:rPr>
              <a:t>2</a:t>
            </a:r>
            <a:r>
              <a:rPr lang="ja-JP" altLang="en-US" sz="3200" dirty="0">
                <a:latin typeface="+mn-ea"/>
              </a:rPr>
              <a:t>回のグランドゴルフには、かかさず参加しているのですが、この日は来ませんでした。誰も休みの連絡を受けていません。</a:t>
            </a:r>
            <a:endParaRPr lang="en-US" altLang="ja-JP" sz="3200" dirty="0">
              <a:latin typeface="+mn-ea"/>
            </a:endParaRPr>
          </a:p>
          <a:p>
            <a:pPr marL="0" indent="0">
              <a:buNone/>
            </a:pPr>
            <a:r>
              <a:rPr lang="ja-JP" altLang="en-US" sz="3200" dirty="0">
                <a:latin typeface="+mn-ea"/>
              </a:rPr>
              <a:t>また、この日のゴミ出しにも姿を見た人がいないことがわかりました。</a:t>
            </a:r>
            <a:endParaRPr lang="en-US" altLang="ja-JP" sz="3200" dirty="0">
              <a:latin typeface="+mn-ea"/>
            </a:endParaRPr>
          </a:p>
        </p:txBody>
      </p:sp>
    </p:spTree>
    <p:extLst>
      <p:ext uri="{BB962C8B-B14F-4D97-AF65-F5344CB8AC3E}">
        <p14:creationId xmlns:p14="http://schemas.microsoft.com/office/powerpoint/2010/main" val="1145343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7723F1-45E5-4423-CDDB-159B0C3E108A}"/>
              </a:ext>
            </a:extLst>
          </p:cNvPr>
          <p:cNvSpPr>
            <a:spLocks noGrp="1"/>
          </p:cNvSpPr>
          <p:nvPr>
            <p:ph type="title"/>
          </p:nvPr>
        </p:nvSpPr>
        <p:spPr>
          <a:xfrm>
            <a:off x="838200" y="485893"/>
            <a:ext cx="10515600" cy="877079"/>
          </a:xfrm>
        </p:spPr>
        <p:txBody>
          <a:bodyPr>
            <a:normAutofit/>
          </a:bodyPr>
          <a:lstStyle/>
          <a:p>
            <a:r>
              <a:rPr lang="ja-JP" altLang="en-US" sz="3600" dirty="0">
                <a:latin typeface="+mn-ea"/>
                <a:ea typeface="+mn-ea"/>
              </a:rPr>
              <a:t>①皆さんはどんなことを思いましたか？</a:t>
            </a:r>
            <a:endParaRPr kumimoji="1" lang="ja-JP" altLang="en-US" sz="3600" dirty="0">
              <a:latin typeface="+mn-ea"/>
              <a:ea typeface="+mn-ea"/>
            </a:endParaRPr>
          </a:p>
        </p:txBody>
      </p:sp>
      <p:sp>
        <p:nvSpPr>
          <p:cNvPr id="4" name="タイトル 1">
            <a:extLst>
              <a:ext uri="{FF2B5EF4-FFF2-40B4-BE49-F238E27FC236}">
                <a16:creationId xmlns:a16="http://schemas.microsoft.com/office/drawing/2014/main" id="{B2102ADC-66C8-E155-FFE2-FE5E4A98340B}"/>
              </a:ext>
            </a:extLst>
          </p:cNvPr>
          <p:cNvSpPr txBox="1">
            <a:spLocks/>
          </p:cNvSpPr>
          <p:nvPr/>
        </p:nvSpPr>
        <p:spPr>
          <a:xfrm>
            <a:off x="838200" y="330704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a:latin typeface="+mn-ea"/>
                <a:ea typeface="+mn-ea"/>
              </a:rPr>
              <a:t>②個人や仲間内でできそうなことはありますか？</a:t>
            </a:r>
            <a:endParaRPr lang="en-US" altLang="ja-JP" sz="3600" dirty="0">
              <a:latin typeface="+mn-ea"/>
              <a:ea typeface="+mn-ea"/>
            </a:endParaRPr>
          </a:p>
        </p:txBody>
      </p:sp>
      <p:sp>
        <p:nvSpPr>
          <p:cNvPr id="5" name="四角形: 角を丸くする 4">
            <a:extLst>
              <a:ext uri="{FF2B5EF4-FFF2-40B4-BE49-F238E27FC236}">
                <a16:creationId xmlns:a16="http://schemas.microsoft.com/office/drawing/2014/main" id="{D9C87EE1-66F8-FA04-E550-3AC6557978A3}"/>
              </a:ext>
            </a:extLst>
          </p:cNvPr>
          <p:cNvSpPr/>
          <p:nvPr/>
        </p:nvSpPr>
        <p:spPr>
          <a:xfrm>
            <a:off x="838200" y="1242204"/>
            <a:ext cx="10515600" cy="218679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4859EA55-7349-CBD2-E9FE-220C2EA636D8}"/>
              </a:ext>
            </a:extLst>
          </p:cNvPr>
          <p:cNvSpPr/>
          <p:nvPr/>
        </p:nvSpPr>
        <p:spPr>
          <a:xfrm>
            <a:off x="838200" y="4306079"/>
            <a:ext cx="10515600" cy="218679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309546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E0F89E-482A-DB69-6C27-C517D04E1B31}"/>
              </a:ext>
            </a:extLst>
          </p:cNvPr>
          <p:cNvSpPr>
            <a:spLocks noGrp="1"/>
          </p:cNvSpPr>
          <p:nvPr>
            <p:ph type="title"/>
          </p:nvPr>
        </p:nvSpPr>
        <p:spPr/>
        <p:txBody>
          <a:bodyPr/>
          <a:lstStyle/>
          <a:p>
            <a:r>
              <a:rPr kumimoji="1" lang="ja-JP" altLang="en-US" dirty="0">
                <a:latin typeface="+mn-ea"/>
                <a:ea typeface="+mn-ea"/>
              </a:rPr>
              <a:t>地域で見守りつなげよう</a:t>
            </a:r>
            <a:endParaRPr kumimoji="1" lang="ja-JP" altLang="en-US" dirty="0"/>
          </a:p>
        </p:txBody>
      </p:sp>
      <p:sp>
        <p:nvSpPr>
          <p:cNvPr id="4" name="コンテンツ プレースホルダー 2">
            <a:extLst>
              <a:ext uri="{FF2B5EF4-FFF2-40B4-BE49-F238E27FC236}">
                <a16:creationId xmlns:a16="http://schemas.microsoft.com/office/drawing/2014/main" id="{E3411D56-BBAC-F076-12A4-0EA1995A0A28}"/>
              </a:ext>
            </a:extLst>
          </p:cNvPr>
          <p:cNvSpPr txBox="1">
            <a:spLocks/>
          </p:cNvSpPr>
          <p:nvPr/>
        </p:nvSpPr>
        <p:spPr>
          <a:xfrm>
            <a:off x="838200" y="1518297"/>
            <a:ext cx="10515600" cy="26915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200" b="1" dirty="0">
                <a:latin typeface="+mn-ea"/>
              </a:rPr>
              <a:t>○声かけによる関係づくり</a:t>
            </a:r>
            <a:endParaRPr lang="en-US" altLang="ja-JP" sz="3200" b="1" dirty="0">
              <a:latin typeface="+mn-ea"/>
            </a:endParaRPr>
          </a:p>
          <a:p>
            <a:pPr marL="0" indent="0">
              <a:buNone/>
            </a:pPr>
            <a:r>
              <a:rPr lang="ja-JP" altLang="en-US" dirty="0"/>
              <a:t>　・声かけはとても大切です</a:t>
            </a:r>
            <a:endParaRPr lang="en-US" altLang="ja-JP" dirty="0"/>
          </a:p>
          <a:p>
            <a:pPr marL="0" indent="0">
              <a:buNone/>
            </a:pPr>
            <a:r>
              <a:rPr lang="ja-JP" altLang="en-US" dirty="0"/>
              <a:t>　・顔見知りになるきっかけとなります</a:t>
            </a:r>
            <a:endParaRPr lang="en-US" altLang="ja-JP" dirty="0"/>
          </a:p>
          <a:p>
            <a:pPr marL="0" indent="0">
              <a:buNone/>
            </a:pPr>
            <a:r>
              <a:rPr lang="ja-JP" altLang="en-US" dirty="0"/>
              <a:t>　・さりげない会話の繰り返しが、信頼につながります</a:t>
            </a:r>
            <a:endParaRPr lang="en-US" altLang="ja-JP" dirty="0"/>
          </a:p>
          <a:p>
            <a:pPr marL="0" indent="0">
              <a:buNone/>
            </a:pPr>
            <a:r>
              <a:rPr lang="ja-JP" altLang="en-US" dirty="0"/>
              <a:t>　・関係づくりは、急がずに時間をかけることが大切です</a:t>
            </a:r>
            <a:endParaRPr lang="en-US" altLang="ja-JP" dirty="0"/>
          </a:p>
        </p:txBody>
      </p:sp>
      <p:sp>
        <p:nvSpPr>
          <p:cNvPr id="7" name="コンテンツ プレースホルダー 2">
            <a:extLst>
              <a:ext uri="{FF2B5EF4-FFF2-40B4-BE49-F238E27FC236}">
                <a16:creationId xmlns:a16="http://schemas.microsoft.com/office/drawing/2014/main" id="{F450620E-BEF1-20F8-9F96-A746C6D79CA9}"/>
              </a:ext>
            </a:extLst>
          </p:cNvPr>
          <p:cNvSpPr txBox="1">
            <a:spLocks/>
          </p:cNvSpPr>
          <p:nvPr/>
        </p:nvSpPr>
        <p:spPr>
          <a:xfrm>
            <a:off x="838200" y="4252732"/>
            <a:ext cx="10515600" cy="230334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200" b="1" dirty="0">
                <a:latin typeface="+mn-ea"/>
              </a:rPr>
              <a:t>○さりげない見守りのネットワーク</a:t>
            </a:r>
            <a:endParaRPr lang="en-US" altLang="ja-JP" sz="3200" b="1" dirty="0">
              <a:latin typeface="+mn-ea"/>
            </a:endParaRPr>
          </a:p>
          <a:p>
            <a:pPr marL="0" indent="0">
              <a:buNone/>
            </a:pPr>
            <a:r>
              <a:rPr lang="ja-JP" altLang="en-US" dirty="0"/>
              <a:t>　・近所付き合いが苦手な人もいます。根気強くゆっくりと関係　　　</a:t>
            </a:r>
            <a:endParaRPr lang="en-US" altLang="ja-JP" dirty="0"/>
          </a:p>
          <a:p>
            <a:pPr marL="0" indent="0">
              <a:buNone/>
            </a:pPr>
            <a:r>
              <a:rPr lang="ja-JP" altLang="en-US" dirty="0"/>
              <a:t>　　を築くことが大切です</a:t>
            </a:r>
            <a:endParaRPr lang="en-US" altLang="ja-JP" dirty="0"/>
          </a:p>
          <a:p>
            <a:pPr marL="0" indent="0">
              <a:lnSpc>
                <a:spcPts val="2000"/>
              </a:lnSpc>
              <a:buNone/>
            </a:pPr>
            <a:r>
              <a:rPr lang="ja-JP" altLang="en-US" dirty="0"/>
              <a:t>　・関係を築くことで見守りのネットワークの体制も作りやすく</a:t>
            </a:r>
            <a:endParaRPr lang="en-US" altLang="ja-JP" dirty="0"/>
          </a:p>
          <a:p>
            <a:pPr marL="0" indent="0">
              <a:lnSpc>
                <a:spcPts val="2000"/>
              </a:lnSpc>
              <a:buNone/>
            </a:pPr>
            <a:r>
              <a:rPr lang="ja-JP" altLang="en-US" dirty="0"/>
              <a:t>　　なります</a:t>
            </a:r>
            <a:endParaRPr lang="en-US" altLang="ja-JP" dirty="0"/>
          </a:p>
          <a:p>
            <a:endParaRPr lang="ja-JP" altLang="en-US" dirty="0"/>
          </a:p>
        </p:txBody>
      </p:sp>
    </p:spTree>
    <p:extLst>
      <p:ext uri="{BB962C8B-B14F-4D97-AF65-F5344CB8AC3E}">
        <p14:creationId xmlns:p14="http://schemas.microsoft.com/office/powerpoint/2010/main" val="39406609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1160</Words>
  <Application>Microsoft Office PowerPoint</Application>
  <PresentationFormat>ワイド画面</PresentationFormat>
  <Paragraphs>104</Paragraphs>
  <Slides>11</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HG丸ｺﾞｼｯｸM-PRO</vt:lpstr>
      <vt:lpstr>游ゴシック</vt:lpstr>
      <vt:lpstr>游ゴシック Light</vt:lpstr>
      <vt:lpstr>Arial</vt:lpstr>
      <vt:lpstr>Office テーマ</vt:lpstr>
      <vt:lpstr>PowerPoint プレゼンテーション</vt:lpstr>
      <vt:lpstr>研修内容</vt:lpstr>
      <vt:lpstr>外出して人と交流する日常はとても大切①</vt:lpstr>
      <vt:lpstr>外出して人と交流する日常はとても大切②</vt:lpstr>
      <vt:lpstr>閉じこもらないために</vt:lpstr>
      <vt:lpstr>地域との交流を失わないために</vt:lpstr>
      <vt:lpstr>ここで考えてみましょう</vt:lpstr>
      <vt:lpstr>①皆さんはどんなことを思いましたか？</vt:lpstr>
      <vt:lpstr>地域で見守りつなげよう</vt:lpstr>
      <vt:lpstr>地域で見守りつなげよう</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認知症サポーター 　　　　ステップアップ研修</dc:title>
  <dc:creator>User01</dc:creator>
  <cp:lastModifiedBy>User03</cp:lastModifiedBy>
  <cp:revision>144</cp:revision>
  <cp:lastPrinted>2023-05-24T00:17:26Z</cp:lastPrinted>
  <dcterms:created xsi:type="dcterms:W3CDTF">2022-12-12T00:59:45Z</dcterms:created>
  <dcterms:modified xsi:type="dcterms:W3CDTF">2024-01-18T09:32:54Z</dcterms:modified>
</cp:coreProperties>
</file>