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340" r:id="rId2"/>
    <p:sldId id="372" r:id="rId3"/>
    <p:sldId id="341" r:id="rId4"/>
    <p:sldId id="382" r:id="rId5"/>
    <p:sldId id="461" r:id="rId6"/>
    <p:sldId id="385" r:id="rId7"/>
    <p:sldId id="369" r:id="rId8"/>
    <p:sldId id="393" r:id="rId9"/>
    <p:sldId id="394" r:id="rId10"/>
    <p:sldId id="378" r:id="rId11"/>
    <p:sldId id="379" r:id="rId12"/>
    <p:sldId id="354" r:id="rId13"/>
    <p:sldId id="355" r:id="rId14"/>
    <p:sldId id="370" r:id="rId15"/>
    <p:sldId id="447" r:id="rId16"/>
    <p:sldId id="348" r:id="rId17"/>
    <p:sldId id="363" r:id="rId18"/>
    <p:sldId id="353" r:id="rId19"/>
    <p:sldId id="357" r:id="rId20"/>
    <p:sldId id="362" r:id="rId21"/>
    <p:sldId id="442" r:id="rId22"/>
    <p:sldId id="358" r:id="rId23"/>
    <p:sldId id="366" r:id="rId24"/>
    <p:sldId id="368" r:id="rId25"/>
    <p:sldId id="289" r:id="rId26"/>
    <p:sldId id="347" r:id="rId27"/>
    <p:sldId id="384" r:id="rId28"/>
    <p:sldId id="391" r:id="rId29"/>
    <p:sldId id="352" r:id="rId30"/>
    <p:sldId id="417" r:id="rId31"/>
  </p:sldIdLst>
  <p:sldSz cx="12192000" cy="685800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CC"/>
    <a:srgbClr val="FF9999"/>
    <a:srgbClr val="CCCCFF"/>
    <a:srgbClr val="009900"/>
    <a:srgbClr val="FF6600"/>
    <a:srgbClr val="008000"/>
    <a:srgbClr val="FF9933"/>
    <a:srgbClr val="FF9900"/>
    <a:srgbClr val="71DA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2" autoAdjust="0"/>
    <p:restoredTop sz="51344" autoAdjust="0"/>
  </p:normalViewPr>
  <p:slideViewPr>
    <p:cSldViewPr snapToGrid="0" showGuides="1">
      <p:cViewPr varScale="1">
        <p:scale>
          <a:sx n="53" d="100"/>
          <a:sy n="53" d="100"/>
        </p:scale>
        <p:origin x="1008" y="72"/>
      </p:cViewPr>
      <p:guideLst>
        <p:guide orient="horz" pos="2137"/>
        <p:guide pos="3863"/>
      </p:guideLst>
    </p:cSldViewPr>
  </p:slideViewPr>
  <p:notesTextViewPr>
    <p:cViewPr>
      <p:scale>
        <a:sx n="1" d="1"/>
        <a:sy n="1" d="1"/>
      </p:scale>
      <p:origin x="0" y="0"/>
    </p:cViewPr>
  </p:notesTextViewPr>
  <p:notesViewPr>
    <p:cSldViewPr snapToGrid="0" showGuides="1">
      <p:cViewPr varScale="1">
        <p:scale>
          <a:sx n="73" d="100"/>
          <a:sy n="73" d="100"/>
        </p:scale>
        <p:origin x="224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lt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manualLayout>
          <c:layoutTarget val="inner"/>
          <c:xMode val="edge"/>
          <c:yMode val="edge"/>
          <c:x val="5.9918598461905545E-2"/>
          <c:y val="0.1848918833159427"/>
          <c:w val="0.92726088871758161"/>
          <c:h val="0.62148167255821452"/>
        </c:manualLayout>
      </c:layout>
      <c:barChart>
        <c:barDir val="col"/>
        <c:grouping val="clustered"/>
        <c:varyColors val="0"/>
        <c:ser>
          <c:idx val="0"/>
          <c:order val="0"/>
          <c:tx>
            <c:strRef>
              <c:f>Sheet1!$B$1</c:f>
              <c:strCache>
                <c:ptCount val="1"/>
                <c:pt idx="0">
                  <c:v>人口</c:v>
                </c:pt>
              </c:strCache>
            </c:strRef>
          </c:tx>
          <c:spPr>
            <a:solidFill>
              <a:schemeClr val="accent1"/>
            </a:solidFill>
            <a:ln>
              <a:noFill/>
            </a:ln>
            <a:effectLst/>
          </c:spPr>
          <c:invertIfNegative val="0"/>
          <c:cat>
            <c:strRef>
              <c:f>Sheet1!$A$2:$A$10</c:f>
              <c:strCache>
                <c:ptCount val="9"/>
                <c:pt idx="0">
                  <c:v>山育会</c:v>
                </c:pt>
                <c:pt idx="1">
                  <c:v>社協</c:v>
                </c:pt>
                <c:pt idx="2">
                  <c:v>菱風園</c:v>
                </c:pt>
                <c:pt idx="3">
                  <c:v>ユートピア広沢</c:v>
                </c:pt>
                <c:pt idx="4">
                  <c:v>思いやり</c:v>
                </c:pt>
                <c:pt idx="5">
                  <c:v>思いやり黒保根</c:v>
                </c:pt>
                <c:pt idx="6">
                  <c:v>にいさと</c:v>
                </c:pt>
                <c:pt idx="7">
                  <c:v>のぞみの苑</c:v>
                </c:pt>
                <c:pt idx="8">
                  <c:v>神明</c:v>
                </c:pt>
              </c:strCache>
            </c:strRef>
          </c:cat>
          <c:val>
            <c:numRef>
              <c:f>Sheet1!$B$2:$B$10</c:f>
              <c:numCache>
                <c:formatCode>General</c:formatCode>
                <c:ptCount val="9"/>
                <c:pt idx="0">
                  <c:v>9943</c:v>
                </c:pt>
                <c:pt idx="1">
                  <c:v>11648</c:v>
                </c:pt>
                <c:pt idx="2">
                  <c:v>13266</c:v>
                </c:pt>
                <c:pt idx="3">
                  <c:v>17290</c:v>
                </c:pt>
                <c:pt idx="4">
                  <c:v>8065</c:v>
                </c:pt>
                <c:pt idx="5">
                  <c:v>1715</c:v>
                </c:pt>
                <c:pt idx="6">
                  <c:v>16261</c:v>
                </c:pt>
                <c:pt idx="7">
                  <c:v>17152</c:v>
                </c:pt>
                <c:pt idx="8">
                  <c:v>12261</c:v>
                </c:pt>
              </c:numCache>
            </c:numRef>
          </c:val>
          <c:extLst>
            <c:ext xmlns:c16="http://schemas.microsoft.com/office/drawing/2014/chart" uri="{C3380CC4-5D6E-409C-BE32-E72D297353CC}">
              <c16:uniqueId val="{00000000-9194-4F95-BFD0-AE28455FAA84}"/>
            </c:ext>
          </c:extLst>
        </c:ser>
        <c:ser>
          <c:idx val="1"/>
          <c:order val="1"/>
          <c:tx>
            <c:strRef>
              <c:f>Sheet1!$C$1</c:f>
              <c:strCache>
                <c:ptCount val="1"/>
                <c:pt idx="0">
                  <c:v>65歳以上人口</c:v>
                </c:pt>
              </c:strCache>
            </c:strRef>
          </c:tx>
          <c:spPr>
            <a:solidFill>
              <a:schemeClr val="accent2"/>
            </a:solidFill>
            <a:ln>
              <a:noFill/>
            </a:ln>
            <a:effectLst/>
          </c:spPr>
          <c:invertIfNegative val="0"/>
          <c:cat>
            <c:strRef>
              <c:f>Sheet1!$A$2:$A$10</c:f>
              <c:strCache>
                <c:ptCount val="9"/>
                <c:pt idx="0">
                  <c:v>山育会</c:v>
                </c:pt>
                <c:pt idx="1">
                  <c:v>社協</c:v>
                </c:pt>
                <c:pt idx="2">
                  <c:v>菱風園</c:v>
                </c:pt>
                <c:pt idx="3">
                  <c:v>ユートピア広沢</c:v>
                </c:pt>
                <c:pt idx="4">
                  <c:v>思いやり</c:v>
                </c:pt>
                <c:pt idx="5">
                  <c:v>思いやり黒保根</c:v>
                </c:pt>
                <c:pt idx="6">
                  <c:v>にいさと</c:v>
                </c:pt>
                <c:pt idx="7">
                  <c:v>のぞみの苑</c:v>
                </c:pt>
                <c:pt idx="8">
                  <c:v>神明</c:v>
                </c:pt>
              </c:strCache>
            </c:strRef>
          </c:cat>
          <c:val>
            <c:numRef>
              <c:f>Sheet1!$C$2:$C$10</c:f>
              <c:numCache>
                <c:formatCode>General</c:formatCode>
                <c:ptCount val="9"/>
                <c:pt idx="0">
                  <c:v>4223</c:v>
                </c:pt>
                <c:pt idx="1">
                  <c:v>4931</c:v>
                </c:pt>
                <c:pt idx="2">
                  <c:v>5364</c:v>
                </c:pt>
                <c:pt idx="3">
                  <c:v>5725</c:v>
                </c:pt>
                <c:pt idx="4">
                  <c:v>3270</c:v>
                </c:pt>
                <c:pt idx="5">
                  <c:v>831</c:v>
                </c:pt>
                <c:pt idx="6">
                  <c:v>4704</c:v>
                </c:pt>
                <c:pt idx="7">
                  <c:v>5698</c:v>
                </c:pt>
                <c:pt idx="8">
                  <c:v>4208</c:v>
                </c:pt>
              </c:numCache>
            </c:numRef>
          </c:val>
          <c:extLst>
            <c:ext xmlns:c16="http://schemas.microsoft.com/office/drawing/2014/chart" uri="{C3380CC4-5D6E-409C-BE32-E72D297353CC}">
              <c16:uniqueId val="{00000001-9194-4F95-BFD0-AE28455FAA84}"/>
            </c:ext>
          </c:extLst>
        </c:ser>
        <c:dLbls>
          <c:showLegendKey val="0"/>
          <c:showVal val="0"/>
          <c:showCatName val="0"/>
          <c:showSerName val="0"/>
          <c:showPercent val="0"/>
          <c:showBubbleSize val="0"/>
        </c:dLbls>
        <c:gapWidth val="219"/>
        <c:overlap val="-27"/>
        <c:axId val="1016969023"/>
        <c:axId val="1016970271"/>
      </c:barChart>
      <c:catAx>
        <c:axId val="10169690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016970271"/>
        <c:crosses val="autoZero"/>
        <c:auto val="1"/>
        <c:lblAlgn val="ctr"/>
        <c:lblOffset val="100"/>
        <c:noMultiLvlLbl val="0"/>
      </c:catAx>
      <c:valAx>
        <c:axId val="1016970271"/>
        <c:scaling>
          <c:orientation val="minMax"/>
          <c:max val="18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10169690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28575">
      <a:solidFill>
        <a:schemeClr val="tx1"/>
      </a:solidFill>
    </a:ln>
    <a:effectLst/>
  </c:spPr>
  <c:txPr>
    <a:bodyPr/>
    <a:lstStyle/>
    <a:p>
      <a:pPr>
        <a:defRPr/>
      </a:pPr>
      <a:endParaRPr lang="ja-JP"/>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0.06643</cdr:x>
      <cdr:y>0.27708</cdr:y>
    </cdr:from>
    <cdr:to>
      <cdr:x>0.14918</cdr:x>
      <cdr:y>0.42593</cdr:y>
    </cdr:to>
    <cdr:sp macro="" textlink="">
      <cdr:nvSpPr>
        <cdr:cNvPr id="2" name="吹き出し: 角を丸めた四角形 1">
          <a:extLst xmlns:a="http://schemas.openxmlformats.org/drawingml/2006/main">
            <a:ext uri="{FF2B5EF4-FFF2-40B4-BE49-F238E27FC236}">
              <a16:creationId xmlns:a16="http://schemas.microsoft.com/office/drawing/2014/main" id="{BF6ACBD7-56A8-4D27-B5E3-669A35F29FB6}"/>
            </a:ext>
          </a:extLst>
        </cdr:cNvPr>
        <cdr:cNvSpPr/>
      </cdr:nvSpPr>
      <cdr:spPr>
        <a:xfrm xmlns:a="http://schemas.openxmlformats.org/drawingml/2006/main">
          <a:off x="723900" y="1120346"/>
          <a:ext cx="901700" cy="601858"/>
        </a:xfrm>
        <a:prstGeom xmlns:a="http://schemas.openxmlformats.org/drawingml/2006/main" prst="wedgeRoundRectCallout">
          <a:avLst>
            <a:gd name="adj1" fmla="val 14952"/>
            <a:gd name="adj2" fmla="val 89951"/>
            <a:gd name="adj3" fmla="val 16667"/>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ja-JP" altLang="en-US" sz="1200" b="1" dirty="0"/>
            <a:t>高齢化率</a:t>
          </a:r>
          <a:endParaRPr lang="en-US" altLang="ja-JP" sz="1200" b="1" dirty="0"/>
        </a:p>
        <a:p xmlns:a="http://schemas.openxmlformats.org/drawingml/2006/main">
          <a:r>
            <a:rPr lang="en-US" altLang="ja-JP" sz="1400" b="1" dirty="0"/>
            <a:t>43.18</a:t>
          </a:r>
          <a:r>
            <a:rPr lang="ja-JP" altLang="en-US" sz="1400" b="1" dirty="0"/>
            <a:t>％</a:t>
          </a:r>
          <a:endParaRPr lang="ja-JP" sz="1400" b="1" dirty="0"/>
        </a:p>
      </cdr:txBody>
    </cdr:sp>
  </cdr:relSizeAnchor>
  <cdr:relSizeAnchor xmlns:cdr="http://schemas.openxmlformats.org/drawingml/2006/chartDrawing">
    <cdr:from>
      <cdr:x>0.10216</cdr:x>
      <cdr:y>0.70234</cdr:y>
    </cdr:from>
    <cdr:to>
      <cdr:x>0.15415</cdr:x>
      <cdr:y>0.79575</cdr:y>
    </cdr:to>
    <cdr:sp macro="" textlink="">
      <cdr:nvSpPr>
        <cdr:cNvPr id="3" name="テキスト ボックス 2">
          <a:extLst xmlns:a="http://schemas.openxmlformats.org/drawingml/2006/main">
            <a:ext uri="{FF2B5EF4-FFF2-40B4-BE49-F238E27FC236}">
              <a16:creationId xmlns:a16="http://schemas.microsoft.com/office/drawing/2014/main" id="{EF9BC4AD-F70E-4691-80B6-4AE57E8FE21B}"/>
            </a:ext>
          </a:extLst>
        </cdr:cNvPr>
        <cdr:cNvSpPr txBox="1"/>
      </cdr:nvSpPr>
      <cdr:spPr>
        <a:xfrm xmlns:a="http://schemas.openxmlformats.org/drawingml/2006/main">
          <a:off x="1113184" y="2839832"/>
          <a:ext cx="566530" cy="37768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1100" b="1" u="sng" dirty="0"/>
            <a:t>4,092</a:t>
          </a:r>
          <a:endParaRPr lang="ja-JP" altLang="en-US" sz="1100" b="1" u="sng"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3E061237-4D2B-48E0-8BA2-3FB6326B243C}"/>
              </a:ext>
            </a:extLst>
          </p:cNvPr>
          <p:cNvSpPr>
            <a:spLocks noGrp="1"/>
          </p:cNvSpPr>
          <p:nvPr>
            <p:ph type="hdr" sz="quarter"/>
          </p:nvPr>
        </p:nvSpPr>
        <p:spPr>
          <a:xfrm>
            <a:off x="0" y="0"/>
            <a:ext cx="2918650" cy="4952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AD28B752-ABFC-40F0-B756-FE230BFC77C3}"/>
              </a:ext>
            </a:extLst>
          </p:cNvPr>
          <p:cNvSpPr>
            <a:spLocks noGrp="1"/>
          </p:cNvSpPr>
          <p:nvPr>
            <p:ph type="dt" sz="quarter" idx="1"/>
          </p:nvPr>
        </p:nvSpPr>
        <p:spPr>
          <a:xfrm>
            <a:off x="3814945" y="0"/>
            <a:ext cx="2919734" cy="495293"/>
          </a:xfrm>
          <a:prstGeom prst="rect">
            <a:avLst/>
          </a:prstGeom>
        </p:spPr>
        <p:txBody>
          <a:bodyPr vert="horz" lIns="91440" tIns="45720" rIns="91440" bIns="45720" rtlCol="0"/>
          <a:lstStyle>
            <a:lvl1pPr algn="r">
              <a:defRPr sz="1200"/>
            </a:lvl1pPr>
          </a:lstStyle>
          <a:p>
            <a:fld id="{0E1A84FF-C942-40BC-B75A-84DBA4B46462}" type="datetime1">
              <a:rPr kumimoji="1" lang="ja-JP" altLang="en-US" smtClean="0"/>
              <a:t>2023/7/6</a:t>
            </a:fld>
            <a:endParaRPr kumimoji="1" lang="ja-JP" altLang="en-US"/>
          </a:p>
        </p:txBody>
      </p:sp>
      <p:sp>
        <p:nvSpPr>
          <p:cNvPr id="4" name="フッター プレースホルダー 3">
            <a:extLst>
              <a:ext uri="{FF2B5EF4-FFF2-40B4-BE49-F238E27FC236}">
                <a16:creationId xmlns:a16="http://schemas.microsoft.com/office/drawing/2014/main" id="{624A6955-5641-4DDE-807E-3F39FBF30A15}"/>
              </a:ext>
            </a:extLst>
          </p:cNvPr>
          <p:cNvSpPr>
            <a:spLocks noGrp="1"/>
          </p:cNvSpPr>
          <p:nvPr>
            <p:ph type="ftr" sz="quarter" idx="2"/>
          </p:nvPr>
        </p:nvSpPr>
        <p:spPr>
          <a:xfrm>
            <a:off x="0" y="9371020"/>
            <a:ext cx="2918650" cy="495293"/>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0B227A90-6D94-4198-821A-87C30FE59A02}"/>
              </a:ext>
            </a:extLst>
          </p:cNvPr>
          <p:cNvSpPr>
            <a:spLocks noGrp="1"/>
          </p:cNvSpPr>
          <p:nvPr>
            <p:ph type="sldNum" sz="quarter" idx="3"/>
          </p:nvPr>
        </p:nvSpPr>
        <p:spPr>
          <a:xfrm>
            <a:off x="3814945" y="9371020"/>
            <a:ext cx="2919734" cy="495293"/>
          </a:xfrm>
          <a:prstGeom prst="rect">
            <a:avLst/>
          </a:prstGeom>
        </p:spPr>
        <p:txBody>
          <a:bodyPr vert="horz" lIns="91440" tIns="45720" rIns="91440" bIns="45720" rtlCol="0" anchor="b"/>
          <a:lstStyle>
            <a:lvl1pPr algn="r">
              <a:defRPr sz="1200"/>
            </a:lvl1pPr>
          </a:lstStyle>
          <a:p>
            <a:fld id="{861F4E99-DA97-46CB-BCB3-C4C1E8A2A293}" type="slidenum">
              <a:rPr kumimoji="1" lang="ja-JP" altLang="en-US" smtClean="0"/>
              <a:t>‹#›</a:t>
            </a:fld>
            <a:endParaRPr kumimoji="1" lang="ja-JP" altLang="en-US"/>
          </a:p>
        </p:txBody>
      </p:sp>
    </p:spTree>
    <p:extLst>
      <p:ext uri="{BB962C8B-B14F-4D97-AF65-F5344CB8AC3E}">
        <p14:creationId xmlns:p14="http://schemas.microsoft.com/office/powerpoint/2010/main" val="175889562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4" y="0"/>
            <a:ext cx="2918831" cy="495029"/>
          </a:xfrm>
          <a:prstGeom prst="rect">
            <a:avLst/>
          </a:prstGeom>
        </p:spPr>
        <p:txBody>
          <a:bodyPr vert="horz" lIns="91440" tIns="45720" rIns="91440" bIns="45720" rtlCol="0"/>
          <a:lstStyle>
            <a:lvl1pPr algn="r">
              <a:defRPr sz="1200"/>
            </a:lvl1pPr>
          </a:lstStyle>
          <a:p>
            <a:fld id="{101D4C91-C6CA-43E2-9A99-66777115B511}" type="datetime1">
              <a:rPr kumimoji="1" lang="ja-JP" altLang="en-US" smtClean="0"/>
              <a:t>2023/7/6</a:t>
            </a:fld>
            <a:endParaRPr kumimoji="1" lang="ja-JP" altLang="en-US"/>
          </a:p>
        </p:txBody>
      </p:sp>
      <p:sp>
        <p:nvSpPr>
          <p:cNvPr id="4" name="スライド イメージ プレースホルダー 3"/>
          <p:cNvSpPr>
            <a:spLocks noGrp="1" noRot="1" noChangeAspect="1"/>
          </p:cNvSpPr>
          <p:nvPr>
            <p:ph type="sldImg" idx="2"/>
          </p:nvPr>
        </p:nvSpPr>
        <p:spPr>
          <a:xfrm>
            <a:off x="407988" y="1231900"/>
            <a:ext cx="5919787" cy="33305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4"/>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287"/>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4" y="9371287"/>
            <a:ext cx="2918831" cy="495028"/>
          </a:xfrm>
          <a:prstGeom prst="rect">
            <a:avLst/>
          </a:prstGeom>
        </p:spPr>
        <p:txBody>
          <a:bodyPr vert="horz" lIns="91440" tIns="45720" rIns="91440" bIns="45720" rtlCol="0" anchor="b"/>
          <a:lstStyle>
            <a:lvl1pPr algn="r">
              <a:defRPr sz="1200"/>
            </a:lvl1pPr>
          </a:lstStyle>
          <a:p>
            <a:fld id="{F2B00674-40BD-489B-8243-19EC96FA553C}" type="slidenum">
              <a:rPr kumimoji="1" lang="ja-JP" altLang="en-US" smtClean="0"/>
              <a:t>‹#›</a:t>
            </a:fld>
            <a:endParaRPr kumimoji="1" lang="ja-JP" altLang="en-US"/>
          </a:p>
        </p:txBody>
      </p:sp>
    </p:spTree>
    <p:extLst>
      <p:ext uri="{BB962C8B-B14F-4D97-AF65-F5344CB8AC3E}">
        <p14:creationId xmlns:p14="http://schemas.microsoft.com/office/powerpoint/2010/main" val="219362461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nakamaaru.asahi.com/nakamaaru/extra/kibounomichi/index.html"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スライド イメージ プレースホルダー 1">
            <a:extLst>
              <a:ext uri="{FF2B5EF4-FFF2-40B4-BE49-F238E27FC236}">
                <a16:creationId xmlns:a16="http://schemas.microsoft.com/office/drawing/2014/main" id="{06B69DE9-3FA2-4016-A117-46E8E6EE3F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ノート プレースホルダー 2">
            <a:extLst>
              <a:ext uri="{FF2B5EF4-FFF2-40B4-BE49-F238E27FC236}">
                <a16:creationId xmlns:a16="http://schemas.microsoft.com/office/drawing/2014/main" id="{4ADB4BF9-7D38-4D81-BDB1-25CF029728E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dirty="0">
                <a:latin typeface="+mn-ea"/>
                <a:ea typeface="+mn-ea"/>
              </a:rPr>
              <a:t>【</a:t>
            </a:r>
            <a:r>
              <a:rPr lang="ja-JP" altLang="en-US" sz="1100" b="1" dirty="0">
                <a:latin typeface="+mn-ea"/>
                <a:ea typeface="+mn-ea"/>
              </a:rPr>
              <a:t>講座を</a:t>
            </a:r>
            <a:r>
              <a:rPr lang="en-US" altLang="ja-JP" sz="1100" b="1" dirty="0">
                <a:latin typeface="+mn-ea"/>
                <a:ea typeface="+mn-ea"/>
              </a:rPr>
              <a:t>60</a:t>
            </a:r>
            <a:r>
              <a:rPr lang="ja-JP" altLang="en-US" sz="1100" b="1" dirty="0">
                <a:latin typeface="+mn-ea"/>
                <a:ea typeface="+mn-ea"/>
              </a:rPr>
              <a:t>分間で行う場合の目安となる時間配分記載</a:t>
            </a:r>
            <a:r>
              <a:rPr lang="en-US" altLang="ja-JP" sz="1100" b="1" dirty="0">
                <a:latin typeface="+mn-ea"/>
                <a:ea typeface="+mn-ea"/>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u="none" dirty="0">
                <a:latin typeface="+mn-ea"/>
                <a:ea typeface="+mn-ea"/>
              </a:rPr>
              <a:t>・</a:t>
            </a:r>
            <a:r>
              <a:rPr lang="ja-JP" altLang="en-US" sz="1100" b="1" dirty="0">
                <a:latin typeface="+mn-ea"/>
                <a:ea typeface="+mn-ea"/>
              </a:rPr>
              <a:t>スライド</a:t>
            </a:r>
            <a:r>
              <a:rPr lang="en-US" altLang="ja-JP" sz="1100" b="1" dirty="0">
                <a:latin typeface="+mn-ea"/>
                <a:ea typeface="+mn-ea"/>
              </a:rPr>
              <a:t>1</a:t>
            </a:r>
            <a:r>
              <a:rPr lang="ja-JP" altLang="en-US" sz="1100" b="1" dirty="0">
                <a:latin typeface="+mn-ea"/>
                <a:ea typeface="+mn-ea"/>
              </a:rPr>
              <a:t>～</a:t>
            </a:r>
            <a:r>
              <a:rPr lang="en-US" altLang="ja-JP" sz="1100" b="1" dirty="0">
                <a:latin typeface="+mn-ea"/>
                <a:ea typeface="+mn-ea"/>
              </a:rPr>
              <a:t>6</a:t>
            </a:r>
            <a:r>
              <a:rPr lang="ja-JP" altLang="en-US" sz="1100" b="1" dirty="0">
                <a:latin typeface="+mn-ea"/>
                <a:ea typeface="+mn-ea"/>
              </a:rPr>
              <a:t>を約</a:t>
            </a:r>
            <a:r>
              <a:rPr lang="en-US" altLang="ja-JP" sz="1100" b="1" dirty="0">
                <a:latin typeface="+mn-ea"/>
                <a:ea typeface="+mn-ea"/>
              </a:rPr>
              <a:t>10</a:t>
            </a:r>
            <a:r>
              <a:rPr lang="ja-JP" altLang="en-US" sz="1100" b="1" dirty="0">
                <a:latin typeface="+mn-ea"/>
                <a:ea typeface="+mn-ea"/>
              </a:rPr>
              <a:t>～</a:t>
            </a:r>
            <a:r>
              <a:rPr lang="en-US" altLang="ja-JP" sz="1100" b="1" dirty="0">
                <a:latin typeface="+mn-ea"/>
                <a:ea typeface="+mn-ea"/>
              </a:rPr>
              <a:t>15</a:t>
            </a:r>
            <a:r>
              <a:rPr lang="ja-JP" altLang="en-US" sz="1100" b="1" dirty="0">
                <a:latin typeface="+mn-ea"/>
                <a:ea typeface="+mn-ea"/>
              </a:rPr>
              <a:t>分程度で伝える（スライド</a:t>
            </a:r>
            <a:r>
              <a:rPr lang="en-US" altLang="ja-JP" sz="1100" b="1" dirty="0">
                <a:latin typeface="+mn-ea"/>
                <a:ea typeface="+mn-ea"/>
              </a:rPr>
              <a:t>4</a:t>
            </a:r>
            <a:r>
              <a:rPr lang="ja-JP" altLang="en-US" sz="1100" b="1" dirty="0">
                <a:latin typeface="+mn-ea"/>
                <a:ea typeface="+mn-ea"/>
              </a:rPr>
              <a:t>は時間に応じて活用）</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u="none" dirty="0">
                <a:latin typeface="+mn-ea"/>
                <a:ea typeface="+mn-ea"/>
              </a:rPr>
              <a:t>・</a:t>
            </a:r>
            <a:r>
              <a:rPr lang="ja-JP" altLang="en-US" sz="1100" b="1" dirty="0">
                <a:latin typeface="+mn-ea"/>
                <a:ea typeface="+mn-ea"/>
              </a:rPr>
              <a:t>スライド</a:t>
            </a:r>
            <a:r>
              <a:rPr lang="en-US" altLang="ja-JP" sz="1100" b="1" dirty="0">
                <a:latin typeface="+mn-ea"/>
                <a:ea typeface="+mn-ea"/>
              </a:rPr>
              <a:t>7</a:t>
            </a:r>
            <a:r>
              <a:rPr lang="ja-JP" altLang="en-US" sz="1100" b="1" dirty="0">
                <a:latin typeface="+mn-ea"/>
                <a:ea typeface="+mn-ea"/>
              </a:rPr>
              <a:t>～</a:t>
            </a:r>
            <a:r>
              <a:rPr lang="en-US" altLang="ja-JP" sz="1100" b="1" dirty="0">
                <a:latin typeface="+mn-ea"/>
                <a:ea typeface="+mn-ea"/>
              </a:rPr>
              <a:t>14</a:t>
            </a:r>
            <a:r>
              <a:rPr lang="ja-JP" altLang="en-US" sz="1100" b="1" dirty="0">
                <a:latin typeface="+mn-ea"/>
                <a:ea typeface="+mn-ea"/>
              </a:rPr>
              <a:t>を約</a:t>
            </a:r>
            <a:r>
              <a:rPr lang="en-US" altLang="ja-JP" sz="1100" b="1" dirty="0">
                <a:latin typeface="+mn-ea"/>
                <a:ea typeface="+mn-ea"/>
              </a:rPr>
              <a:t>15</a:t>
            </a:r>
            <a:r>
              <a:rPr lang="ja-JP" altLang="en-US" sz="1100" b="1" dirty="0">
                <a:latin typeface="+mn-ea"/>
                <a:ea typeface="+mn-ea"/>
              </a:rPr>
              <a:t>～</a:t>
            </a:r>
            <a:r>
              <a:rPr lang="en-US" altLang="ja-JP" sz="1100" b="1" dirty="0">
                <a:latin typeface="+mn-ea"/>
                <a:ea typeface="+mn-ea"/>
              </a:rPr>
              <a:t>20</a:t>
            </a:r>
            <a:r>
              <a:rPr lang="ja-JP" altLang="en-US" sz="1100" b="1" dirty="0">
                <a:latin typeface="+mn-ea"/>
                <a:ea typeface="+mn-ea"/>
              </a:rPr>
              <a:t>分程度で伝える（スライド</a:t>
            </a:r>
            <a:r>
              <a:rPr lang="en-US" altLang="ja-JP" sz="1100" b="1" dirty="0">
                <a:latin typeface="+mn-ea"/>
                <a:ea typeface="+mn-ea"/>
              </a:rPr>
              <a:t>11</a:t>
            </a:r>
            <a:r>
              <a:rPr lang="ja-JP" altLang="en-US" sz="1100" b="1" dirty="0">
                <a:latin typeface="+mn-ea"/>
                <a:ea typeface="+mn-ea"/>
              </a:rPr>
              <a:t>は時間に応じて活用）</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u="none" dirty="0">
                <a:latin typeface="+mn-ea"/>
                <a:ea typeface="+mn-ea"/>
              </a:rPr>
              <a:t>・</a:t>
            </a:r>
            <a:r>
              <a:rPr lang="ja-JP" altLang="en-US" sz="1100" b="1" dirty="0">
                <a:latin typeface="+mn-ea"/>
                <a:ea typeface="+mn-ea"/>
              </a:rPr>
              <a:t>スライド</a:t>
            </a:r>
            <a:r>
              <a:rPr lang="en-US" altLang="ja-JP" sz="1100" b="1" dirty="0">
                <a:latin typeface="+mn-ea"/>
                <a:ea typeface="+mn-ea"/>
              </a:rPr>
              <a:t>15</a:t>
            </a:r>
            <a:r>
              <a:rPr lang="ja-JP" altLang="en-US" sz="1100" b="1" dirty="0">
                <a:latin typeface="+mn-ea"/>
                <a:ea typeface="+mn-ea"/>
              </a:rPr>
              <a:t>～</a:t>
            </a:r>
            <a:r>
              <a:rPr lang="en-US" altLang="ja-JP" sz="1100" b="1" dirty="0">
                <a:latin typeface="+mn-ea"/>
                <a:ea typeface="+mn-ea"/>
              </a:rPr>
              <a:t>18</a:t>
            </a:r>
            <a:r>
              <a:rPr lang="ja-JP" altLang="en-US" sz="1100" b="1" dirty="0">
                <a:latin typeface="+mn-ea"/>
                <a:ea typeface="+mn-ea"/>
              </a:rPr>
              <a:t>を約</a:t>
            </a:r>
            <a:r>
              <a:rPr lang="en-US" altLang="ja-JP" sz="1100" b="1" dirty="0">
                <a:latin typeface="+mn-ea"/>
                <a:ea typeface="+mn-ea"/>
              </a:rPr>
              <a:t>15</a:t>
            </a:r>
            <a:r>
              <a:rPr lang="ja-JP" altLang="en-US" sz="1100" b="1" dirty="0">
                <a:latin typeface="+mn-ea"/>
                <a:ea typeface="+mn-ea"/>
              </a:rPr>
              <a:t>分程度で伝える</a:t>
            </a:r>
            <a:r>
              <a:rPr lang="ja-JP" altLang="en-US" sz="1100" b="1" u="none" dirty="0">
                <a:latin typeface="+mn-ea"/>
                <a:ea typeface="+mn-ea"/>
              </a:rPr>
              <a:t>（スライド</a:t>
            </a:r>
            <a:r>
              <a:rPr lang="en-US" altLang="ja-JP" sz="1100" b="1" u="none" dirty="0">
                <a:latin typeface="+mn-ea"/>
                <a:ea typeface="+mn-ea"/>
              </a:rPr>
              <a:t>19</a:t>
            </a:r>
            <a:r>
              <a:rPr lang="ja-JP" altLang="en-US" sz="1100" b="1" u="none" dirty="0">
                <a:latin typeface="+mn-ea"/>
                <a:ea typeface="+mn-ea"/>
              </a:rPr>
              <a:t>～</a:t>
            </a:r>
            <a:r>
              <a:rPr lang="en-US" altLang="ja-JP" sz="1100" b="1" u="none" dirty="0">
                <a:latin typeface="+mn-ea"/>
                <a:ea typeface="+mn-ea"/>
              </a:rPr>
              <a:t>21</a:t>
            </a:r>
            <a:r>
              <a:rPr lang="ja-JP" altLang="en-US" sz="1100" b="1" u="none" dirty="0">
                <a:latin typeface="+mn-ea"/>
                <a:ea typeface="+mn-ea"/>
              </a:rPr>
              <a:t>は時間に応じて活用）</a:t>
            </a:r>
            <a:endParaRPr lang="en-US" altLang="ja-JP" sz="1100" b="1" u="none"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u="none" dirty="0">
                <a:latin typeface="+mn-ea"/>
                <a:ea typeface="+mn-ea"/>
              </a:rPr>
              <a:t>・</a:t>
            </a:r>
            <a:r>
              <a:rPr lang="ja-JP" altLang="en-US" sz="1100" b="1" dirty="0">
                <a:latin typeface="+mn-ea"/>
                <a:ea typeface="+mn-ea"/>
              </a:rPr>
              <a:t>スライド</a:t>
            </a:r>
            <a:r>
              <a:rPr lang="en-US" altLang="ja-JP" sz="1100" b="1" dirty="0">
                <a:latin typeface="+mn-ea"/>
                <a:ea typeface="+mn-ea"/>
              </a:rPr>
              <a:t>22</a:t>
            </a:r>
            <a:r>
              <a:rPr lang="ja-JP" altLang="en-US" sz="1100" b="1" dirty="0">
                <a:latin typeface="+mn-ea"/>
                <a:ea typeface="+mn-ea"/>
              </a:rPr>
              <a:t>～</a:t>
            </a:r>
            <a:r>
              <a:rPr lang="en-US" altLang="ja-JP" sz="1100" b="1" dirty="0">
                <a:latin typeface="+mn-ea"/>
                <a:ea typeface="+mn-ea"/>
              </a:rPr>
              <a:t>26</a:t>
            </a:r>
            <a:r>
              <a:rPr lang="ja-JP" altLang="en-US" sz="1100" b="1" dirty="0">
                <a:latin typeface="+mn-ea"/>
                <a:ea typeface="+mn-ea"/>
              </a:rPr>
              <a:t>を約</a:t>
            </a:r>
            <a:r>
              <a:rPr lang="en-US" altLang="ja-JP" sz="1100" b="1" dirty="0">
                <a:latin typeface="+mn-ea"/>
                <a:ea typeface="+mn-ea"/>
              </a:rPr>
              <a:t>15</a:t>
            </a:r>
            <a:r>
              <a:rPr lang="ja-JP" altLang="en-US" sz="1100" b="1" dirty="0">
                <a:latin typeface="+mn-ea"/>
                <a:ea typeface="+mn-ea"/>
              </a:rPr>
              <a:t>分程度で伝え終了（スライド</a:t>
            </a:r>
            <a:r>
              <a:rPr lang="en-US" altLang="ja-JP" sz="1100" b="1" dirty="0">
                <a:latin typeface="+mn-ea"/>
                <a:ea typeface="+mn-ea"/>
              </a:rPr>
              <a:t>25</a:t>
            </a:r>
            <a:r>
              <a:rPr lang="ja-JP" altLang="en-US" sz="1100" b="1" dirty="0">
                <a:latin typeface="+mn-ea"/>
                <a:ea typeface="+mn-ea"/>
              </a:rPr>
              <a:t>は時間に応じて活用）</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u="none" dirty="0">
                <a:latin typeface="+mn-ea"/>
                <a:ea typeface="+mn-ea"/>
              </a:rPr>
              <a:t>（スライド</a:t>
            </a:r>
            <a:r>
              <a:rPr lang="en-US" altLang="ja-JP" sz="1100" b="1" u="none" dirty="0">
                <a:latin typeface="+mn-ea"/>
                <a:ea typeface="+mn-ea"/>
              </a:rPr>
              <a:t>27</a:t>
            </a:r>
            <a:r>
              <a:rPr lang="ja-JP" altLang="en-US" sz="1100" b="1" u="none" dirty="0">
                <a:latin typeface="+mn-ea"/>
                <a:ea typeface="+mn-ea"/>
              </a:rPr>
              <a:t>～</a:t>
            </a:r>
            <a:r>
              <a:rPr lang="en-US" altLang="ja-JP" sz="1100" b="1" u="none" dirty="0">
                <a:latin typeface="+mn-ea"/>
                <a:ea typeface="+mn-ea"/>
              </a:rPr>
              <a:t>30</a:t>
            </a:r>
            <a:r>
              <a:rPr lang="ja-JP" altLang="en-US" sz="1100" b="1" u="none" dirty="0">
                <a:latin typeface="+mn-ea"/>
                <a:ea typeface="+mn-ea"/>
              </a:rPr>
              <a:t>は時間に応じて活用）</a:t>
            </a:r>
            <a:endParaRPr lang="en-US" altLang="ja-JP" sz="1100" b="1" u="none"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b="1" u="sng"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u="sng" dirty="0">
                <a:latin typeface="+mn-ea"/>
                <a:ea typeface="+mn-ea"/>
              </a:rPr>
              <a:t>※</a:t>
            </a:r>
            <a:r>
              <a:rPr lang="ja-JP" altLang="en-US" sz="1100" b="1" u="sng" dirty="0">
                <a:latin typeface="+mn-ea"/>
                <a:ea typeface="+mn-ea"/>
              </a:rPr>
              <a:t>このパワーポイント資料を必ず活用し講座を行ってくださいというものではありません</a:t>
            </a:r>
            <a:endParaRPr lang="en-US" altLang="ja-JP" sz="1100" b="1" u="sng" dirty="0">
              <a:latin typeface="+mn-ea"/>
              <a:ea typeface="+mn-ea"/>
            </a:endParaRPr>
          </a:p>
          <a:p>
            <a:r>
              <a:rPr lang="en-US" altLang="ja-JP" sz="1100" b="1" u="sng" dirty="0">
                <a:latin typeface="+mn-ea"/>
                <a:ea typeface="+mn-ea"/>
              </a:rPr>
              <a:t>※</a:t>
            </a:r>
            <a:r>
              <a:rPr lang="ja-JP" altLang="en-US" sz="1100" b="1" u="sng" dirty="0">
                <a:latin typeface="+mn-ea"/>
                <a:ea typeface="+mn-ea"/>
              </a:rPr>
              <a:t>このパワーポイント資料の内容は、基本的に「認知症サポーター養成講座中学生講座副読本」から出典しており、スライド右上にページ数を記載しています</a:t>
            </a:r>
            <a:endParaRPr lang="en-US" altLang="ja-JP" sz="1100" b="1" u="sng"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u="sng" dirty="0">
                <a:latin typeface="+mn-ea"/>
                <a:ea typeface="+mn-ea"/>
              </a:rPr>
              <a:t>※</a:t>
            </a:r>
            <a:r>
              <a:rPr lang="ja-JP" altLang="en-US" sz="1100" b="1" u="sng" dirty="0">
                <a:latin typeface="+mn-ea"/>
                <a:ea typeface="+mn-ea"/>
              </a:rPr>
              <a:t>スライドの一部活用や差し替え等を行う場合は、スライド右下の出典の取り扱いにご注意ください</a:t>
            </a:r>
            <a:endParaRPr lang="en-US" altLang="ja-JP" sz="1100" b="1" u="sng"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u="sng" dirty="0">
                <a:latin typeface="+mn-ea"/>
                <a:ea typeface="+mn-ea"/>
              </a:rPr>
              <a:t>※</a:t>
            </a:r>
            <a:r>
              <a:rPr lang="ja-JP" altLang="en-US" sz="1100" b="1" u="sng" dirty="0">
                <a:latin typeface="+mn-ea"/>
                <a:ea typeface="+mn-ea"/>
              </a:rPr>
              <a:t>ノート内コメントの●は、アニメーションを使うおおよそのタイミングです</a:t>
            </a:r>
            <a:endParaRPr lang="en-US" altLang="ja-JP" sz="1100" b="1" u="sng" dirty="0">
              <a:latin typeface="+mn-ea"/>
              <a:ea typeface="+mn-ea"/>
            </a:endParaRPr>
          </a:p>
          <a:p>
            <a:r>
              <a:rPr lang="en-US" altLang="ja-JP" sz="1100" b="1" u="sng" dirty="0">
                <a:latin typeface="+mn-ea"/>
                <a:ea typeface="+mn-ea"/>
              </a:rPr>
              <a:t>※</a:t>
            </a:r>
            <a:r>
              <a:rPr lang="ja-JP" altLang="en-US" sz="1100" b="1" u="sng" dirty="0">
                <a:latin typeface="+mn-ea"/>
                <a:ea typeface="+mn-ea"/>
              </a:rPr>
              <a:t>ノート内コメントの太字や</a:t>
            </a:r>
            <a:r>
              <a:rPr lang="en-US" altLang="ja-JP" sz="1100" b="1" u="sng" dirty="0">
                <a:latin typeface="+mn-ea"/>
                <a:ea typeface="+mn-ea"/>
              </a:rPr>
              <a:t>(</a:t>
            </a:r>
            <a:r>
              <a:rPr lang="ja-JP" altLang="en-US" sz="1100" b="1" u="sng" dirty="0">
                <a:latin typeface="+mn-ea"/>
                <a:ea typeface="+mn-ea"/>
              </a:rPr>
              <a:t>　</a:t>
            </a:r>
            <a:r>
              <a:rPr lang="en-US" altLang="ja-JP" sz="1100" b="1" u="sng" dirty="0">
                <a:latin typeface="+mn-ea"/>
                <a:ea typeface="+mn-ea"/>
              </a:rPr>
              <a:t>)</a:t>
            </a:r>
            <a:r>
              <a:rPr lang="ja-JP" altLang="en-US" sz="1100" b="1" u="sng" dirty="0">
                <a:latin typeface="+mn-ea"/>
                <a:ea typeface="+mn-ea"/>
              </a:rPr>
              <a:t>については、補足やたとえ話、出典、</a:t>
            </a:r>
            <a:r>
              <a:rPr lang="ja-JP" altLang="en-US" sz="1100" b="1" u="sng" dirty="0">
                <a:solidFill>
                  <a:srgbClr val="FF0000"/>
                </a:solidFill>
                <a:latin typeface="+mn-ea"/>
                <a:ea typeface="+mn-ea"/>
              </a:rPr>
              <a:t>講座時間に応じて活用いただくページ等に</a:t>
            </a:r>
            <a:r>
              <a:rPr lang="ja-JP" altLang="en-US" sz="1100" b="1" u="sng" dirty="0">
                <a:latin typeface="+mn-ea"/>
                <a:ea typeface="+mn-ea"/>
              </a:rPr>
              <a:t>なっています</a:t>
            </a:r>
            <a:endParaRPr lang="en-US" altLang="ja-JP" sz="1100" b="1" u="sng" dirty="0">
              <a:latin typeface="+mn-ea"/>
              <a:ea typeface="+mn-ea"/>
            </a:endParaRPr>
          </a:p>
          <a:p>
            <a:endParaRPr lang="en-US" altLang="ja-JP" sz="1100" dirty="0">
              <a:latin typeface="+mn-ea"/>
              <a:ea typeface="+mn-ea"/>
            </a:endParaRPr>
          </a:p>
          <a:p>
            <a:r>
              <a:rPr lang="ja-JP" altLang="en-US" sz="1100" dirty="0">
                <a:latin typeface="+mn-ea"/>
                <a:ea typeface="+mn-ea"/>
              </a:rPr>
              <a:t>（自己紹介）</a:t>
            </a:r>
            <a:endParaRPr lang="en-US" altLang="ja-JP" sz="1100" dirty="0">
              <a:latin typeface="+mn-ea"/>
              <a:ea typeface="+mn-ea"/>
            </a:endParaRPr>
          </a:p>
          <a:p>
            <a:r>
              <a:rPr lang="ja-JP" altLang="en-US" sz="1100" dirty="0">
                <a:latin typeface="+mn-ea"/>
                <a:ea typeface="+mn-ea"/>
              </a:rPr>
              <a:t>キャラバンメイトの○○です。普段は～～～～というところで働いています。</a:t>
            </a:r>
            <a:endParaRPr lang="en-US" altLang="ja-JP" sz="1100" dirty="0">
              <a:latin typeface="+mn-ea"/>
              <a:ea typeface="+mn-ea"/>
            </a:endParaRPr>
          </a:p>
          <a:p>
            <a:r>
              <a:rPr lang="ja-JP" altLang="en-US" sz="1100" dirty="0">
                <a:latin typeface="+mn-ea"/>
                <a:ea typeface="+mn-ea"/>
              </a:rPr>
              <a:t>キャラバン・メイトと言うのは、認知症のことを知ってもらい、一人でも多くの人に認知症サポーターになってもらうことを目的として活動をしています。</a:t>
            </a:r>
            <a:endParaRPr lang="en-US" altLang="ja-JP" sz="1100" dirty="0">
              <a:latin typeface="+mn-ea"/>
              <a:ea typeface="+mn-ea"/>
            </a:endParaRPr>
          </a:p>
          <a:p>
            <a:endParaRPr lang="en-US" altLang="ja-JP" sz="1100" dirty="0">
              <a:latin typeface="+mn-ea"/>
              <a:ea typeface="+mn-ea"/>
            </a:endParaRPr>
          </a:p>
          <a:p>
            <a:r>
              <a:rPr lang="ja-JP" altLang="en-US" sz="1100" dirty="0">
                <a:latin typeface="+mn-ea"/>
                <a:ea typeface="+mn-ea"/>
              </a:rPr>
              <a:t>「認知症サポーター」というのは、特別なことをする人ではなく、</a:t>
            </a:r>
            <a:endParaRPr lang="en-US" altLang="ja-JP" sz="1100" dirty="0">
              <a:latin typeface="+mn-ea"/>
              <a:ea typeface="+mn-ea"/>
            </a:endParaRPr>
          </a:p>
          <a:p>
            <a:r>
              <a:rPr lang="ja-JP" altLang="en-US" sz="1100" dirty="0">
                <a:latin typeface="+mn-ea"/>
                <a:ea typeface="+mn-ea"/>
              </a:rPr>
              <a:t>認知症のことを知って、認知症の方とその家族を、温かく見守ることがスタートで、</a:t>
            </a:r>
            <a:endParaRPr lang="en-US" altLang="ja-JP" sz="1100" dirty="0">
              <a:latin typeface="+mn-ea"/>
              <a:ea typeface="+mn-ea"/>
            </a:endParaRPr>
          </a:p>
          <a:p>
            <a:r>
              <a:rPr lang="ja-JP" altLang="en-US" sz="1100" dirty="0">
                <a:latin typeface="+mn-ea"/>
                <a:ea typeface="+mn-ea"/>
              </a:rPr>
              <a:t>応援者と思っていただけるといいと思います。</a:t>
            </a:r>
            <a:endParaRPr lang="en-US" altLang="ja-JP" sz="1100" dirty="0">
              <a:latin typeface="+mn-ea"/>
              <a:ea typeface="+mn-ea"/>
            </a:endParaRPr>
          </a:p>
          <a:p>
            <a:r>
              <a:rPr lang="ja-JP" altLang="en-US" sz="1100" dirty="0">
                <a:latin typeface="+mn-ea"/>
                <a:ea typeface="+mn-ea"/>
              </a:rPr>
              <a:t>本日は、認知症のことを知ってもらうために・・・</a:t>
            </a:r>
            <a:endParaRPr lang="en-US" altLang="ja-JP" sz="1100" dirty="0">
              <a:latin typeface="+mn-ea"/>
              <a:ea typeface="+mn-ea"/>
            </a:endParaRPr>
          </a:p>
          <a:p>
            <a:r>
              <a:rPr lang="ja-JP" altLang="en-US" sz="1100" dirty="0">
                <a:latin typeface="+mn-ea"/>
                <a:ea typeface="+mn-ea"/>
              </a:rPr>
              <a:t>こちらの教材をもとにお話しをさせていただきたいと思います。</a:t>
            </a:r>
            <a:endParaRPr lang="en-US" altLang="ja-JP" sz="1100" dirty="0">
              <a:latin typeface="+mn-ea"/>
              <a:ea typeface="+mn-ea"/>
            </a:endParaRPr>
          </a:p>
          <a:p>
            <a:r>
              <a:rPr lang="ja-JP" altLang="en-US" sz="1100" dirty="0">
                <a:latin typeface="+mn-ea"/>
                <a:ea typeface="+mn-ea"/>
              </a:rPr>
              <a:t>それでは、よろしくお願いいたします。</a:t>
            </a:r>
            <a:endParaRPr lang="en-US" altLang="ja-JP" sz="1100" dirty="0">
              <a:latin typeface="+mn-ea"/>
              <a:ea typeface="+mn-ea"/>
            </a:endParaRPr>
          </a:p>
        </p:txBody>
      </p:sp>
      <p:sp>
        <p:nvSpPr>
          <p:cNvPr id="6148" name="スライド番号プレースホルダー 3">
            <a:extLst>
              <a:ext uri="{FF2B5EF4-FFF2-40B4-BE49-F238E27FC236}">
                <a16:creationId xmlns:a16="http://schemas.microsoft.com/office/drawing/2014/main" id="{7027FE8D-981D-4EBB-82A4-530FD90315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28663" indent="-279400">
              <a:defRPr kumimoji="1" sz="2000">
                <a:solidFill>
                  <a:schemeClr val="tx1"/>
                </a:solidFill>
                <a:latin typeface="Arial" panose="020B0604020202020204" pitchFamily="34" charset="0"/>
                <a:ea typeface="ＭＳ Ｐゴシック" panose="020B0600070205080204" pitchFamily="50" charset="-128"/>
              </a:defRPr>
            </a:lvl2pPr>
            <a:lvl3pPr marL="1120775" indent="-223838">
              <a:defRPr kumimoji="1" sz="2000">
                <a:solidFill>
                  <a:schemeClr val="tx1"/>
                </a:solidFill>
                <a:latin typeface="Arial" panose="020B0604020202020204" pitchFamily="34" charset="0"/>
                <a:ea typeface="ＭＳ Ｐゴシック" panose="020B0600070205080204" pitchFamily="50" charset="-128"/>
              </a:defRPr>
            </a:lvl3pPr>
            <a:lvl4pPr marL="1570038" indent="-223838">
              <a:defRPr kumimoji="1" sz="2000">
                <a:solidFill>
                  <a:schemeClr val="tx1"/>
                </a:solidFill>
                <a:latin typeface="Arial" panose="020B0604020202020204" pitchFamily="34" charset="0"/>
                <a:ea typeface="ＭＳ Ｐゴシック" panose="020B0600070205080204" pitchFamily="50" charset="-128"/>
              </a:defRPr>
            </a:lvl4pPr>
            <a:lvl5pPr marL="2019300" indent="-223838">
              <a:defRPr kumimoji="1" sz="2000">
                <a:solidFill>
                  <a:schemeClr val="tx1"/>
                </a:solidFill>
                <a:latin typeface="Arial" panose="020B0604020202020204" pitchFamily="34" charset="0"/>
                <a:ea typeface="ＭＳ Ｐゴシック" panose="020B0600070205080204" pitchFamily="50" charset="-128"/>
              </a:defRPr>
            </a:lvl5pPr>
            <a:lvl6pPr marL="24765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337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3909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481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A32B30F5-70A4-4667-A7EB-629ADBA31643}" type="slidenum">
              <a:rPr lang="ja-JP" altLang="en-US" sz="1300" smtClean="0"/>
              <a:pPr/>
              <a:t>1</a:t>
            </a:fld>
            <a:endParaRPr lang="ja-JP" altLang="en-US" sz="13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CC20F078-A578-4868-9338-982B418425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ノート プレースホルダー 2">
            <a:extLst>
              <a:ext uri="{FF2B5EF4-FFF2-40B4-BE49-F238E27FC236}">
                <a16:creationId xmlns:a16="http://schemas.microsoft.com/office/drawing/2014/main" id="{7D6A6984-5BFF-4578-94B4-26D40E1EB8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5</a:t>
            </a:r>
            <a:r>
              <a:rPr lang="ja-JP" altLang="en-US" sz="1100" b="1" dirty="0">
                <a:latin typeface="+mn-ea"/>
                <a:ea typeface="+mn-ea"/>
              </a:rPr>
              <a:t>ページです）</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dirty="0">
              <a:latin typeface="+mn-ea"/>
              <a:ea typeface="+mn-ea"/>
            </a:endParaRPr>
          </a:p>
          <a:p>
            <a:r>
              <a:rPr lang="ja-JP" altLang="en-US" sz="1100" dirty="0">
                <a:latin typeface="+mn-ea"/>
                <a:ea typeface="+mn-ea"/>
              </a:rPr>
              <a:t>中核症状の</a:t>
            </a:r>
            <a:r>
              <a:rPr lang="en-US" altLang="ja-JP" sz="1100" dirty="0">
                <a:latin typeface="+mn-ea"/>
                <a:ea typeface="+mn-ea"/>
              </a:rPr>
              <a:t>1</a:t>
            </a:r>
            <a:r>
              <a:rPr lang="ja-JP" altLang="en-US" sz="1100" dirty="0">
                <a:latin typeface="+mn-ea"/>
                <a:ea typeface="+mn-ea"/>
              </a:rPr>
              <a:t>つである「記憶障害」覚えられない、すぐに忘れてしまうとは、脳でどのようなことが起きているのか。</a:t>
            </a:r>
            <a:endParaRPr lang="en-US" altLang="ja-JP" sz="1100" dirty="0">
              <a:latin typeface="+mn-ea"/>
              <a:ea typeface="+mn-ea"/>
            </a:endParaRPr>
          </a:p>
          <a:p>
            <a:r>
              <a:rPr lang="ja-JP" altLang="en-US" sz="1100" dirty="0">
                <a:latin typeface="+mn-ea"/>
                <a:ea typeface="+mn-ea"/>
              </a:rPr>
              <a:t>私たちが、目で見たり、耳で聞いたりしたことを覚えておくことを記憶といいますが、脳には記憶する働きがあります。この記憶する働きには、大きく分けて</a:t>
            </a:r>
            <a:r>
              <a:rPr lang="en-US" altLang="ja-JP" sz="1100" dirty="0">
                <a:latin typeface="+mn-ea"/>
                <a:ea typeface="+mn-ea"/>
              </a:rPr>
              <a:t>3</a:t>
            </a:r>
            <a:r>
              <a:rPr lang="ja-JP" altLang="en-US" sz="1100" dirty="0">
                <a:latin typeface="+mn-ea"/>
                <a:ea typeface="+mn-ea"/>
              </a:rPr>
              <a:t>つあります。①新しいことを覚える②覚えたことを保存する③それを思い出すです。</a:t>
            </a:r>
            <a:endParaRPr lang="en-US" altLang="ja-JP" sz="1100" dirty="0">
              <a:latin typeface="+mn-ea"/>
              <a:ea typeface="+mn-ea"/>
            </a:endParaRPr>
          </a:p>
          <a:p>
            <a:r>
              <a:rPr lang="ja-JP" altLang="en-US" sz="1100" dirty="0">
                <a:latin typeface="+mn-ea"/>
                <a:ea typeface="+mn-ea"/>
              </a:rPr>
              <a:t>その</a:t>
            </a:r>
            <a:r>
              <a:rPr lang="en-US" altLang="ja-JP" sz="1100" dirty="0">
                <a:latin typeface="+mn-ea"/>
                <a:ea typeface="+mn-ea"/>
              </a:rPr>
              <a:t>3</a:t>
            </a:r>
            <a:r>
              <a:rPr lang="ja-JP" altLang="en-US" sz="1100" dirty="0">
                <a:latin typeface="+mn-ea"/>
                <a:ea typeface="+mn-ea"/>
              </a:rPr>
              <a:t>つの働きがある「記憶のつぼ</a:t>
            </a:r>
            <a:r>
              <a:rPr lang="ja-JP" altLang="en-US" sz="1100" b="1" dirty="0">
                <a:latin typeface="+mn-ea"/>
                <a:ea typeface="+mn-ea"/>
              </a:rPr>
              <a:t>（イソギンチャクのようなもの）</a:t>
            </a:r>
            <a:r>
              <a:rPr lang="ja-JP" altLang="en-US" sz="1100" dirty="0">
                <a:latin typeface="+mn-ea"/>
                <a:ea typeface="+mn-ea"/>
              </a:rPr>
              <a:t>」が私たちの頭の中にあると思ってください。</a:t>
            </a:r>
            <a:endParaRPr lang="en-US" altLang="ja-JP" sz="1100" dirty="0">
              <a:latin typeface="+mn-ea"/>
              <a:ea typeface="+mn-ea"/>
            </a:endParaRPr>
          </a:p>
          <a:p>
            <a:r>
              <a:rPr lang="ja-JP" altLang="en-US" sz="1100" b="1" dirty="0">
                <a:latin typeface="+mn-ea"/>
                <a:ea typeface="+mn-ea"/>
              </a:rPr>
              <a:t>●</a:t>
            </a:r>
            <a:r>
              <a:rPr lang="ja-JP" altLang="en-US" sz="1100" dirty="0">
                <a:latin typeface="+mn-ea"/>
                <a:ea typeface="+mn-ea"/>
              </a:rPr>
              <a:t>子供や若い時は、大事な情報や気になる情報も、無駄だと思った情報でもそれを無意識にどんどん「記憶のつぼ」に入れることができ、そしてすぐに取り出すこともできます。このような感じですね●●●</a:t>
            </a:r>
            <a:endParaRPr lang="en-US" altLang="ja-JP" sz="1100" dirty="0">
              <a:latin typeface="+mn-ea"/>
              <a:ea typeface="+mn-ea"/>
            </a:endParaRPr>
          </a:p>
          <a:p>
            <a:r>
              <a:rPr lang="ja-JP" altLang="en-US" sz="1100" b="1" dirty="0">
                <a:latin typeface="+mn-ea"/>
                <a:ea typeface="+mn-ea"/>
              </a:rPr>
              <a:t>●</a:t>
            </a:r>
            <a:r>
              <a:rPr lang="ja-JP" altLang="en-US" sz="1100" dirty="0">
                <a:latin typeface="+mn-ea"/>
                <a:ea typeface="+mn-ea"/>
              </a:rPr>
              <a:t>でも、年を取ってくるとイソギンチャクの手の働きが弱くなって、新しい情報を取り入れることも、必要な情報を取り出すことも時間がかかるようになってきます。それでも何回もトライすることで取り入れることも取り出すこともできます。このような感じですね。●●●</a:t>
            </a:r>
            <a:endParaRPr lang="en-US" altLang="ja-JP" sz="1100" dirty="0">
              <a:latin typeface="+mn-ea"/>
              <a:ea typeface="+mn-ea"/>
            </a:endParaRPr>
          </a:p>
          <a:p>
            <a:r>
              <a:rPr lang="ja-JP" altLang="en-US" sz="1100" b="1" dirty="0">
                <a:latin typeface="+mn-ea"/>
                <a:ea typeface="+mn-ea"/>
              </a:rPr>
              <a:t>●</a:t>
            </a:r>
            <a:r>
              <a:rPr lang="ja-JP" altLang="en-US" sz="1100" dirty="0">
                <a:latin typeface="+mn-ea"/>
                <a:ea typeface="+mn-ea"/>
              </a:rPr>
              <a:t>認知症になると、様々なことで細胞が死んでしまうことにより、イソギンチャクの手がこわれたり、衰えてしまうため、新しい情報や大事な情報も記憶のつぼに入れることができなくなり、さっき聞いたことも見たことも思い出せなくなります。このような感じですね。●●●</a:t>
            </a:r>
            <a:endParaRPr lang="en-US" altLang="ja-JP" sz="1100" dirty="0">
              <a:latin typeface="+mn-ea"/>
              <a:ea typeface="+mn-ea"/>
            </a:endParaRPr>
          </a:p>
          <a:p>
            <a:r>
              <a:rPr lang="ja-JP" altLang="en-US" sz="1100" b="1" dirty="0">
                <a:latin typeface="+mn-ea"/>
                <a:ea typeface="+mn-ea"/>
              </a:rPr>
              <a:t>（皆さんは、朝ごはんは何を食べたか覚えていますか。</a:t>
            </a:r>
            <a:endParaRPr lang="en-US" altLang="ja-JP" sz="1100" b="1" dirty="0">
              <a:latin typeface="+mn-ea"/>
              <a:ea typeface="+mn-ea"/>
            </a:endParaRPr>
          </a:p>
          <a:p>
            <a:r>
              <a:rPr lang="ja-JP" altLang="en-US" sz="1100" b="1" dirty="0">
                <a:latin typeface="+mn-ea"/>
                <a:ea typeface="+mn-ea"/>
              </a:rPr>
              <a:t>例えば認知症になると・・・朝ごはんを食べたという情報をイソギンチャクの手でキャッチしてつぼに入れることが出来ないために朝ごはんを食べているのにその情報がどこにもないので、本人にとっては「朝ごはんはまだ？」と聞きますよね。</a:t>
            </a:r>
            <a:endParaRPr lang="en-US" altLang="ja-JP" sz="1100" b="1" dirty="0">
              <a:latin typeface="+mn-ea"/>
              <a:ea typeface="+mn-ea"/>
            </a:endParaRPr>
          </a:p>
          <a:p>
            <a:r>
              <a:rPr lang="ja-JP" altLang="en-US" sz="1100" b="1" dirty="0">
                <a:latin typeface="+mn-ea"/>
                <a:ea typeface="+mn-ea"/>
              </a:rPr>
              <a:t>そして、「朝ごはんはまだ？」と聞いた情報もつぼに入っていないために「朝ごはんはまだ？」と同じ話が繰り返されることになります。まわりの人からしてみると繰り返しですが、本人にとっては、はじめて「朝ごはんはまだ？」と聞くことになります。</a:t>
            </a:r>
            <a:endParaRPr lang="en-US" altLang="ja-JP" sz="1100" b="1" dirty="0">
              <a:latin typeface="+mn-ea"/>
              <a:ea typeface="+mn-ea"/>
            </a:endParaRPr>
          </a:p>
          <a:p>
            <a:r>
              <a:rPr lang="ja-JP" altLang="en-US" sz="1100" b="1" dirty="0">
                <a:latin typeface="+mn-ea"/>
                <a:ea typeface="+mn-ea"/>
              </a:rPr>
              <a:t>認知症の人が何度も同じことを聞いたり、言ったりするのはこのような状態が起きているんですよね。）</a:t>
            </a:r>
            <a:endParaRPr lang="en-US" altLang="ja-JP" sz="1100" b="1" dirty="0">
              <a:latin typeface="+mn-ea"/>
              <a:ea typeface="+mn-ea"/>
            </a:endParaRPr>
          </a:p>
          <a:p>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a:t>
            </a:r>
            <a:r>
              <a:rPr lang="ja-JP" altLang="en-US" sz="1100" dirty="0">
                <a:latin typeface="+mn-ea"/>
                <a:ea typeface="+mn-ea"/>
              </a:rPr>
              <a:t>認知症がさらに進むと、「記憶のつぼ」そのものが小さくなって、手も短くなって、さらに動きが悪くなるため、新しいことだけでなく、今まで「記憶のつぼ」に入っていた古い記憶もゆっくりとこぼれたり、消えてなくなっていきます。こんな感じですね。●●●</a:t>
            </a:r>
            <a:endParaRPr lang="en-US" altLang="ja-JP" sz="1100" dirty="0">
              <a:latin typeface="+mn-ea"/>
              <a:ea typeface="+mn-ea"/>
            </a:endParaRPr>
          </a:p>
          <a:p>
            <a:r>
              <a:rPr lang="ja-JP" altLang="en-US" sz="1100" dirty="0">
                <a:latin typeface="+mn-ea"/>
                <a:ea typeface="+mn-ea"/>
              </a:rPr>
              <a:t>これを「記憶障害」と言います。</a:t>
            </a:r>
          </a:p>
        </p:txBody>
      </p:sp>
      <p:sp>
        <p:nvSpPr>
          <p:cNvPr id="26628" name="スライド番号プレースホルダー 3">
            <a:extLst>
              <a:ext uri="{FF2B5EF4-FFF2-40B4-BE49-F238E27FC236}">
                <a16:creationId xmlns:a16="http://schemas.microsoft.com/office/drawing/2014/main" id="{71B38234-CD8F-4101-A0B8-A925701430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28663" indent="-279400">
              <a:defRPr kumimoji="1" sz="2000">
                <a:solidFill>
                  <a:schemeClr val="tx1"/>
                </a:solidFill>
                <a:latin typeface="Arial" panose="020B0604020202020204" pitchFamily="34" charset="0"/>
                <a:ea typeface="ＭＳ Ｐゴシック" panose="020B0600070205080204" pitchFamily="50" charset="-128"/>
              </a:defRPr>
            </a:lvl2pPr>
            <a:lvl3pPr marL="1120775" indent="-223838">
              <a:defRPr kumimoji="1" sz="2000">
                <a:solidFill>
                  <a:schemeClr val="tx1"/>
                </a:solidFill>
                <a:latin typeface="Arial" panose="020B0604020202020204" pitchFamily="34" charset="0"/>
                <a:ea typeface="ＭＳ Ｐゴシック" panose="020B0600070205080204" pitchFamily="50" charset="-128"/>
              </a:defRPr>
            </a:lvl3pPr>
            <a:lvl4pPr marL="1570038" indent="-223838">
              <a:defRPr kumimoji="1" sz="2000">
                <a:solidFill>
                  <a:schemeClr val="tx1"/>
                </a:solidFill>
                <a:latin typeface="Arial" panose="020B0604020202020204" pitchFamily="34" charset="0"/>
                <a:ea typeface="ＭＳ Ｐゴシック" panose="020B0600070205080204" pitchFamily="50" charset="-128"/>
              </a:defRPr>
            </a:lvl4pPr>
            <a:lvl5pPr marL="2019300" indent="-223838">
              <a:defRPr kumimoji="1" sz="2000">
                <a:solidFill>
                  <a:schemeClr val="tx1"/>
                </a:solidFill>
                <a:latin typeface="Arial" panose="020B0604020202020204" pitchFamily="34" charset="0"/>
                <a:ea typeface="ＭＳ Ｐゴシック" panose="020B0600070205080204" pitchFamily="50" charset="-128"/>
              </a:defRPr>
            </a:lvl5pPr>
            <a:lvl6pPr marL="24765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337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3909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481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1A2C41BA-73A1-44C6-AD22-F769933F28C5}" type="slidenum">
              <a:rPr lang="ja-JP" altLang="en-US" sz="1300" smtClean="0"/>
              <a:pPr/>
              <a:t>10</a:t>
            </a:fld>
            <a:endParaRPr lang="ja-JP" altLang="en-US" sz="13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 イメージ プレースホルダー 1">
            <a:extLst>
              <a:ext uri="{FF2B5EF4-FFF2-40B4-BE49-F238E27FC236}">
                <a16:creationId xmlns:a16="http://schemas.microsoft.com/office/drawing/2014/main" id="{AEF70EF5-16B9-4365-8B57-10BD360ACDE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ノート プレースホルダー 2">
            <a:extLst>
              <a:ext uri="{FF2B5EF4-FFF2-40B4-BE49-F238E27FC236}">
                <a16:creationId xmlns:a16="http://schemas.microsoft.com/office/drawing/2014/main" id="{E034E7D0-BA98-4AC8-B53F-9949276D18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u="sng" dirty="0">
                <a:latin typeface="+mn-ea"/>
                <a:ea typeface="+mn-ea"/>
              </a:rPr>
              <a:t>※</a:t>
            </a:r>
            <a:r>
              <a:rPr lang="ja-JP" altLang="en-US" sz="1100" b="1" u="sng" dirty="0">
                <a:latin typeface="+mn-ea"/>
                <a:ea typeface="+mn-ea"/>
              </a:rPr>
              <a:t>時間に応じて活用ください。</a:t>
            </a:r>
            <a:endParaRPr lang="en-US" altLang="ja-JP" sz="1100" b="1" dirty="0">
              <a:latin typeface="+mn-ea"/>
              <a:ea typeface="+mn-ea"/>
            </a:endParaRPr>
          </a:p>
          <a:p>
            <a:endParaRPr lang="en-US" altLang="ja-JP" sz="1100" dirty="0">
              <a:latin typeface="+mn-ea"/>
              <a:ea typeface="+mn-ea"/>
            </a:endParaRPr>
          </a:p>
          <a:p>
            <a:r>
              <a:rPr lang="ja-JP" altLang="en-US" sz="1100" b="1" dirty="0">
                <a:latin typeface="+mn-ea"/>
                <a:ea typeface="+mn-ea"/>
              </a:rPr>
              <a:t>「普通の物忘れ」と「認知症のもの忘れ」の違いを図で確認してみましょう。</a:t>
            </a:r>
            <a:endParaRPr lang="en-US" altLang="ja-JP" sz="1100" b="1" dirty="0">
              <a:latin typeface="+mn-ea"/>
              <a:ea typeface="+mn-ea"/>
            </a:endParaRPr>
          </a:p>
          <a:p>
            <a:r>
              <a:rPr lang="ja-JP" altLang="en-US" sz="1100" b="1" dirty="0">
                <a:latin typeface="+mn-ea"/>
                <a:ea typeface="+mn-ea"/>
              </a:rPr>
              <a:t>この絵のグレーの矢印は、時間の流れです。</a:t>
            </a:r>
            <a:endParaRPr lang="en-US" altLang="ja-JP" sz="1100" b="1" dirty="0">
              <a:latin typeface="+mn-ea"/>
              <a:ea typeface="+mn-ea"/>
            </a:endParaRPr>
          </a:p>
          <a:p>
            <a:r>
              <a:rPr lang="ja-JP" altLang="en-US" sz="1100" b="1" dirty="0">
                <a:latin typeface="+mn-ea"/>
                <a:ea typeface="+mn-ea"/>
              </a:rPr>
              <a:t>（左側の図）普通のもの忘れは、出来事の一部を忘れるので、ヒントがあれば思い出したり、時間や場所などは、正しく認識しているので、日常生活に支障はありません。（例えば、食事のメニューを思い出せなくても食べたことは覚えているなど）このような感じで一部を忘れてしまう状態ですね●●●●●●</a:t>
            </a:r>
            <a:endParaRPr lang="en-US" altLang="ja-JP" sz="1100" b="1" dirty="0">
              <a:latin typeface="+mn-ea"/>
              <a:ea typeface="+mn-ea"/>
            </a:endParaRPr>
          </a:p>
          <a:p>
            <a:r>
              <a:rPr lang="ja-JP" altLang="en-US" sz="1100" b="1" dirty="0">
                <a:latin typeface="+mn-ea"/>
                <a:ea typeface="+mn-ea"/>
              </a:rPr>
              <a:t>では、認知症が疑われるもの忘れはというと体験した事がすっぽり抜け落ちてしまいます。そうすると、体験した事のヒントがあっても、思い出せないし、時間や場所などの認識が混乱してくるので、日常生活に支障が出てきます。（例えば、食事のメニューというよりも食事をしたこと自体を忘れてしまうなど）このような感じで体験そのものがなくなってしまう状態ですね●</a:t>
            </a:r>
            <a:endParaRPr lang="en-US" altLang="ja-JP" sz="1100" b="1" dirty="0">
              <a:latin typeface="+mn-ea"/>
              <a:ea typeface="+mn-ea"/>
            </a:endParaRPr>
          </a:p>
          <a:p>
            <a:endParaRPr lang="en-US" altLang="ja-JP" sz="1100" dirty="0">
              <a:latin typeface="+mn-ea"/>
              <a:ea typeface="+mn-ea"/>
            </a:endParaRPr>
          </a:p>
          <a:p>
            <a:r>
              <a:rPr lang="ja-JP" altLang="en-US" sz="1100" b="1" dirty="0">
                <a:latin typeface="+mn-ea"/>
                <a:ea typeface="+mn-ea"/>
              </a:rPr>
              <a:t>（加齢➡年を重ねること）</a:t>
            </a:r>
            <a:endParaRPr lang="en-US" altLang="ja-JP" sz="1100" b="1" dirty="0">
              <a:latin typeface="+mn-ea"/>
              <a:ea typeface="+mn-ea"/>
            </a:endParaRPr>
          </a:p>
          <a:p>
            <a:r>
              <a:rPr lang="ja-JP" altLang="en-US" sz="1100" b="1" dirty="0">
                <a:latin typeface="+mn-ea"/>
                <a:ea typeface="+mn-ea"/>
              </a:rPr>
              <a:t>（老化➡加齢に伴って体の機能が衰えること。個人差がある）</a:t>
            </a:r>
          </a:p>
        </p:txBody>
      </p:sp>
      <p:sp>
        <p:nvSpPr>
          <p:cNvPr id="43012" name="スライド番号プレースホルダー 3">
            <a:extLst>
              <a:ext uri="{FF2B5EF4-FFF2-40B4-BE49-F238E27FC236}">
                <a16:creationId xmlns:a16="http://schemas.microsoft.com/office/drawing/2014/main" id="{93660B7B-31EB-4E01-9AD7-4A957AEFBE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28663" indent="-279400">
              <a:defRPr kumimoji="1" sz="2000">
                <a:solidFill>
                  <a:schemeClr val="tx1"/>
                </a:solidFill>
                <a:latin typeface="Arial" panose="020B0604020202020204" pitchFamily="34" charset="0"/>
                <a:ea typeface="ＭＳ Ｐゴシック" panose="020B0600070205080204" pitchFamily="50" charset="-128"/>
              </a:defRPr>
            </a:lvl2pPr>
            <a:lvl3pPr marL="1120775" indent="-223838">
              <a:defRPr kumimoji="1" sz="2000">
                <a:solidFill>
                  <a:schemeClr val="tx1"/>
                </a:solidFill>
                <a:latin typeface="Arial" panose="020B0604020202020204" pitchFamily="34" charset="0"/>
                <a:ea typeface="ＭＳ Ｐゴシック" panose="020B0600070205080204" pitchFamily="50" charset="-128"/>
              </a:defRPr>
            </a:lvl3pPr>
            <a:lvl4pPr marL="1570038" indent="-223838">
              <a:defRPr kumimoji="1" sz="2000">
                <a:solidFill>
                  <a:schemeClr val="tx1"/>
                </a:solidFill>
                <a:latin typeface="Arial" panose="020B0604020202020204" pitchFamily="34" charset="0"/>
                <a:ea typeface="ＭＳ Ｐゴシック" panose="020B0600070205080204" pitchFamily="50" charset="-128"/>
              </a:defRPr>
            </a:lvl4pPr>
            <a:lvl5pPr marL="2019300" indent="-223838">
              <a:defRPr kumimoji="1" sz="2000">
                <a:solidFill>
                  <a:schemeClr val="tx1"/>
                </a:solidFill>
                <a:latin typeface="Arial" panose="020B0604020202020204" pitchFamily="34" charset="0"/>
                <a:ea typeface="ＭＳ Ｐゴシック" panose="020B0600070205080204" pitchFamily="50" charset="-128"/>
              </a:defRPr>
            </a:lvl5pPr>
            <a:lvl6pPr marL="24765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337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3909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481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EC601D4A-8D4A-42DE-9651-C3D43EE64E2C}" type="slidenum">
              <a:rPr lang="ja-JP" altLang="en-US" sz="1300" smtClean="0"/>
              <a:pPr/>
              <a:t>11</a:t>
            </a:fld>
            <a:endParaRPr lang="ja-JP" altLang="en-US" sz="1300"/>
          </a:p>
        </p:txBody>
      </p:sp>
    </p:spTree>
    <p:extLst>
      <p:ext uri="{BB962C8B-B14F-4D97-AF65-F5344CB8AC3E}">
        <p14:creationId xmlns:p14="http://schemas.microsoft.com/office/powerpoint/2010/main" val="487936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A317E854-3F6B-4A64-A74E-C729742A59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ノート プレースホルダー 2">
            <a:extLst>
              <a:ext uri="{FF2B5EF4-FFF2-40B4-BE49-F238E27FC236}">
                <a16:creationId xmlns:a16="http://schemas.microsoft.com/office/drawing/2014/main" id="{A9974214-2365-4A21-B8D1-B111A8E2174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6</a:t>
            </a:r>
            <a:r>
              <a:rPr lang="ja-JP" altLang="en-US" sz="1100" b="1" dirty="0">
                <a:latin typeface="+mn-ea"/>
                <a:ea typeface="+mn-ea"/>
              </a:rPr>
              <a:t>ページです）</a:t>
            </a:r>
            <a:endParaRPr lang="en-US" altLang="ja-JP" sz="1100" b="1" dirty="0">
              <a:latin typeface="+mn-ea"/>
              <a:ea typeface="+mn-ea"/>
            </a:endParaRPr>
          </a:p>
          <a:p>
            <a:endParaRPr lang="en-US" altLang="ja-JP" sz="1100" dirty="0">
              <a:latin typeface="+mn-ea"/>
              <a:ea typeface="+mn-ea"/>
            </a:endParaRPr>
          </a:p>
          <a:p>
            <a:r>
              <a:rPr lang="ja-JP" altLang="en-US" sz="1100" b="0" dirty="0">
                <a:latin typeface="+mn-ea"/>
                <a:ea typeface="+mn-ea"/>
              </a:rPr>
              <a:t>中核症状の</a:t>
            </a:r>
            <a:r>
              <a:rPr lang="en-US" altLang="ja-JP" sz="1100" b="0" dirty="0">
                <a:latin typeface="+mn-ea"/>
                <a:ea typeface="+mn-ea"/>
              </a:rPr>
              <a:t>2</a:t>
            </a:r>
            <a:r>
              <a:rPr lang="ja-JP" altLang="en-US" sz="1100" b="0" dirty="0">
                <a:latin typeface="+mn-ea"/>
                <a:ea typeface="+mn-ea"/>
              </a:rPr>
              <a:t>つ目は、「見当識障害」です。</a:t>
            </a:r>
            <a:endParaRPr lang="en-US" altLang="ja-JP" sz="1100" b="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dirty="0">
                <a:latin typeface="+mn-ea"/>
                <a:ea typeface="+mn-ea"/>
              </a:rPr>
              <a:t>「見当識」とは、現在の年月や時刻、自分がどこにいるのかなど、基本的な状況を把握することをいいますが、</a:t>
            </a:r>
            <a:endParaRPr lang="en-US" altLang="ja-JP" sz="1100" b="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dirty="0">
                <a:latin typeface="+mn-ea"/>
                <a:ea typeface="+mn-ea"/>
              </a:rPr>
              <a:t>その基本的な状況</a:t>
            </a:r>
            <a:r>
              <a:rPr lang="ja-JP" altLang="en-US" sz="1100" dirty="0">
                <a:latin typeface="+mn-ea"/>
                <a:ea typeface="+mn-ea"/>
              </a:rPr>
              <a:t>を把握する力が認知症になると低下します。時間や季節感の感覚が薄れることから始まり、症状が進行するにしたがい、場所、人物の順で見当がつかなくなっていきます。</a:t>
            </a:r>
            <a:endParaRPr lang="en-US" altLang="ja-JP" sz="1100" dirty="0">
              <a:latin typeface="+mn-ea"/>
              <a:ea typeface="+mn-ea"/>
            </a:endParaRPr>
          </a:p>
          <a:p>
            <a:r>
              <a:rPr lang="ja-JP" altLang="en-US" sz="1100" dirty="0">
                <a:latin typeface="+mn-ea"/>
                <a:ea typeface="+mn-ea"/>
              </a:rPr>
              <a:t>今日が何日なのか、今何時なのか等がわからなくなってしまい、「今日は何日？今、何時？」といったことを何度も聞いたりします。</a:t>
            </a:r>
            <a:endParaRPr lang="en-US" altLang="ja-JP" sz="1100" dirty="0">
              <a:latin typeface="+mn-ea"/>
              <a:ea typeface="+mn-ea"/>
            </a:endParaRPr>
          </a:p>
          <a:p>
            <a:r>
              <a:rPr lang="ja-JP" altLang="en-US" sz="1100" dirty="0">
                <a:latin typeface="+mn-ea"/>
                <a:ea typeface="+mn-ea"/>
              </a:rPr>
              <a:t>また、症状が進行するにしたがって、買い物や散歩に出かけて、自分が今どこにいるかわからなくなって、道に迷ってしまうようなこともあります。</a:t>
            </a:r>
            <a:endParaRPr lang="en-US" altLang="ja-JP" sz="1100" dirty="0">
              <a:latin typeface="+mn-ea"/>
              <a:ea typeface="+mn-ea"/>
            </a:endParaRPr>
          </a:p>
          <a:p>
            <a:r>
              <a:rPr lang="ja-JP" altLang="en-US" sz="1100" dirty="0">
                <a:latin typeface="+mn-ea"/>
                <a:ea typeface="+mn-ea"/>
              </a:rPr>
              <a:t>もっと症状が進むと、自分の年齢や周りの人との関係がわからなくなり、自分の子供に対して「どちら様ですか」や「お母さん」というようなこともあります。</a:t>
            </a:r>
            <a:endParaRPr lang="en-US" altLang="ja-JP" sz="1100" dirty="0">
              <a:latin typeface="+mn-ea"/>
              <a:ea typeface="+mn-ea"/>
            </a:endParaRPr>
          </a:p>
          <a:p>
            <a:r>
              <a:rPr lang="ja-JP" altLang="en-US" sz="1100" dirty="0">
                <a:latin typeface="+mn-ea"/>
                <a:ea typeface="+mn-ea"/>
              </a:rPr>
              <a:t>このように見当をつけることが出来なくなることを見当識障害といいます。</a:t>
            </a:r>
            <a:endParaRPr lang="en-US" altLang="ja-JP" sz="1100" dirty="0">
              <a:latin typeface="+mn-ea"/>
              <a:ea typeface="+mn-ea"/>
            </a:endParaRPr>
          </a:p>
          <a:p>
            <a:endParaRPr lang="en-US" altLang="ja-JP" sz="1100" dirty="0">
              <a:latin typeface="+mn-ea"/>
              <a:ea typeface="+mn-ea"/>
            </a:endParaRPr>
          </a:p>
          <a:p>
            <a:endParaRPr lang="en-US" altLang="ja-JP" b="1" dirty="0"/>
          </a:p>
        </p:txBody>
      </p:sp>
      <p:sp>
        <p:nvSpPr>
          <p:cNvPr id="28676" name="スライド番号プレースホルダー 3">
            <a:extLst>
              <a:ext uri="{FF2B5EF4-FFF2-40B4-BE49-F238E27FC236}">
                <a16:creationId xmlns:a16="http://schemas.microsoft.com/office/drawing/2014/main" id="{6B2A5312-6D60-4719-89AF-077BACB2F3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28663" indent="-279400">
              <a:defRPr kumimoji="1" sz="2000">
                <a:solidFill>
                  <a:schemeClr val="tx1"/>
                </a:solidFill>
                <a:latin typeface="Arial" panose="020B0604020202020204" pitchFamily="34" charset="0"/>
                <a:ea typeface="ＭＳ Ｐゴシック" panose="020B0600070205080204" pitchFamily="50" charset="-128"/>
              </a:defRPr>
            </a:lvl2pPr>
            <a:lvl3pPr marL="1120775" indent="-223838">
              <a:defRPr kumimoji="1" sz="2000">
                <a:solidFill>
                  <a:schemeClr val="tx1"/>
                </a:solidFill>
                <a:latin typeface="Arial" panose="020B0604020202020204" pitchFamily="34" charset="0"/>
                <a:ea typeface="ＭＳ Ｐゴシック" panose="020B0600070205080204" pitchFamily="50" charset="-128"/>
              </a:defRPr>
            </a:lvl3pPr>
            <a:lvl4pPr marL="1570038" indent="-223838">
              <a:defRPr kumimoji="1" sz="2000">
                <a:solidFill>
                  <a:schemeClr val="tx1"/>
                </a:solidFill>
                <a:latin typeface="Arial" panose="020B0604020202020204" pitchFamily="34" charset="0"/>
                <a:ea typeface="ＭＳ Ｐゴシック" panose="020B0600070205080204" pitchFamily="50" charset="-128"/>
              </a:defRPr>
            </a:lvl4pPr>
            <a:lvl5pPr marL="2019300" indent="-223838">
              <a:defRPr kumimoji="1" sz="2000">
                <a:solidFill>
                  <a:schemeClr val="tx1"/>
                </a:solidFill>
                <a:latin typeface="Arial" panose="020B0604020202020204" pitchFamily="34" charset="0"/>
                <a:ea typeface="ＭＳ Ｐゴシック" panose="020B0600070205080204" pitchFamily="50" charset="-128"/>
              </a:defRPr>
            </a:lvl5pPr>
            <a:lvl6pPr marL="24765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337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3909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481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4801A403-B298-4EC8-A013-A76A2150F3F5}" type="slidenum">
              <a:rPr lang="ja-JP" altLang="en-US" sz="1300" smtClean="0"/>
              <a:pPr/>
              <a:t>12</a:t>
            </a:fld>
            <a:endParaRPr lang="ja-JP" altLang="en-US" sz="13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871AE852-9356-480B-85F9-C4A2EC3D71F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ノート プレースホルダー 2">
            <a:extLst>
              <a:ext uri="{FF2B5EF4-FFF2-40B4-BE49-F238E27FC236}">
                <a16:creationId xmlns:a16="http://schemas.microsoft.com/office/drawing/2014/main" id="{BB5BD4FB-4F88-4CEA-BA2D-C70AE7AE2BC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7</a:t>
            </a:r>
            <a:r>
              <a:rPr lang="ja-JP" altLang="en-US" sz="1100" b="1" dirty="0">
                <a:latin typeface="+mn-ea"/>
                <a:ea typeface="+mn-ea"/>
              </a:rPr>
              <a:t>ページです）</a:t>
            </a:r>
            <a:endParaRPr lang="en-US" altLang="ja-JP" sz="1100" b="1" dirty="0">
              <a:latin typeface="+mn-ea"/>
              <a:ea typeface="+mn-ea"/>
            </a:endParaRPr>
          </a:p>
          <a:p>
            <a:endParaRPr lang="en-US" altLang="ja-JP" sz="1100" dirty="0">
              <a:latin typeface="+mn-ea"/>
              <a:ea typeface="+mn-ea"/>
            </a:endParaRPr>
          </a:p>
          <a:p>
            <a:r>
              <a:rPr lang="ja-JP" altLang="en-US" sz="1100" dirty="0">
                <a:latin typeface="+mn-ea"/>
                <a:ea typeface="+mn-ea"/>
              </a:rPr>
              <a:t>中核症状の</a:t>
            </a:r>
            <a:r>
              <a:rPr lang="en-US" altLang="ja-JP" sz="1100" dirty="0">
                <a:latin typeface="+mn-ea"/>
                <a:ea typeface="+mn-ea"/>
              </a:rPr>
              <a:t>3</a:t>
            </a:r>
            <a:r>
              <a:rPr lang="ja-JP" altLang="en-US" sz="1100" dirty="0">
                <a:latin typeface="+mn-ea"/>
                <a:ea typeface="+mn-ea"/>
              </a:rPr>
              <a:t>つ目は、「理解・判断力の障害」です。</a:t>
            </a:r>
            <a:endParaRPr lang="en-US" altLang="ja-JP" sz="1100" dirty="0">
              <a:latin typeface="+mn-ea"/>
              <a:ea typeface="+mn-ea"/>
            </a:endParaRPr>
          </a:p>
          <a:p>
            <a:r>
              <a:rPr lang="ja-JP" altLang="en-US" sz="1100" dirty="0">
                <a:latin typeface="+mn-ea"/>
                <a:ea typeface="+mn-ea"/>
              </a:rPr>
              <a:t>「理解・判断力の障害」は、認知症になると物事を理解したり、判断する力が衰えるため、すぐに答えが出せなくなったりします。</a:t>
            </a:r>
            <a:endParaRPr lang="en-US" altLang="ja-JP" sz="1100" dirty="0">
              <a:latin typeface="+mn-ea"/>
              <a:ea typeface="+mn-ea"/>
            </a:endParaRPr>
          </a:p>
          <a:p>
            <a:r>
              <a:rPr lang="ja-JP" altLang="en-US" sz="1100" dirty="0">
                <a:latin typeface="+mn-ea"/>
                <a:ea typeface="+mn-ea"/>
              </a:rPr>
              <a:t>●でも時間をかければ</a:t>
            </a:r>
            <a:r>
              <a:rPr lang="ja-JP" altLang="en-US" sz="1100" b="1" dirty="0">
                <a:latin typeface="+mn-ea"/>
                <a:ea typeface="+mn-ea"/>
              </a:rPr>
              <a:t>（本人のペース）</a:t>
            </a:r>
            <a:r>
              <a:rPr lang="ja-JP" altLang="en-US" sz="1100" dirty="0">
                <a:latin typeface="+mn-ea"/>
                <a:ea typeface="+mn-ea"/>
              </a:rPr>
              <a:t>わかるので、急がせないことが大切です。</a:t>
            </a:r>
            <a:endParaRPr lang="en-US" altLang="ja-JP" sz="1100" dirty="0">
              <a:latin typeface="+mn-ea"/>
              <a:ea typeface="+mn-ea"/>
            </a:endParaRPr>
          </a:p>
          <a:p>
            <a:r>
              <a:rPr lang="ja-JP" altLang="en-US" sz="1100" dirty="0">
                <a:latin typeface="+mn-ea"/>
                <a:ea typeface="+mn-ea"/>
              </a:rPr>
              <a:t>また、</a:t>
            </a:r>
            <a:r>
              <a:rPr lang="en-US" altLang="ja-JP" sz="1100" dirty="0">
                <a:latin typeface="+mn-ea"/>
                <a:ea typeface="+mn-ea"/>
              </a:rPr>
              <a:t>2</a:t>
            </a:r>
            <a:r>
              <a:rPr lang="ja-JP" altLang="en-US" sz="1100" dirty="0">
                <a:latin typeface="+mn-ea"/>
                <a:ea typeface="+mn-ea"/>
              </a:rPr>
              <a:t>つ以上のことが重なるとうまく処理ができなくなります。お願いごとや頼み事をする場合は、長々と説明するのではなく</a:t>
            </a:r>
            <a:endParaRPr lang="en-US" altLang="ja-JP" sz="1100" dirty="0">
              <a:latin typeface="+mn-ea"/>
              <a:ea typeface="+mn-ea"/>
            </a:endParaRPr>
          </a:p>
          <a:p>
            <a:r>
              <a:rPr lang="ja-JP" altLang="en-US" sz="1100" dirty="0">
                <a:latin typeface="+mn-ea"/>
                <a:ea typeface="+mn-ea"/>
              </a:rPr>
              <a:t>●簡単にシンプルに伝えることが大切です。</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仕組みが目に見えない道具、例えばパスモやスイカのようなカード、銀行のＡＴＭ、ＩＨヒーター等は使い方がわからず戸惑ってしまいます。</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（昔から使っている道具については、ある程度まで使いこなすことが出来ますが、それも新しくしてしまうことで使えなくなってしまうことが多くみられます）</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なので、出来ないことなどは無理矢理、出来るまで考えさせたり、やらせるのではなく、</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●さり気ない手助けが大切です。</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dirty="0">
              <a:latin typeface="+mn-ea"/>
              <a:ea typeface="+mn-ea"/>
            </a:endParaRPr>
          </a:p>
          <a:p>
            <a:r>
              <a:rPr lang="ja-JP" altLang="en-US" sz="1100" dirty="0">
                <a:latin typeface="+mn-ea"/>
                <a:ea typeface="+mn-ea"/>
              </a:rPr>
              <a:t>これらの症状を「理解・判断力の障害」と言います。</a:t>
            </a:r>
          </a:p>
        </p:txBody>
      </p:sp>
      <p:sp>
        <p:nvSpPr>
          <p:cNvPr id="30724" name="スライド番号プレースホルダー 3">
            <a:extLst>
              <a:ext uri="{FF2B5EF4-FFF2-40B4-BE49-F238E27FC236}">
                <a16:creationId xmlns:a16="http://schemas.microsoft.com/office/drawing/2014/main" id="{0D48BAF0-B16D-45DE-AB2A-413CF3931C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28663" indent="-279400">
              <a:defRPr kumimoji="1" sz="2000">
                <a:solidFill>
                  <a:schemeClr val="tx1"/>
                </a:solidFill>
                <a:latin typeface="Arial" panose="020B0604020202020204" pitchFamily="34" charset="0"/>
                <a:ea typeface="ＭＳ Ｐゴシック" panose="020B0600070205080204" pitchFamily="50" charset="-128"/>
              </a:defRPr>
            </a:lvl2pPr>
            <a:lvl3pPr marL="1120775" indent="-223838">
              <a:defRPr kumimoji="1" sz="2000">
                <a:solidFill>
                  <a:schemeClr val="tx1"/>
                </a:solidFill>
                <a:latin typeface="Arial" panose="020B0604020202020204" pitchFamily="34" charset="0"/>
                <a:ea typeface="ＭＳ Ｐゴシック" panose="020B0600070205080204" pitchFamily="50" charset="-128"/>
              </a:defRPr>
            </a:lvl3pPr>
            <a:lvl4pPr marL="1570038" indent="-223838">
              <a:defRPr kumimoji="1" sz="2000">
                <a:solidFill>
                  <a:schemeClr val="tx1"/>
                </a:solidFill>
                <a:latin typeface="Arial" panose="020B0604020202020204" pitchFamily="34" charset="0"/>
                <a:ea typeface="ＭＳ Ｐゴシック" panose="020B0600070205080204" pitchFamily="50" charset="-128"/>
              </a:defRPr>
            </a:lvl4pPr>
            <a:lvl5pPr marL="2019300" indent="-223838">
              <a:defRPr kumimoji="1" sz="2000">
                <a:solidFill>
                  <a:schemeClr val="tx1"/>
                </a:solidFill>
                <a:latin typeface="Arial" panose="020B0604020202020204" pitchFamily="34" charset="0"/>
                <a:ea typeface="ＭＳ Ｐゴシック" panose="020B0600070205080204" pitchFamily="50" charset="-128"/>
              </a:defRPr>
            </a:lvl5pPr>
            <a:lvl6pPr marL="24765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337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3909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481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968CE57B-4002-4EF2-A61D-2A5A237CFC43}" type="slidenum">
              <a:rPr lang="ja-JP" altLang="en-US" sz="1300" smtClean="0"/>
              <a:pPr/>
              <a:t>13</a:t>
            </a:fld>
            <a:endParaRPr lang="ja-JP" altLang="en-US" sz="13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ー 1">
            <a:extLst>
              <a:ext uri="{FF2B5EF4-FFF2-40B4-BE49-F238E27FC236}">
                <a16:creationId xmlns:a16="http://schemas.microsoft.com/office/drawing/2014/main" id="{83408861-4958-4E59-A950-172A879E7B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ノート プレースホルダー 2">
            <a:extLst>
              <a:ext uri="{FF2B5EF4-FFF2-40B4-BE49-F238E27FC236}">
                <a16:creationId xmlns:a16="http://schemas.microsoft.com/office/drawing/2014/main" id="{42216B8F-3114-4C32-91C3-4CBCF0BBCFF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8</a:t>
            </a:r>
            <a:r>
              <a:rPr lang="ja-JP" altLang="en-US" sz="1100" b="1" dirty="0">
                <a:latin typeface="+mn-ea"/>
                <a:ea typeface="+mn-ea"/>
              </a:rPr>
              <a:t>ページです）</a:t>
            </a:r>
            <a:r>
              <a:rPr lang="en-US" altLang="ja-JP" sz="1100" b="1" dirty="0">
                <a:latin typeface="+mn-ea"/>
                <a:ea typeface="+mn-ea"/>
              </a:rPr>
              <a:t>【</a:t>
            </a:r>
            <a:r>
              <a:rPr lang="ja-JP" altLang="en-US" sz="1100" b="1" dirty="0">
                <a:latin typeface="+mn-ea"/>
                <a:ea typeface="+mn-ea"/>
              </a:rPr>
              <a:t>スライド</a:t>
            </a:r>
            <a:r>
              <a:rPr lang="en-US" altLang="ja-JP" sz="1100" b="1" dirty="0">
                <a:latin typeface="+mn-ea"/>
                <a:ea typeface="+mn-ea"/>
              </a:rPr>
              <a:t>7</a:t>
            </a:r>
            <a:r>
              <a:rPr lang="ja-JP" altLang="en-US" sz="1100" b="1" dirty="0">
                <a:latin typeface="+mn-ea"/>
                <a:ea typeface="+mn-ea"/>
              </a:rPr>
              <a:t>～</a:t>
            </a:r>
            <a:r>
              <a:rPr lang="en-US" altLang="ja-JP" sz="1100" b="1" dirty="0">
                <a:latin typeface="+mn-ea"/>
                <a:ea typeface="+mn-ea"/>
              </a:rPr>
              <a:t>14</a:t>
            </a:r>
            <a:r>
              <a:rPr lang="ja-JP" altLang="en-US" sz="1100" b="1" dirty="0">
                <a:latin typeface="+mn-ea"/>
                <a:ea typeface="+mn-ea"/>
              </a:rPr>
              <a:t>を約</a:t>
            </a:r>
            <a:r>
              <a:rPr lang="en-US" altLang="ja-JP" sz="1100" b="1" dirty="0">
                <a:latin typeface="+mn-ea"/>
                <a:ea typeface="+mn-ea"/>
              </a:rPr>
              <a:t>15</a:t>
            </a:r>
            <a:r>
              <a:rPr lang="ja-JP" altLang="en-US" sz="1100" b="1" dirty="0">
                <a:latin typeface="+mn-ea"/>
                <a:ea typeface="+mn-ea"/>
              </a:rPr>
              <a:t>～</a:t>
            </a:r>
            <a:r>
              <a:rPr lang="en-US" altLang="ja-JP" sz="1100" b="1" dirty="0">
                <a:latin typeface="+mn-ea"/>
                <a:ea typeface="+mn-ea"/>
              </a:rPr>
              <a:t>20</a:t>
            </a:r>
            <a:r>
              <a:rPr lang="ja-JP" altLang="en-US" sz="1100" b="1" dirty="0">
                <a:latin typeface="+mn-ea"/>
                <a:ea typeface="+mn-ea"/>
              </a:rPr>
              <a:t>分程度で伝える（目安）スライド</a:t>
            </a:r>
            <a:r>
              <a:rPr lang="en-US" altLang="ja-JP" sz="1100" b="1" dirty="0">
                <a:latin typeface="+mn-ea"/>
                <a:ea typeface="+mn-ea"/>
              </a:rPr>
              <a:t>11</a:t>
            </a:r>
            <a:r>
              <a:rPr lang="ja-JP" altLang="en-US" sz="1100" b="1" dirty="0">
                <a:latin typeface="+mn-ea"/>
                <a:ea typeface="+mn-ea"/>
              </a:rPr>
              <a:t>は時間に応じて活用</a:t>
            </a:r>
            <a:r>
              <a:rPr lang="en-US" altLang="ja-JP" sz="1100" b="1" dirty="0">
                <a:latin typeface="+mn-ea"/>
                <a:ea typeface="+mn-ea"/>
              </a:rPr>
              <a:t>】</a:t>
            </a:r>
          </a:p>
          <a:p>
            <a:endParaRPr lang="en-US" altLang="ja-JP" sz="1100" dirty="0">
              <a:latin typeface="+mn-ea"/>
              <a:ea typeface="+mn-ea"/>
            </a:endParaRPr>
          </a:p>
          <a:p>
            <a:r>
              <a:rPr lang="ja-JP" altLang="en-US" sz="1100" dirty="0">
                <a:latin typeface="+mn-ea"/>
                <a:ea typeface="+mn-ea"/>
              </a:rPr>
              <a:t>中核症状の</a:t>
            </a:r>
            <a:r>
              <a:rPr lang="en-US" altLang="ja-JP" sz="1100" dirty="0">
                <a:latin typeface="+mn-ea"/>
                <a:ea typeface="+mn-ea"/>
              </a:rPr>
              <a:t>4</a:t>
            </a:r>
            <a:r>
              <a:rPr lang="ja-JP" altLang="en-US" sz="1100" dirty="0">
                <a:latin typeface="+mn-ea"/>
                <a:ea typeface="+mn-ea"/>
              </a:rPr>
              <a:t>つ目の「実行機能障害」とは何か？</a:t>
            </a:r>
            <a:endParaRPr lang="en-US" altLang="ja-JP" sz="1100" dirty="0">
              <a:latin typeface="+mn-ea"/>
              <a:ea typeface="+mn-ea"/>
            </a:endParaRPr>
          </a:p>
          <a:p>
            <a:r>
              <a:rPr lang="ja-JP" altLang="en-US" sz="1100" dirty="0">
                <a:latin typeface="+mn-ea"/>
                <a:ea typeface="+mn-ea"/>
              </a:rPr>
              <a:t>脳には、物事を順序よく進めて、多少予定外のことがあっても、それに対処できる働きがあります。</a:t>
            </a:r>
            <a:endParaRPr lang="en-US" altLang="ja-JP" sz="1100" dirty="0">
              <a:latin typeface="+mn-ea"/>
              <a:ea typeface="+mn-ea"/>
            </a:endParaRPr>
          </a:p>
          <a:p>
            <a:r>
              <a:rPr lang="ja-JP" altLang="en-US" sz="1100" dirty="0">
                <a:latin typeface="+mn-ea"/>
                <a:ea typeface="+mn-ea"/>
              </a:rPr>
              <a:t>私たちは、普段から頭の中で「これをしたら、あれをして」と無意識のうちに計画を立てていますが、認知症になるとそれが難しくなり、日常生活に必要な作業がこなせなくなってきます。</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こういう症状のことを「実行機能障害」と言います。</a:t>
            </a:r>
            <a:endParaRPr lang="en-US" altLang="ja-JP" sz="1100" dirty="0">
              <a:latin typeface="+mn-ea"/>
              <a:ea typeface="+mn-ea"/>
            </a:endParaRPr>
          </a:p>
          <a:p>
            <a:endParaRPr lang="en-US" altLang="ja-JP" sz="1100" dirty="0">
              <a:latin typeface="+mn-ea"/>
              <a:ea typeface="+mn-ea"/>
            </a:endParaRPr>
          </a:p>
          <a:p>
            <a:r>
              <a:rPr lang="ja-JP" altLang="en-US" sz="1100" dirty="0">
                <a:latin typeface="+mn-ea"/>
                <a:ea typeface="+mn-ea"/>
              </a:rPr>
              <a:t>例えば、皆さんが家族の食事を作るとき、多少の個人差はあるものの、献立を考えて必要な材料を用意して何種類かの料理を同時進行で作ることができると思います。</a:t>
            </a:r>
            <a:endParaRPr lang="en-US" altLang="ja-JP" sz="1100" dirty="0">
              <a:latin typeface="+mn-ea"/>
              <a:ea typeface="+mn-ea"/>
            </a:endParaRPr>
          </a:p>
          <a:p>
            <a:r>
              <a:rPr lang="ja-JP" altLang="en-US" sz="1100" dirty="0">
                <a:latin typeface="+mn-ea"/>
                <a:ea typeface="+mn-ea"/>
              </a:rPr>
              <a:t>ところが、認知症になると計画を立て順序立てて行動することが難しくなるため、今までと同じように材料をそろえたり、同時進行で調理することが難しくなります。</a:t>
            </a:r>
            <a:endParaRPr lang="en-US" altLang="ja-JP" sz="1100" dirty="0">
              <a:latin typeface="+mn-ea"/>
              <a:ea typeface="+mn-ea"/>
            </a:endParaRPr>
          </a:p>
          <a:p>
            <a:r>
              <a:rPr lang="ja-JP" altLang="en-US" sz="1100" dirty="0">
                <a:latin typeface="+mn-ea"/>
                <a:ea typeface="+mn-ea"/>
              </a:rPr>
              <a:t>同じ食材を何個も買って来てしまって、冷蔵庫に同じものがいっぱいに入っていたり、火にかけていることを忘れてしまい、鍋を何回も焦がしてしまったりします。</a:t>
            </a:r>
            <a:endParaRPr lang="en-US" altLang="ja-JP" sz="1100" dirty="0">
              <a:latin typeface="+mn-ea"/>
              <a:ea typeface="+mn-ea"/>
            </a:endParaRPr>
          </a:p>
          <a:p>
            <a:r>
              <a:rPr lang="ja-JP" altLang="en-US" sz="1100" dirty="0">
                <a:latin typeface="+mn-ea"/>
                <a:ea typeface="+mn-ea"/>
              </a:rPr>
              <a:t>●なので、本人の苦手なことに合わせて、本人に買い物のメモを渡したり、本人と一緒に買い物に出かけるなどの工夫や声をかけながら一緒に調理するなどさり気ない手助けが大切になってきます。</a:t>
            </a:r>
            <a:endParaRPr lang="en-US" altLang="ja-JP" sz="1100" dirty="0">
              <a:latin typeface="+mn-ea"/>
              <a:ea typeface="+mn-ea"/>
            </a:endParaRPr>
          </a:p>
          <a:p>
            <a:endParaRPr lang="en-US" altLang="ja-JP" sz="1100" dirty="0">
              <a:latin typeface="+mn-ea"/>
              <a:ea typeface="+mn-ea"/>
            </a:endParaRPr>
          </a:p>
          <a:p>
            <a:r>
              <a:rPr kumimoji="1" lang="ja-JP" altLang="en-US" sz="1100" dirty="0">
                <a:latin typeface="+mn-ea"/>
                <a:ea typeface="+mn-ea"/>
              </a:rPr>
              <a:t>その他として、</a:t>
            </a:r>
            <a:endParaRPr kumimoji="1" lang="en-US" altLang="ja-JP" sz="1100" dirty="0">
              <a:latin typeface="+mn-ea"/>
              <a:ea typeface="+mn-ea"/>
            </a:endParaRPr>
          </a:p>
          <a:p>
            <a:r>
              <a:rPr kumimoji="1" lang="ja-JP" altLang="en-US" sz="1100" dirty="0">
                <a:latin typeface="+mn-ea"/>
                <a:ea typeface="+mn-ea"/>
              </a:rPr>
              <a:t>記憶障害、見当識障害、理解・判断力の障害のため、周囲からの刺激や情報に対して正しい解釈ができずに、急に「馬鹿にされた」「邪魔者にされた」と怒り出してしまうこともあります。</a:t>
            </a:r>
            <a:endParaRPr kumimoji="1" lang="en-US" altLang="ja-JP" sz="1100" dirty="0">
              <a:latin typeface="+mn-ea"/>
              <a:ea typeface="+mn-ea"/>
            </a:endParaRPr>
          </a:p>
          <a:p>
            <a:r>
              <a:rPr kumimoji="1" lang="ja-JP" altLang="en-US" sz="1100" dirty="0">
                <a:latin typeface="+mn-ea"/>
                <a:ea typeface="+mn-ea"/>
              </a:rPr>
              <a:t>その場の状況や空気を読むことが苦手になることで起こります。</a:t>
            </a:r>
            <a:endParaRPr kumimoji="1" lang="en-US" altLang="ja-JP" sz="1100" dirty="0">
              <a:latin typeface="+mn-ea"/>
              <a:ea typeface="+mn-ea"/>
            </a:endParaRPr>
          </a:p>
          <a:p>
            <a:endParaRPr kumimoji="1" lang="en-US" altLang="ja-JP" sz="1100" dirty="0">
              <a:latin typeface="+mn-ea"/>
              <a:ea typeface="+mn-ea"/>
            </a:endParaRPr>
          </a:p>
          <a:p>
            <a:r>
              <a:rPr kumimoji="1" lang="ja-JP" altLang="en-US" sz="1100" b="1" dirty="0">
                <a:latin typeface="+mn-ea"/>
                <a:ea typeface="+mn-ea"/>
              </a:rPr>
              <a:t>（人は他者と関わる時は、自然にその人の気持ちや性格、心のうち、顔の表情や態度など、記憶や見当・理解・判断などの様々な機能を使いながら社会生活、日常生活を送っていますが、それらの機能が衰えたり、障害されることによって、社会とのつながりや他社との交流、生活そのものが苦手になります。その苦手になることを一人でも多くの人が理解し見守り、手助けすることが出来れば、認知症があっても出来る限り自宅で暮らせる力となるんですよね。）</a:t>
            </a:r>
          </a:p>
        </p:txBody>
      </p:sp>
      <p:sp>
        <p:nvSpPr>
          <p:cNvPr id="32772" name="スライド番号プレースホルダー 3">
            <a:extLst>
              <a:ext uri="{FF2B5EF4-FFF2-40B4-BE49-F238E27FC236}">
                <a16:creationId xmlns:a16="http://schemas.microsoft.com/office/drawing/2014/main" id="{2E034291-96EB-4850-895F-E60C38F5BA8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28663" indent="-279400">
              <a:defRPr kumimoji="1" sz="2000">
                <a:solidFill>
                  <a:schemeClr val="tx1"/>
                </a:solidFill>
                <a:latin typeface="Arial" panose="020B0604020202020204" pitchFamily="34" charset="0"/>
                <a:ea typeface="ＭＳ Ｐゴシック" panose="020B0600070205080204" pitchFamily="50" charset="-128"/>
              </a:defRPr>
            </a:lvl2pPr>
            <a:lvl3pPr marL="1120775" indent="-223838">
              <a:defRPr kumimoji="1" sz="2000">
                <a:solidFill>
                  <a:schemeClr val="tx1"/>
                </a:solidFill>
                <a:latin typeface="Arial" panose="020B0604020202020204" pitchFamily="34" charset="0"/>
                <a:ea typeface="ＭＳ Ｐゴシック" panose="020B0600070205080204" pitchFamily="50" charset="-128"/>
              </a:defRPr>
            </a:lvl3pPr>
            <a:lvl4pPr marL="1570038" indent="-223838">
              <a:defRPr kumimoji="1" sz="2000">
                <a:solidFill>
                  <a:schemeClr val="tx1"/>
                </a:solidFill>
                <a:latin typeface="Arial" panose="020B0604020202020204" pitchFamily="34" charset="0"/>
                <a:ea typeface="ＭＳ Ｐゴシック" panose="020B0600070205080204" pitchFamily="50" charset="-128"/>
              </a:defRPr>
            </a:lvl4pPr>
            <a:lvl5pPr marL="2019300" indent="-223838">
              <a:defRPr kumimoji="1" sz="2000">
                <a:solidFill>
                  <a:schemeClr val="tx1"/>
                </a:solidFill>
                <a:latin typeface="Arial" panose="020B0604020202020204" pitchFamily="34" charset="0"/>
                <a:ea typeface="ＭＳ Ｐゴシック" panose="020B0600070205080204" pitchFamily="50" charset="-128"/>
              </a:defRPr>
            </a:lvl5pPr>
            <a:lvl6pPr marL="24765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337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3909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481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CC2454A1-8E6D-40BD-A037-F270F8E2ACEB}" type="slidenum">
              <a:rPr lang="ja-JP" altLang="en-US" sz="1300" smtClean="0"/>
              <a:pPr/>
              <a:t>14</a:t>
            </a:fld>
            <a:endParaRPr lang="ja-JP" altLang="en-US" sz="13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38B9EE77-67D0-4626-972B-D690B0BA41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ノート プレースホルダー 2">
            <a:extLst>
              <a:ext uri="{FF2B5EF4-FFF2-40B4-BE49-F238E27FC236}">
                <a16:creationId xmlns:a16="http://schemas.microsoft.com/office/drawing/2014/main" id="{56533439-7D94-4627-84B7-BE4613322E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4</a:t>
            </a:r>
            <a:r>
              <a:rPr lang="ja-JP" altLang="en-US" sz="1100" b="1" dirty="0">
                <a:latin typeface="+mn-ea"/>
                <a:ea typeface="+mn-ea"/>
              </a:rPr>
              <a:t>ページに戻ります）</a:t>
            </a:r>
            <a:endParaRPr lang="en-US" altLang="ja-JP" sz="1100" b="1" dirty="0">
              <a:latin typeface="+mn-ea"/>
              <a:ea typeface="+mn-ea"/>
            </a:endParaRPr>
          </a:p>
          <a:p>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ここまでは、脳の細胞が死んだり、働きが悪くなってしまったために直接起こる「中核症状」のことをみてきましたが、人間は、とても複雑に出来ているんですよね。</a:t>
            </a:r>
            <a:endParaRPr lang="en-US" altLang="ja-JP" sz="1100" dirty="0">
              <a:latin typeface="+mn-ea"/>
              <a:ea typeface="+mn-ea"/>
            </a:endParaRPr>
          </a:p>
          <a:p>
            <a:endParaRPr lang="en-US" altLang="ja-JP" sz="1100" dirty="0">
              <a:latin typeface="+mn-ea"/>
              <a:ea typeface="+mn-ea"/>
            </a:endParaRPr>
          </a:p>
          <a:p>
            <a:r>
              <a:rPr lang="ja-JP" altLang="en-US" sz="1100" dirty="0">
                <a:latin typeface="+mn-ea"/>
                <a:ea typeface="+mn-ea"/>
              </a:rPr>
              <a:t>●それらの障害にともなって、本人の心の状態や性格、環境、周囲の人たちの対応の仕方など様々なことが絡み合って出てくる症状「行動・心理症状（</a:t>
            </a:r>
            <a:r>
              <a:rPr lang="en-US" altLang="ja-JP" sz="1100" dirty="0">
                <a:latin typeface="+mn-ea"/>
                <a:ea typeface="+mn-ea"/>
              </a:rPr>
              <a:t>BPSD)</a:t>
            </a:r>
            <a:r>
              <a:rPr lang="ja-JP" altLang="en-US" sz="1100" dirty="0">
                <a:latin typeface="+mn-ea"/>
                <a:ea typeface="+mn-ea"/>
              </a:rPr>
              <a:t>」紫の丸を今後は、見て行きましょう。</a:t>
            </a:r>
            <a:endParaRPr lang="en-US" altLang="ja-JP" sz="1100" dirty="0">
              <a:latin typeface="+mn-ea"/>
              <a:ea typeface="+mn-ea"/>
            </a:endParaRPr>
          </a:p>
        </p:txBody>
      </p:sp>
      <p:sp>
        <p:nvSpPr>
          <p:cNvPr id="22532" name="スライド番号プレースホルダー 3">
            <a:extLst>
              <a:ext uri="{FF2B5EF4-FFF2-40B4-BE49-F238E27FC236}">
                <a16:creationId xmlns:a16="http://schemas.microsoft.com/office/drawing/2014/main" id="{07D7CF85-9EFD-4076-BB8B-51DF6916DA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28663" indent="-279400">
              <a:defRPr kumimoji="1" sz="2000">
                <a:solidFill>
                  <a:schemeClr val="tx1"/>
                </a:solidFill>
                <a:latin typeface="Arial" panose="020B0604020202020204" pitchFamily="34" charset="0"/>
                <a:ea typeface="ＭＳ Ｐゴシック" panose="020B0600070205080204" pitchFamily="50" charset="-128"/>
              </a:defRPr>
            </a:lvl2pPr>
            <a:lvl3pPr marL="1120775" indent="-223838">
              <a:defRPr kumimoji="1" sz="2000">
                <a:solidFill>
                  <a:schemeClr val="tx1"/>
                </a:solidFill>
                <a:latin typeface="Arial" panose="020B0604020202020204" pitchFamily="34" charset="0"/>
                <a:ea typeface="ＭＳ Ｐゴシック" panose="020B0600070205080204" pitchFamily="50" charset="-128"/>
              </a:defRPr>
            </a:lvl3pPr>
            <a:lvl4pPr marL="1570038" indent="-223838">
              <a:defRPr kumimoji="1" sz="2000">
                <a:solidFill>
                  <a:schemeClr val="tx1"/>
                </a:solidFill>
                <a:latin typeface="Arial" panose="020B0604020202020204" pitchFamily="34" charset="0"/>
                <a:ea typeface="ＭＳ Ｐゴシック" panose="020B0600070205080204" pitchFamily="50" charset="-128"/>
              </a:defRPr>
            </a:lvl4pPr>
            <a:lvl5pPr marL="2019300" indent="-223838">
              <a:defRPr kumimoji="1" sz="2000">
                <a:solidFill>
                  <a:schemeClr val="tx1"/>
                </a:solidFill>
                <a:latin typeface="Arial" panose="020B0604020202020204" pitchFamily="34" charset="0"/>
                <a:ea typeface="ＭＳ Ｐゴシック" panose="020B0600070205080204" pitchFamily="50" charset="-128"/>
              </a:defRPr>
            </a:lvl5pPr>
            <a:lvl6pPr marL="24765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337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3909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481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5188EA73-30C0-4599-A9EC-4E367BC1F9B5}" type="slidenum">
              <a:rPr lang="ja-JP" altLang="en-US" sz="1300" smtClean="0"/>
              <a:pPr/>
              <a:t>15</a:t>
            </a:fld>
            <a:endParaRPr lang="ja-JP" altLang="en-US" sz="1300"/>
          </a:p>
        </p:txBody>
      </p:sp>
    </p:spTree>
    <p:extLst>
      <p:ext uri="{BB962C8B-B14F-4D97-AF65-F5344CB8AC3E}">
        <p14:creationId xmlns:p14="http://schemas.microsoft.com/office/powerpoint/2010/main" val="40163442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ー 1">
            <a:extLst>
              <a:ext uri="{FF2B5EF4-FFF2-40B4-BE49-F238E27FC236}">
                <a16:creationId xmlns:a16="http://schemas.microsoft.com/office/drawing/2014/main" id="{E341C61D-013D-4BD2-86AA-00BED8F90F3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ノート プレースホルダー 2">
            <a:extLst>
              <a:ext uri="{FF2B5EF4-FFF2-40B4-BE49-F238E27FC236}">
                <a16:creationId xmlns:a16="http://schemas.microsoft.com/office/drawing/2014/main" id="{1152D992-D546-47AD-91F3-B5E743B90B7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9</a:t>
            </a:r>
            <a:r>
              <a:rPr lang="ja-JP" altLang="en-US" sz="1100" b="1" dirty="0">
                <a:latin typeface="+mn-ea"/>
                <a:ea typeface="+mn-ea"/>
              </a:rPr>
              <a:t>ページです）</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自分は「認知症なのではないか」と不安な気持ちを抱えています。</a:t>
            </a:r>
            <a:endParaRPr lang="en-US" altLang="ja-JP" sz="1100" dirty="0">
              <a:latin typeface="+mn-ea"/>
              <a:ea typeface="+mn-ea"/>
            </a:endParaRPr>
          </a:p>
          <a:p>
            <a:r>
              <a:rPr lang="ja-JP" altLang="en-US" sz="1100" dirty="0">
                <a:latin typeface="+mn-ea"/>
                <a:ea typeface="+mn-ea"/>
              </a:rPr>
              <a:t>今まで出来ていたことが出来ず、そのことを周囲から注意されたり、怒られたり、否定されたりすることで、さらに不安な気持ちやその場から逃げたい、投げ出したい、嫌な気持ちになり、ますます自信を失って、すべてが面倒になったりしています。そういった本人の気持ちとは関係なく、周囲の人からは、意欲や気力が無くなったように見えます。</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例えば、部屋の片づけや食べた後の食器の片づけもしなくなり、以前よりも部屋が汚くなったり、不衛生な環境になったりすることもあります。</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また、まわりの状況や今いる場所がわからなくなって、よく知っているはずの道で迷ったりすることがあります。</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（皆さん！想像してみてください。</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もしも、皆さんが家族のことを思ってやったことで「何やってんの！違う！まったく、わかっていないんだから！もうしなくていいよ！」などと、言われたらどんな気持ちになりますか？「もうやらない、うるさい、ふざけるな！」といった怒りや嫌な気持ちになりませんか。そんなとき、自分の安心できる場所に逃げたくなりませんか？認知症の方は、言われてもわからない。忘れるから大丈夫というのは、大きな間違えで今、皆さんが思った気持ちと同じです。嫌なことを言われたら嫌な気持ち、うれしいことをしてもらったらうれしい気持ちなど心で感じる思い、感情は、同じです。感情は、最後まで残ると言われています。</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自分が失敗したり、つらい時に家族や友達からかけてもらいたい言葉はどんな言葉ですか。失敗しても大丈夫だよ、一緒にやろうよ、見方だよといった気持ちで接することが大切です）</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dirty="0">
                <a:latin typeface="+mn-ea"/>
                <a:ea typeface="+mn-ea"/>
              </a:rPr>
              <a:t>●まわりの人は、本人が出来なかったり、戸惑っている時は、「どうしたの？大丈夫？一緒にやろうよ」といったさり気ない手助けが大切です。本人にとって皆さんが安心できる場所や人になりましょう。</a:t>
            </a:r>
            <a:endParaRPr lang="en-US" altLang="ja-JP" sz="1100" dirty="0">
              <a:latin typeface="+mn-ea"/>
              <a:ea typeface="+mn-ea"/>
            </a:endParaRPr>
          </a:p>
          <a:p>
            <a:endParaRPr lang="ja-JP" altLang="en-US" dirty="0"/>
          </a:p>
        </p:txBody>
      </p:sp>
      <p:sp>
        <p:nvSpPr>
          <p:cNvPr id="36868" name="スライド番号プレースホルダー 3">
            <a:extLst>
              <a:ext uri="{FF2B5EF4-FFF2-40B4-BE49-F238E27FC236}">
                <a16:creationId xmlns:a16="http://schemas.microsoft.com/office/drawing/2014/main" id="{77C8C6EE-2639-457A-9733-AE95D6963F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28663" indent="-279400">
              <a:defRPr kumimoji="1" sz="2000">
                <a:solidFill>
                  <a:schemeClr val="tx1"/>
                </a:solidFill>
                <a:latin typeface="Arial" panose="020B0604020202020204" pitchFamily="34" charset="0"/>
                <a:ea typeface="ＭＳ Ｐゴシック" panose="020B0600070205080204" pitchFamily="50" charset="-128"/>
              </a:defRPr>
            </a:lvl2pPr>
            <a:lvl3pPr marL="1120775" indent="-223838">
              <a:defRPr kumimoji="1" sz="2000">
                <a:solidFill>
                  <a:schemeClr val="tx1"/>
                </a:solidFill>
                <a:latin typeface="Arial" panose="020B0604020202020204" pitchFamily="34" charset="0"/>
                <a:ea typeface="ＭＳ Ｐゴシック" panose="020B0600070205080204" pitchFamily="50" charset="-128"/>
              </a:defRPr>
            </a:lvl3pPr>
            <a:lvl4pPr marL="1570038" indent="-223838">
              <a:defRPr kumimoji="1" sz="2000">
                <a:solidFill>
                  <a:schemeClr val="tx1"/>
                </a:solidFill>
                <a:latin typeface="Arial" panose="020B0604020202020204" pitchFamily="34" charset="0"/>
                <a:ea typeface="ＭＳ Ｐゴシック" panose="020B0600070205080204" pitchFamily="50" charset="-128"/>
              </a:defRPr>
            </a:lvl4pPr>
            <a:lvl5pPr marL="2019300" indent="-223838">
              <a:defRPr kumimoji="1" sz="2000">
                <a:solidFill>
                  <a:schemeClr val="tx1"/>
                </a:solidFill>
                <a:latin typeface="Arial" panose="020B0604020202020204" pitchFamily="34" charset="0"/>
                <a:ea typeface="ＭＳ Ｐゴシック" panose="020B0600070205080204" pitchFamily="50" charset="-128"/>
              </a:defRPr>
            </a:lvl5pPr>
            <a:lvl6pPr marL="24765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337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3909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481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F874D7F9-2C56-490C-90B0-9E24153B31C5}" type="slidenum">
              <a:rPr lang="ja-JP" altLang="en-US" sz="1300" smtClean="0"/>
              <a:pPr/>
              <a:t>16</a:t>
            </a:fld>
            <a:endParaRPr lang="ja-JP" altLang="en-US" sz="13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ー 1">
            <a:extLst>
              <a:ext uri="{FF2B5EF4-FFF2-40B4-BE49-F238E27FC236}">
                <a16:creationId xmlns:a16="http://schemas.microsoft.com/office/drawing/2014/main" id="{B586731E-293A-4270-AAA0-0F23FD76F84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ノート プレースホルダー 2">
            <a:extLst>
              <a:ext uri="{FF2B5EF4-FFF2-40B4-BE49-F238E27FC236}">
                <a16:creationId xmlns:a16="http://schemas.microsoft.com/office/drawing/2014/main" id="{089F445F-DF34-4019-A205-6D95B5F1967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10</a:t>
            </a:r>
            <a:r>
              <a:rPr lang="ja-JP" altLang="en-US" sz="1100" b="1" dirty="0">
                <a:latin typeface="+mn-ea"/>
                <a:ea typeface="+mn-ea"/>
              </a:rPr>
              <a:t>ページです）</a:t>
            </a:r>
            <a:endParaRPr lang="en-US" altLang="ja-JP" sz="1100" b="1" dirty="0">
              <a:latin typeface="+mn-ea"/>
              <a:ea typeface="+mn-ea"/>
            </a:endParaRPr>
          </a:p>
          <a:p>
            <a:endParaRPr lang="en-US" altLang="ja-JP" sz="1100" dirty="0">
              <a:latin typeface="+mn-ea"/>
              <a:ea typeface="+mn-ea"/>
            </a:endParaRPr>
          </a:p>
          <a:p>
            <a:r>
              <a:rPr lang="ja-JP" altLang="en-US" sz="1100" dirty="0">
                <a:latin typeface="+mn-ea"/>
                <a:ea typeface="+mn-ea"/>
              </a:rPr>
              <a:t>認知症が進んでくると、食事やお風呂に入ったり、服を着替えたり、トイレ等の身のまわりのことも自分では出来なくなっていきます。</a:t>
            </a:r>
            <a:endParaRPr lang="en-US" altLang="ja-JP" sz="1100" dirty="0">
              <a:latin typeface="+mn-ea"/>
              <a:ea typeface="+mn-ea"/>
            </a:endParaRPr>
          </a:p>
          <a:p>
            <a:r>
              <a:rPr lang="ja-JP" altLang="en-US" sz="1100" dirty="0">
                <a:latin typeface="+mn-ea"/>
                <a:ea typeface="+mn-ea"/>
              </a:rPr>
              <a:t>生活の基本的なことにも手助けが必要になってきます。</a:t>
            </a:r>
            <a:endParaRPr lang="en-US" altLang="ja-JP" sz="1100" dirty="0">
              <a:latin typeface="+mn-ea"/>
              <a:ea typeface="+mn-ea"/>
            </a:endParaRPr>
          </a:p>
          <a:p>
            <a:r>
              <a:rPr lang="ja-JP" altLang="en-US" sz="1100" dirty="0">
                <a:latin typeface="+mn-ea"/>
                <a:ea typeface="+mn-ea"/>
              </a:rPr>
              <a:t>また、物忘れが進むと、財布や預金通帳などの大事な物の置き場所がわからなくなって、家族の誰かが盗ったと思い込んだりすることもあります。</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（皆さん！想像してみてください。</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いつもしまっている所に財布がなかったら、あちらこちら探しても出てこない。どんなことを思いますか？「自分が無くすはずはない。いつものところにしまったのに！誰か知らない？」と思って家族に聞いたりしませんか？家族は「自分で無くしたんじゃない！知らない。まったく！いつも無くした話をして！」など言われたときイライラしたり、そんなはずはない！まったく！といった怒りや嫌な気持ちになりませんか。認知症の方も皆さんが思った気持ちと同じです。嫌なことを言われたら嫌な気持ち、うれしいことをしてもらったらうれしい気持ちなど同じです。）</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トイレと言っても、様々なできない・わからないがあります。例えば、“トイレの場所がわからない”“トイレの使い方がわからない”“ズボンの上げ下ろしができない”“おしっこを我慢することができない”などがあると思います。そのできない・わからないに合った工夫や手助けが大切です）</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dirty="0">
              <a:latin typeface="+mn-ea"/>
              <a:ea typeface="+mn-ea"/>
            </a:endParaRPr>
          </a:p>
          <a:p>
            <a:r>
              <a:rPr lang="ja-JP" altLang="en-US" sz="1100" dirty="0">
                <a:latin typeface="+mn-ea"/>
                <a:ea typeface="+mn-ea"/>
              </a:rPr>
              <a:t>●まわりの人は、優しい言葉をかけたり、手助けすることで、気持ちが穏やかになり、症状の進み方もゆっくりになったりもします。</a:t>
            </a:r>
            <a:endParaRPr lang="en-US" altLang="ja-JP" sz="1100" dirty="0">
              <a:latin typeface="+mn-ea"/>
              <a:ea typeface="+mn-ea"/>
            </a:endParaRPr>
          </a:p>
          <a:p>
            <a:endParaRPr lang="en-US" altLang="ja-JP" sz="1100" dirty="0">
              <a:latin typeface="+mn-ea"/>
              <a:ea typeface="+mn-ea"/>
            </a:endParaRPr>
          </a:p>
          <a:p>
            <a:endParaRPr lang="en-US" altLang="ja-JP" dirty="0"/>
          </a:p>
        </p:txBody>
      </p:sp>
      <p:sp>
        <p:nvSpPr>
          <p:cNvPr id="38916" name="スライド番号プレースホルダー 3">
            <a:extLst>
              <a:ext uri="{FF2B5EF4-FFF2-40B4-BE49-F238E27FC236}">
                <a16:creationId xmlns:a16="http://schemas.microsoft.com/office/drawing/2014/main" id="{1CE9C9FE-9528-49B1-94B3-C61FDA5DABC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28663" indent="-279400">
              <a:defRPr kumimoji="1" sz="2000">
                <a:solidFill>
                  <a:schemeClr val="tx1"/>
                </a:solidFill>
                <a:latin typeface="Arial" panose="020B0604020202020204" pitchFamily="34" charset="0"/>
                <a:ea typeface="ＭＳ Ｐゴシック" panose="020B0600070205080204" pitchFamily="50" charset="-128"/>
              </a:defRPr>
            </a:lvl2pPr>
            <a:lvl3pPr marL="1120775" indent="-223838">
              <a:defRPr kumimoji="1" sz="2000">
                <a:solidFill>
                  <a:schemeClr val="tx1"/>
                </a:solidFill>
                <a:latin typeface="Arial" panose="020B0604020202020204" pitchFamily="34" charset="0"/>
                <a:ea typeface="ＭＳ Ｐゴシック" panose="020B0600070205080204" pitchFamily="50" charset="-128"/>
              </a:defRPr>
            </a:lvl3pPr>
            <a:lvl4pPr marL="1570038" indent="-223838">
              <a:defRPr kumimoji="1" sz="2000">
                <a:solidFill>
                  <a:schemeClr val="tx1"/>
                </a:solidFill>
                <a:latin typeface="Arial" panose="020B0604020202020204" pitchFamily="34" charset="0"/>
                <a:ea typeface="ＭＳ Ｐゴシック" panose="020B0600070205080204" pitchFamily="50" charset="-128"/>
              </a:defRPr>
            </a:lvl4pPr>
            <a:lvl5pPr marL="2019300" indent="-223838">
              <a:defRPr kumimoji="1" sz="2000">
                <a:solidFill>
                  <a:schemeClr val="tx1"/>
                </a:solidFill>
                <a:latin typeface="Arial" panose="020B0604020202020204" pitchFamily="34" charset="0"/>
                <a:ea typeface="ＭＳ Ｐゴシック" panose="020B0600070205080204" pitchFamily="50" charset="-128"/>
              </a:defRPr>
            </a:lvl5pPr>
            <a:lvl6pPr marL="24765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337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3909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481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396AB595-52CC-404C-8EFE-D981E481ADFC}" type="slidenum">
              <a:rPr lang="ja-JP" altLang="en-US" sz="1300" smtClean="0"/>
              <a:pPr/>
              <a:t>17</a:t>
            </a:fld>
            <a:endParaRPr lang="ja-JP" altLang="en-US" sz="13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ー 1">
            <a:extLst>
              <a:ext uri="{FF2B5EF4-FFF2-40B4-BE49-F238E27FC236}">
                <a16:creationId xmlns:a16="http://schemas.microsoft.com/office/drawing/2014/main" id="{6996343E-C743-4AA0-A37B-AD092BC1B33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ノート プレースホルダー 2">
            <a:extLst>
              <a:ext uri="{FF2B5EF4-FFF2-40B4-BE49-F238E27FC236}">
                <a16:creationId xmlns:a16="http://schemas.microsoft.com/office/drawing/2014/main" id="{1F5ECB75-2597-4FF3-9D55-77AE56211BF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896938"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11</a:t>
            </a:r>
            <a:r>
              <a:rPr lang="ja-JP" altLang="en-US" sz="1100" b="1" dirty="0">
                <a:latin typeface="+mn-ea"/>
                <a:ea typeface="+mn-ea"/>
              </a:rPr>
              <a:t>ページです）</a:t>
            </a:r>
            <a:r>
              <a:rPr lang="en-US" altLang="ja-JP" sz="1100" b="1" dirty="0">
                <a:latin typeface="+mn-ea"/>
                <a:ea typeface="+mn-ea"/>
              </a:rPr>
              <a:t>【</a:t>
            </a:r>
            <a:r>
              <a:rPr lang="ja-JP" altLang="en-US" sz="1100" b="1" dirty="0">
                <a:latin typeface="+mn-ea"/>
                <a:ea typeface="+mn-ea"/>
              </a:rPr>
              <a:t>スライド</a:t>
            </a:r>
            <a:r>
              <a:rPr lang="en-US" altLang="ja-JP" sz="1100" b="1" dirty="0">
                <a:latin typeface="+mn-ea"/>
                <a:ea typeface="+mn-ea"/>
              </a:rPr>
              <a:t>15</a:t>
            </a:r>
            <a:r>
              <a:rPr lang="ja-JP" altLang="en-US" sz="1100" b="1" dirty="0">
                <a:latin typeface="+mn-ea"/>
                <a:ea typeface="+mn-ea"/>
              </a:rPr>
              <a:t>～</a:t>
            </a:r>
            <a:r>
              <a:rPr lang="en-US" altLang="ja-JP" sz="1100" b="1" dirty="0">
                <a:latin typeface="+mn-ea"/>
                <a:ea typeface="+mn-ea"/>
              </a:rPr>
              <a:t>18</a:t>
            </a:r>
            <a:r>
              <a:rPr lang="ja-JP" altLang="en-US" sz="1100" b="1" dirty="0">
                <a:latin typeface="+mn-ea"/>
                <a:ea typeface="+mn-ea"/>
              </a:rPr>
              <a:t>を約</a:t>
            </a:r>
            <a:r>
              <a:rPr lang="en-US" altLang="ja-JP" sz="1100" b="1" dirty="0">
                <a:latin typeface="+mn-ea"/>
                <a:ea typeface="+mn-ea"/>
              </a:rPr>
              <a:t>15</a:t>
            </a:r>
            <a:r>
              <a:rPr lang="ja-JP" altLang="en-US" sz="1100" b="1" dirty="0">
                <a:latin typeface="+mn-ea"/>
                <a:ea typeface="+mn-ea"/>
              </a:rPr>
              <a:t>分程度で伝える（目安）</a:t>
            </a:r>
            <a:r>
              <a:rPr lang="en-US" altLang="ja-JP" sz="1100" b="1" dirty="0">
                <a:latin typeface="+mn-ea"/>
                <a:ea typeface="+mn-ea"/>
              </a:rPr>
              <a:t>】</a:t>
            </a:r>
          </a:p>
          <a:p>
            <a:pPr defTabSz="896938"/>
            <a:endParaRPr lang="en-US" altLang="ja-JP" sz="1100" dirty="0">
              <a:latin typeface="+mn-ea"/>
              <a:ea typeface="+mn-ea"/>
            </a:endParaRPr>
          </a:p>
          <a:p>
            <a:pPr defTabSz="896938"/>
            <a:r>
              <a:rPr lang="ja-JP" altLang="en-US" sz="1100" dirty="0">
                <a:latin typeface="+mn-ea"/>
                <a:ea typeface="+mn-ea"/>
              </a:rPr>
              <a:t>まわりの人の接し方を図で確認してみましょう。</a:t>
            </a:r>
            <a:endParaRPr lang="en-US" altLang="ja-JP" sz="1100" dirty="0">
              <a:latin typeface="+mn-ea"/>
              <a:ea typeface="+mn-ea"/>
            </a:endParaRPr>
          </a:p>
          <a:p>
            <a:pPr defTabSz="896938"/>
            <a:r>
              <a:rPr lang="ja-JP" altLang="en-US" sz="1100" dirty="0">
                <a:latin typeface="+mn-ea"/>
                <a:ea typeface="+mn-ea"/>
              </a:rPr>
              <a:t>認知症になって、今までよりも失敗が多くなります。</a:t>
            </a:r>
            <a:endParaRPr lang="en-US" altLang="ja-JP" sz="1100" dirty="0">
              <a:latin typeface="+mn-ea"/>
              <a:ea typeface="+mn-ea"/>
            </a:endParaRPr>
          </a:p>
          <a:p>
            <a:pPr defTabSz="896938"/>
            <a:r>
              <a:rPr lang="ja-JP" altLang="en-US" sz="1100" dirty="0">
                <a:latin typeface="+mn-ea"/>
                <a:ea typeface="+mn-ea"/>
              </a:rPr>
              <a:t>でもそれは、本人にとってはよいと思っていたり、そうしたほうが良いと思ってやった結果あらわれるものです。</a:t>
            </a:r>
            <a:endParaRPr lang="en-US" altLang="ja-JP" sz="1100" dirty="0">
              <a:latin typeface="+mn-ea"/>
              <a:ea typeface="+mn-ea"/>
            </a:endParaRPr>
          </a:p>
          <a:p>
            <a:pPr defTabSz="896938"/>
            <a:r>
              <a:rPr lang="ja-JP" altLang="en-US" sz="1100" dirty="0">
                <a:latin typeface="+mn-ea"/>
                <a:ea typeface="+mn-ea"/>
              </a:rPr>
              <a:t>その行動には、必ず原因</a:t>
            </a:r>
            <a:r>
              <a:rPr lang="ja-JP" altLang="en-US" sz="1100" b="1" dirty="0">
                <a:latin typeface="+mn-ea"/>
                <a:ea typeface="+mn-ea"/>
              </a:rPr>
              <a:t>（家族のことを心配して、家族のことを思ってなど）</a:t>
            </a:r>
            <a:r>
              <a:rPr lang="ja-JP" altLang="en-US" sz="1100" dirty="0">
                <a:latin typeface="+mn-ea"/>
                <a:ea typeface="+mn-ea"/>
              </a:rPr>
              <a:t>があります。</a:t>
            </a:r>
            <a:endParaRPr lang="en-US" altLang="ja-JP" sz="1100" dirty="0">
              <a:latin typeface="+mn-ea"/>
              <a:ea typeface="+mn-ea"/>
            </a:endParaRPr>
          </a:p>
          <a:p>
            <a:pPr defTabSz="896938"/>
            <a:r>
              <a:rPr lang="ja-JP" altLang="en-US" sz="1100" dirty="0">
                <a:latin typeface="+mn-ea"/>
                <a:ea typeface="+mn-ea"/>
              </a:rPr>
              <a:t>それを周りの人が「問題行動」とか「異常行動」</a:t>
            </a:r>
            <a:r>
              <a:rPr lang="ja-JP" altLang="en-US" sz="1100" b="1" dirty="0">
                <a:latin typeface="+mn-ea"/>
                <a:ea typeface="+mn-ea"/>
              </a:rPr>
              <a:t>（まったく、余計なことをして）</a:t>
            </a:r>
            <a:r>
              <a:rPr lang="ja-JP" altLang="en-US" sz="1100" dirty="0">
                <a:latin typeface="+mn-ea"/>
                <a:ea typeface="+mn-ea"/>
              </a:rPr>
              <a:t>とみなしてしまうのは正しくありません。</a:t>
            </a:r>
            <a:endParaRPr lang="en-US" altLang="ja-JP" sz="1100" dirty="0">
              <a:latin typeface="+mn-ea"/>
              <a:ea typeface="+mn-ea"/>
            </a:endParaRPr>
          </a:p>
          <a:p>
            <a:pPr marL="0" marR="0" lvl="0" indent="0" algn="l" defTabSz="896938"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認知症の本人は、いつも不安な気持ちを抱えています。そんな気持ちを抱えている中、周囲の人から怒られたり、怒鳴られてばかりだと、自信もやる気も失くして、ますます症状が悪くなります。このような流れですね●●●●●●●●●</a:t>
            </a:r>
            <a:endParaRPr lang="en-US" altLang="ja-JP" sz="1100" dirty="0">
              <a:latin typeface="+mn-ea"/>
              <a:ea typeface="+mn-ea"/>
            </a:endParaRPr>
          </a:p>
          <a:p>
            <a:pPr defTabSz="896938"/>
            <a:r>
              <a:rPr lang="ja-JP" altLang="en-US" sz="1100" dirty="0">
                <a:latin typeface="+mn-ea"/>
                <a:ea typeface="+mn-ea"/>
              </a:rPr>
              <a:t>でも、大丈夫だよ・・・と理解し手助けすることで症状の進みもゆっくりになったりもします。このような感じですね●●●●●●●●</a:t>
            </a:r>
            <a:endParaRPr lang="en-US" altLang="ja-JP" sz="1100" dirty="0">
              <a:latin typeface="+mn-ea"/>
              <a:ea typeface="+mn-ea"/>
            </a:endParaRPr>
          </a:p>
          <a:p>
            <a:pPr defTabSz="896938"/>
            <a:endParaRPr lang="en-US" altLang="ja-JP" sz="1100" dirty="0">
              <a:latin typeface="+mn-ea"/>
              <a:ea typeface="+mn-ea"/>
            </a:endParaRPr>
          </a:p>
          <a:p>
            <a:pPr marL="0" marR="0" lvl="0" indent="0" algn="l" defTabSz="896938" rtl="0" eaLnBrk="1" fontAlgn="auto" latinLnBrk="0" hangingPunct="1">
              <a:lnSpc>
                <a:spcPct val="100000"/>
              </a:lnSpc>
              <a:spcBef>
                <a:spcPts val="0"/>
              </a:spcBef>
              <a:spcAft>
                <a:spcPts val="0"/>
              </a:spcAft>
              <a:buClrTx/>
              <a:buSzTx/>
              <a:buFontTx/>
              <a:buNone/>
              <a:tabLst/>
              <a:defRPr/>
            </a:pPr>
            <a:r>
              <a:rPr lang="ja-JP" altLang="en-US" sz="1100" dirty="0"/>
              <a:t>皆さんもぜひ、左のような接し方を心がけましょう。</a:t>
            </a:r>
          </a:p>
        </p:txBody>
      </p:sp>
      <p:sp>
        <p:nvSpPr>
          <p:cNvPr id="47108" name="スライド番号プレースホルダー 3">
            <a:extLst>
              <a:ext uri="{FF2B5EF4-FFF2-40B4-BE49-F238E27FC236}">
                <a16:creationId xmlns:a16="http://schemas.microsoft.com/office/drawing/2014/main" id="{FB11FC20-DA59-4F60-B44B-DEEED3F215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28663" indent="-279400">
              <a:defRPr kumimoji="1" sz="2000">
                <a:solidFill>
                  <a:schemeClr val="tx1"/>
                </a:solidFill>
                <a:latin typeface="Arial" panose="020B0604020202020204" pitchFamily="34" charset="0"/>
                <a:ea typeface="ＭＳ Ｐゴシック" panose="020B0600070205080204" pitchFamily="50" charset="-128"/>
              </a:defRPr>
            </a:lvl2pPr>
            <a:lvl3pPr marL="1120775" indent="-223838">
              <a:defRPr kumimoji="1" sz="2000">
                <a:solidFill>
                  <a:schemeClr val="tx1"/>
                </a:solidFill>
                <a:latin typeface="Arial" panose="020B0604020202020204" pitchFamily="34" charset="0"/>
                <a:ea typeface="ＭＳ Ｐゴシック" panose="020B0600070205080204" pitchFamily="50" charset="-128"/>
              </a:defRPr>
            </a:lvl3pPr>
            <a:lvl4pPr marL="1570038" indent="-223838">
              <a:defRPr kumimoji="1" sz="2000">
                <a:solidFill>
                  <a:schemeClr val="tx1"/>
                </a:solidFill>
                <a:latin typeface="Arial" panose="020B0604020202020204" pitchFamily="34" charset="0"/>
                <a:ea typeface="ＭＳ Ｐゴシック" panose="020B0600070205080204" pitchFamily="50" charset="-128"/>
              </a:defRPr>
            </a:lvl4pPr>
            <a:lvl5pPr marL="2019300" indent="-223838">
              <a:defRPr kumimoji="1" sz="2000">
                <a:solidFill>
                  <a:schemeClr val="tx1"/>
                </a:solidFill>
                <a:latin typeface="Arial" panose="020B0604020202020204" pitchFamily="34" charset="0"/>
                <a:ea typeface="ＭＳ Ｐゴシック" panose="020B0600070205080204" pitchFamily="50" charset="-128"/>
              </a:defRPr>
            </a:lvl5pPr>
            <a:lvl6pPr marL="24765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337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3909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481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4F44E54D-F58C-44A7-991F-3C6C363DDFE9}" type="slidenum">
              <a:rPr lang="ja-JP" altLang="en-US" sz="1300" smtClean="0"/>
              <a:pPr/>
              <a:t>18</a:t>
            </a:fld>
            <a:endParaRPr lang="ja-JP" altLang="en-US" sz="1300"/>
          </a:p>
        </p:txBody>
      </p:sp>
    </p:spTree>
    <p:extLst>
      <p:ext uri="{BB962C8B-B14F-4D97-AF65-F5344CB8AC3E}">
        <p14:creationId xmlns:p14="http://schemas.microsoft.com/office/powerpoint/2010/main" val="3303339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ー 1">
            <a:extLst>
              <a:ext uri="{FF2B5EF4-FFF2-40B4-BE49-F238E27FC236}">
                <a16:creationId xmlns:a16="http://schemas.microsoft.com/office/drawing/2014/main" id="{41AB330B-2DE2-4A7B-AAC6-2C6D23D2F0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E2C00C6C-8D9C-4350-A28A-CC150F9FD8B2}"/>
              </a:ext>
            </a:extLst>
          </p:cNvPr>
          <p:cNvSpPr>
            <a:spLocks noGrp="1"/>
          </p:cNvSpPr>
          <p:nvPr>
            <p:ph type="body" idx="1"/>
          </p:nvPr>
        </p:nvSpPr>
        <p:spPr/>
        <p:txBody>
          <a:bodyPr>
            <a:normAutofit fontScale="850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u="sng" dirty="0">
                <a:latin typeface="+mn-ea"/>
                <a:ea typeface="+mn-ea"/>
              </a:rPr>
              <a:t>※</a:t>
            </a:r>
            <a:r>
              <a:rPr lang="ja-JP" altLang="en-US" sz="1100" b="1" u="sng" dirty="0">
                <a:latin typeface="+mn-ea"/>
                <a:ea typeface="+mn-ea"/>
              </a:rPr>
              <a:t>時間に応じて活用ください。</a:t>
            </a:r>
            <a:endParaRPr lang="en-US" altLang="ja-JP" sz="1100" b="1" dirty="0">
              <a:latin typeface="+mn-ea"/>
              <a:ea typeface="+mn-ea"/>
            </a:endParaRPr>
          </a:p>
          <a:p>
            <a:pPr>
              <a:defRPr/>
            </a:pPr>
            <a:endParaRPr lang="en-US" altLang="ja-JP" sz="1100" dirty="0">
              <a:latin typeface="+mn-ea"/>
              <a:ea typeface="+mn-ea"/>
            </a:endParaRPr>
          </a:p>
          <a:p>
            <a:pPr>
              <a:defRPr/>
            </a:pPr>
            <a:r>
              <a:rPr lang="ja-JP" altLang="en-US" sz="1100" b="1" dirty="0">
                <a:latin typeface="+mn-ea"/>
                <a:ea typeface="+mn-ea"/>
              </a:rPr>
              <a:t>ここで、皆さんにクイズです！</a:t>
            </a:r>
            <a:endParaRPr lang="en-US" altLang="ja-JP" sz="1100" b="1" dirty="0">
              <a:latin typeface="+mn-ea"/>
              <a:ea typeface="+mn-ea"/>
            </a:endParaRPr>
          </a:p>
          <a:p>
            <a:pPr>
              <a:defRPr/>
            </a:pPr>
            <a:r>
              <a:rPr lang="ja-JP" altLang="en-US" sz="1100" b="1" dirty="0">
                <a:latin typeface="+mn-ea"/>
                <a:ea typeface="+mn-ea"/>
              </a:rPr>
              <a:t>今までの話を思い出しながら①～⑤のクイズを考えてみましょう。</a:t>
            </a:r>
            <a:endParaRPr lang="en-US" altLang="ja-JP" sz="1100" b="1" dirty="0">
              <a:latin typeface="+mn-ea"/>
              <a:ea typeface="+mn-ea"/>
            </a:endParaRPr>
          </a:p>
          <a:p>
            <a:pPr>
              <a:defRPr/>
            </a:pPr>
            <a:r>
              <a:rPr lang="ja-JP" altLang="en-US" sz="1100" b="1" dirty="0">
                <a:latin typeface="+mn-ea"/>
                <a:ea typeface="+mn-ea"/>
              </a:rPr>
              <a:t>普段の生活でよく見られる事例ですが、「認知症」の症状なのか、それとも健康な範囲の「物忘れ」なのかを考えて手を挙げてください。</a:t>
            </a:r>
            <a:endParaRPr lang="en-US" altLang="ja-JP" sz="1100" b="1" dirty="0">
              <a:latin typeface="+mn-ea"/>
              <a:ea typeface="+mn-ea"/>
            </a:endParaRPr>
          </a:p>
          <a:p>
            <a:pPr>
              <a:defRPr/>
            </a:pPr>
            <a:r>
              <a:rPr lang="ja-JP" altLang="en-US" sz="1100" b="1" dirty="0">
                <a:latin typeface="+mn-ea"/>
                <a:ea typeface="+mn-ea"/>
              </a:rPr>
              <a:t>●①真夏なのに、コートを着てでかけた●</a:t>
            </a:r>
            <a:r>
              <a:rPr lang="en-US" altLang="ja-JP" sz="1100" b="1" dirty="0">
                <a:latin typeface="+mn-ea"/>
                <a:ea typeface="+mn-ea"/>
              </a:rPr>
              <a:t>【</a:t>
            </a:r>
            <a:r>
              <a:rPr lang="ja-JP" altLang="en-US" sz="1100" b="1" dirty="0">
                <a:latin typeface="+mn-ea"/>
                <a:ea typeface="+mn-ea"/>
              </a:rPr>
              <a:t>●認知症</a:t>
            </a:r>
            <a:r>
              <a:rPr lang="en-US" altLang="ja-JP" sz="1100" b="1" dirty="0">
                <a:latin typeface="+mn-ea"/>
                <a:ea typeface="+mn-ea"/>
              </a:rPr>
              <a:t>】</a:t>
            </a:r>
          </a:p>
          <a:p>
            <a:pPr>
              <a:defRPr/>
            </a:pPr>
            <a:r>
              <a:rPr lang="ja-JP" altLang="en-US" sz="1100" b="1" dirty="0">
                <a:latin typeface="+mn-ea"/>
                <a:ea typeface="+mn-ea"/>
              </a:rPr>
              <a:t>認知症の症状は、物忘れだけでなく、月日や季節を間違えたり、その場に合った服装が出来なくなることがあります。</a:t>
            </a:r>
            <a:endParaRPr lang="en-US" altLang="ja-JP" sz="1100" b="1" dirty="0">
              <a:latin typeface="+mn-ea"/>
              <a:ea typeface="+mn-ea"/>
            </a:endParaRPr>
          </a:p>
          <a:p>
            <a:pPr>
              <a:defRPr/>
            </a:pPr>
            <a:endParaRPr lang="en-US" altLang="ja-JP" sz="1100" b="1" dirty="0">
              <a:latin typeface="+mn-ea"/>
              <a:ea typeface="+mn-ea"/>
            </a:endParaRPr>
          </a:p>
          <a:p>
            <a:pPr>
              <a:defRPr/>
            </a:pPr>
            <a:r>
              <a:rPr lang="ja-JP" altLang="en-US" sz="1100" b="1" dirty="0">
                <a:latin typeface="+mn-ea"/>
                <a:ea typeface="+mn-ea"/>
              </a:rPr>
              <a:t>●②話している相手の人の名前を忘れていて、後から思い出した●</a:t>
            </a:r>
            <a:r>
              <a:rPr lang="en-US" altLang="ja-JP" sz="1100" b="1" dirty="0">
                <a:latin typeface="+mn-ea"/>
                <a:ea typeface="+mn-ea"/>
              </a:rPr>
              <a:t>【</a:t>
            </a:r>
            <a:r>
              <a:rPr lang="ja-JP" altLang="en-US" sz="1100" b="1" dirty="0">
                <a:latin typeface="+mn-ea"/>
                <a:ea typeface="+mn-ea"/>
              </a:rPr>
              <a:t>●物忘れ</a:t>
            </a:r>
            <a:r>
              <a:rPr lang="en-US" altLang="ja-JP" sz="1100" b="1" dirty="0">
                <a:latin typeface="+mn-ea"/>
                <a:ea typeface="+mn-ea"/>
              </a:rPr>
              <a:t>】</a:t>
            </a:r>
          </a:p>
          <a:p>
            <a:pPr>
              <a:defRPr/>
            </a:pPr>
            <a:r>
              <a:rPr lang="ja-JP" altLang="en-US" sz="1100" b="1" dirty="0">
                <a:latin typeface="+mn-ea"/>
                <a:ea typeface="+mn-ea"/>
              </a:rPr>
              <a:t>名前を忘れてしまっても、後から思い出したり、ヒントから思い出すことができれば、健康な範囲の物忘れです。</a:t>
            </a:r>
            <a:endParaRPr lang="en-US" altLang="ja-JP" sz="1100" b="1" dirty="0">
              <a:latin typeface="+mn-ea"/>
              <a:ea typeface="+mn-ea"/>
            </a:endParaRPr>
          </a:p>
          <a:p>
            <a:pPr>
              <a:defRPr/>
            </a:pPr>
            <a:endParaRPr lang="en-US" altLang="ja-JP" sz="1100" b="1" dirty="0">
              <a:latin typeface="+mn-ea"/>
              <a:ea typeface="+mn-ea"/>
            </a:endParaRPr>
          </a:p>
          <a:p>
            <a:pPr>
              <a:defRPr/>
            </a:pPr>
            <a:r>
              <a:rPr lang="ja-JP" altLang="en-US" sz="1100" b="1" dirty="0">
                <a:latin typeface="+mn-ea"/>
                <a:ea typeface="+mn-ea"/>
              </a:rPr>
              <a:t>●③昨日食べた回転寿司のねたの種類を思い出せない●</a:t>
            </a:r>
            <a:r>
              <a:rPr lang="en-US" altLang="ja-JP" sz="1100" b="1" dirty="0">
                <a:latin typeface="+mn-ea"/>
                <a:ea typeface="+mn-ea"/>
              </a:rPr>
              <a:t>【</a:t>
            </a:r>
            <a:r>
              <a:rPr lang="ja-JP" altLang="en-US" sz="1100" b="1" dirty="0">
                <a:latin typeface="+mn-ea"/>
                <a:ea typeface="+mn-ea"/>
              </a:rPr>
              <a:t>●物忘れ</a:t>
            </a:r>
            <a:r>
              <a:rPr lang="en-US" altLang="ja-JP" sz="1100" b="1" dirty="0">
                <a:latin typeface="+mn-ea"/>
                <a:ea typeface="+mn-ea"/>
              </a:rPr>
              <a:t>】</a:t>
            </a:r>
          </a:p>
          <a:p>
            <a:pPr>
              <a:defRPr/>
            </a:pPr>
            <a:r>
              <a:rPr lang="ja-JP" altLang="en-US" sz="1100" b="1" dirty="0">
                <a:latin typeface="+mn-ea"/>
                <a:ea typeface="+mn-ea"/>
              </a:rPr>
              <a:t>誰でも、昨日の夕食に何を食べたか忘れてしまうことはありますが、食べたことは、覚えていますよね。でも、認知症になると回転寿司に行ったこと自体を忘れてしまいます。</a:t>
            </a:r>
            <a:endParaRPr lang="en-US" altLang="ja-JP" sz="1100" b="1" dirty="0">
              <a:latin typeface="+mn-ea"/>
              <a:ea typeface="+mn-ea"/>
            </a:endParaRPr>
          </a:p>
          <a:p>
            <a:pPr>
              <a:defRPr/>
            </a:pPr>
            <a:endParaRPr lang="en-US" altLang="ja-JP" sz="1100" b="1" dirty="0">
              <a:latin typeface="+mn-ea"/>
              <a:ea typeface="+mn-ea"/>
            </a:endParaRPr>
          </a:p>
          <a:p>
            <a:pPr>
              <a:defRPr/>
            </a:pPr>
            <a:r>
              <a:rPr lang="ja-JP" altLang="en-US" sz="1100" b="1" dirty="0">
                <a:latin typeface="+mn-ea"/>
                <a:ea typeface="+mn-ea"/>
              </a:rPr>
              <a:t>●④冷蔵庫から意外なもの「例えば、メガネ・財布など」が出てきた（見つからなくなったものが、意外なところから出てきた）●</a:t>
            </a:r>
            <a:r>
              <a:rPr lang="en-US" altLang="ja-JP" sz="1100" b="1" dirty="0">
                <a:latin typeface="+mn-ea"/>
                <a:ea typeface="+mn-ea"/>
              </a:rPr>
              <a:t>【</a:t>
            </a:r>
            <a:r>
              <a:rPr lang="ja-JP" altLang="en-US" sz="1100" b="1" dirty="0">
                <a:latin typeface="+mn-ea"/>
                <a:ea typeface="+mn-ea"/>
              </a:rPr>
              <a:t>●認知症</a:t>
            </a:r>
            <a:r>
              <a:rPr lang="en-US" altLang="ja-JP" sz="1100" b="1" dirty="0">
                <a:latin typeface="+mn-ea"/>
                <a:ea typeface="+mn-ea"/>
              </a:rPr>
              <a:t>】</a:t>
            </a:r>
          </a:p>
          <a:p>
            <a:pPr>
              <a:defRPr/>
            </a:pPr>
            <a:r>
              <a:rPr lang="ja-JP" altLang="en-US" sz="1100" b="1" dirty="0">
                <a:latin typeface="+mn-ea"/>
                <a:ea typeface="+mn-ea"/>
              </a:rPr>
              <a:t>無くなったと思った物が意外なところから出てきた・・・というのは認知症の症状といえるかもしれないですね。認知症の方が自分で冷蔵庫に入れたが、入れた本人は、冷蔵庫に入れたことを忘れ、孫が入れたんだなど、その場をごまかすようなことを話すことがあります。</a:t>
            </a:r>
            <a:endParaRPr lang="en-US" altLang="ja-JP" sz="1100" b="1" dirty="0">
              <a:latin typeface="+mn-ea"/>
              <a:ea typeface="+mn-ea"/>
            </a:endParaRPr>
          </a:p>
          <a:p>
            <a:pPr>
              <a:defRPr/>
            </a:pPr>
            <a:endParaRPr lang="en-US" altLang="ja-JP" sz="1100" b="1" dirty="0">
              <a:latin typeface="+mn-ea"/>
              <a:ea typeface="+mn-ea"/>
            </a:endParaRPr>
          </a:p>
          <a:p>
            <a:pPr>
              <a:defRPr/>
            </a:pPr>
            <a:r>
              <a:rPr lang="ja-JP" altLang="en-US" sz="1100" b="1" dirty="0">
                <a:latin typeface="+mn-ea"/>
                <a:ea typeface="+mn-ea"/>
              </a:rPr>
              <a:t>●⑤近くのスーパーに自転車で買い物に行ったけど、歩いて帰ってきた</a:t>
            </a:r>
            <a:endParaRPr lang="en-US" altLang="ja-JP" sz="1100" b="1" dirty="0">
              <a:latin typeface="+mn-ea"/>
              <a:ea typeface="+mn-ea"/>
            </a:endParaRPr>
          </a:p>
          <a:p>
            <a:pPr>
              <a:defRPr/>
            </a:pPr>
            <a:r>
              <a:rPr lang="ja-JP" altLang="en-US" sz="1100" b="1" dirty="0">
                <a:latin typeface="+mn-ea"/>
                <a:ea typeface="+mn-ea"/>
              </a:rPr>
              <a:t>　●・玄関で自転車を忘れたことに気づいたら●</a:t>
            </a:r>
            <a:r>
              <a:rPr lang="en-US" altLang="ja-JP" sz="1100" b="1" dirty="0">
                <a:latin typeface="+mn-ea"/>
                <a:ea typeface="+mn-ea"/>
              </a:rPr>
              <a:t>【</a:t>
            </a:r>
            <a:r>
              <a:rPr lang="ja-JP" altLang="en-US" sz="1100" b="1" dirty="0">
                <a:latin typeface="+mn-ea"/>
                <a:ea typeface="+mn-ea"/>
              </a:rPr>
              <a:t>●物忘れ</a:t>
            </a:r>
            <a:r>
              <a:rPr lang="en-US" altLang="ja-JP" sz="1100" b="1" dirty="0">
                <a:latin typeface="+mn-ea"/>
                <a:ea typeface="+mn-ea"/>
              </a:rPr>
              <a:t>】</a:t>
            </a:r>
          </a:p>
          <a:p>
            <a:pPr>
              <a:defRPr/>
            </a:pPr>
            <a:r>
              <a:rPr lang="ja-JP" altLang="en-US" sz="1100" b="1" dirty="0">
                <a:latin typeface="+mn-ea"/>
                <a:ea typeface="+mn-ea"/>
              </a:rPr>
              <a:t>忘れたことに気づいたので、健康な範囲の物忘れ。</a:t>
            </a:r>
            <a:endParaRPr lang="en-US" altLang="ja-JP" sz="1100" b="1" dirty="0">
              <a:latin typeface="+mn-ea"/>
              <a:ea typeface="+mn-ea"/>
            </a:endParaRPr>
          </a:p>
          <a:p>
            <a:pPr>
              <a:defRPr/>
            </a:pPr>
            <a:r>
              <a:rPr lang="ja-JP" altLang="en-US" sz="1100" b="1" dirty="0">
                <a:latin typeface="+mn-ea"/>
                <a:ea typeface="+mn-ea"/>
              </a:rPr>
              <a:t>　●・自転車のことをすっかり忘れて、歩いて買い物に行ったと言い張ったら●</a:t>
            </a:r>
            <a:r>
              <a:rPr lang="en-US" altLang="ja-JP" sz="1100" b="1" dirty="0">
                <a:latin typeface="+mn-ea"/>
                <a:ea typeface="+mn-ea"/>
              </a:rPr>
              <a:t>【</a:t>
            </a:r>
            <a:r>
              <a:rPr lang="ja-JP" altLang="en-US" sz="1100" b="1" dirty="0">
                <a:latin typeface="+mn-ea"/>
                <a:ea typeface="+mn-ea"/>
              </a:rPr>
              <a:t>●認知症</a:t>
            </a:r>
            <a:r>
              <a:rPr lang="en-US" altLang="ja-JP" sz="1100" b="1" dirty="0">
                <a:latin typeface="+mn-ea"/>
                <a:ea typeface="+mn-ea"/>
              </a:rPr>
              <a:t>】</a:t>
            </a:r>
          </a:p>
          <a:p>
            <a:r>
              <a:rPr lang="ja-JP" altLang="en-US" sz="1100" b="1" dirty="0">
                <a:latin typeface="+mn-ea"/>
                <a:ea typeface="+mn-ea"/>
              </a:rPr>
              <a:t>自転車のことを聞いてもまったく思い出せずに歩いて行ったと言い張っているのであれば、「認知症」かもしれないですね。</a:t>
            </a:r>
          </a:p>
          <a:p>
            <a:pPr>
              <a:defRPr/>
            </a:pPr>
            <a:endParaRPr lang="ja-JP" altLang="en-US" dirty="0"/>
          </a:p>
        </p:txBody>
      </p:sp>
      <p:sp>
        <p:nvSpPr>
          <p:cNvPr id="40964" name="スライド番号プレースホルダー 3">
            <a:extLst>
              <a:ext uri="{FF2B5EF4-FFF2-40B4-BE49-F238E27FC236}">
                <a16:creationId xmlns:a16="http://schemas.microsoft.com/office/drawing/2014/main" id="{4937A3CA-329F-4416-88D3-DF80998223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28663" indent="-279400">
              <a:defRPr kumimoji="1" sz="2000">
                <a:solidFill>
                  <a:schemeClr val="tx1"/>
                </a:solidFill>
                <a:latin typeface="Arial" panose="020B0604020202020204" pitchFamily="34" charset="0"/>
                <a:ea typeface="ＭＳ Ｐゴシック" panose="020B0600070205080204" pitchFamily="50" charset="-128"/>
              </a:defRPr>
            </a:lvl2pPr>
            <a:lvl3pPr marL="1120775" indent="-223838">
              <a:defRPr kumimoji="1" sz="2000">
                <a:solidFill>
                  <a:schemeClr val="tx1"/>
                </a:solidFill>
                <a:latin typeface="Arial" panose="020B0604020202020204" pitchFamily="34" charset="0"/>
                <a:ea typeface="ＭＳ Ｐゴシック" panose="020B0600070205080204" pitchFamily="50" charset="-128"/>
              </a:defRPr>
            </a:lvl3pPr>
            <a:lvl4pPr marL="1570038" indent="-223838">
              <a:defRPr kumimoji="1" sz="2000">
                <a:solidFill>
                  <a:schemeClr val="tx1"/>
                </a:solidFill>
                <a:latin typeface="Arial" panose="020B0604020202020204" pitchFamily="34" charset="0"/>
                <a:ea typeface="ＭＳ Ｐゴシック" panose="020B0600070205080204" pitchFamily="50" charset="-128"/>
              </a:defRPr>
            </a:lvl4pPr>
            <a:lvl5pPr marL="2019300" indent="-223838">
              <a:defRPr kumimoji="1" sz="2000">
                <a:solidFill>
                  <a:schemeClr val="tx1"/>
                </a:solidFill>
                <a:latin typeface="Arial" panose="020B0604020202020204" pitchFamily="34" charset="0"/>
                <a:ea typeface="ＭＳ Ｐゴシック" panose="020B0600070205080204" pitchFamily="50" charset="-128"/>
              </a:defRPr>
            </a:lvl5pPr>
            <a:lvl6pPr marL="24765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337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3909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481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28A3F93A-DBF5-4BAE-828F-A9DC43BB7045}" type="slidenum">
              <a:rPr lang="ja-JP" altLang="en-US" sz="1300" smtClean="0"/>
              <a:pPr/>
              <a:t>19</a:t>
            </a:fld>
            <a:endParaRPr lang="ja-JP" altLang="en-US"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35995BB1-4042-40AB-B19E-C750B4C5045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ノート プレースホルダー 2">
            <a:extLst>
              <a:ext uri="{FF2B5EF4-FFF2-40B4-BE49-F238E27FC236}">
                <a16:creationId xmlns:a16="http://schemas.microsoft.com/office/drawing/2014/main" id="{057B1F6F-A56F-4A5E-A1C7-1C53C24B7D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z="1100" dirty="0">
                <a:latin typeface="+mn-ea"/>
                <a:ea typeface="+mn-ea"/>
              </a:rPr>
              <a:t>今日お話しする内容は</a:t>
            </a:r>
            <a:endParaRPr lang="en-US" altLang="ja-JP" sz="1100" dirty="0">
              <a:latin typeface="+mn-ea"/>
              <a:ea typeface="+mn-ea"/>
            </a:endParaRPr>
          </a:p>
          <a:p>
            <a:r>
              <a:rPr lang="ja-JP" altLang="en-US" sz="1100" dirty="0">
                <a:latin typeface="+mn-ea"/>
                <a:ea typeface="+mn-ea"/>
              </a:rPr>
              <a:t>①日本と桐生市の高齢者人口と割合</a:t>
            </a:r>
            <a:endParaRPr lang="en-US" altLang="ja-JP" sz="1100" dirty="0">
              <a:latin typeface="+mn-ea"/>
              <a:ea typeface="+mn-ea"/>
            </a:endParaRPr>
          </a:p>
          <a:p>
            <a:r>
              <a:rPr lang="ja-JP" altLang="en-US" sz="1100" dirty="0">
                <a:latin typeface="+mn-ea"/>
                <a:ea typeface="+mn-ea"/>
              </a:rPr>
              <a:t>②高齢の身体変化と脳の働き</a:t>
            </a:r>
            <a:endParaRPr lang="en-US" altLang="ja-JP" sz="1100" dirty="0">
              <a:latin typeface="+mn-ea"/>
              <a:ea typeface="+mn-ea"/>
            </a:endParaRPr>
          </a:p>
          <a:p>
            <a:r>
              <a:rPr lang="ja-JP" altLang="en-US" sz="1100" dirty="0">
                <a:latin typeface="+mn-ea"/>
                <a:ea typeface="+mn-ea"/>
              </a:rPr>
              <a:t>③認知症の種類と症状</a:t>
            </a:r>
            <a:endParaRPr lang="en-US" altLang="ja-JP" sz="1100" dirty="0">
              <a:latin typeface="+mn-ea"/>
              <a:ea typeface="+mn-ea"/>
            </a:endParaRPr>
          </a:p>
          <a:p>
            <a:r>
              <a:rPr lang="ja-JP" altLang="en-US" sz="1100" dirty="0">
                <a:latin typeface="+mn-ea"/>
                <a:ea typeface="+mn-ea"/>
              </a:rPr>
              <a:t>④認知症の方との接し方について</a:t>
            </a:r>
            <a:endParaRPr lang="en-US" altLang="ja-JP" sz="1100" dirty="0">
              <a:latin typeface="+mn-ea"/>
              <a:ea typeface="+mn-ea"/>
            </a:endParaRPr>
          </a:p>
          <a:p>
            <a:r>
              <a:rPr lang="ja-JP" altLang="en-US" sz="1100" dirty="0">
                <a:latin typeface="+mn-ea"/>
                <a:ea typeface="+mn-ea"/>
              </a:rPr>
              <a:t>⑤認知症の家族の気持ちとは</a:t>
            </a:r>
            <a:endParaRPr lang="en-US" altLang="ja-JP" sz="1100" dirty="0">
              <a:latin typeface="+mn-ea"/>
              <a:ea typeface="+mn-ea"/>
            </a:endParaRPr>
          </a:p>
          <a:p>
            <a:r>
              <a:rPr lang="ja-JP" altLang="en-US" sz="1100" dirty="0">
                <a:latin typeface="+mn-ea"/>
                <a:ea typeface="+mn-ea"/>
              </a:rPr>
              <a:t>⑥認知症サポーターの役割</a:t>
            </a:r>
            <a:endParaRPr lang="en-US" altLang="ja-JP" sz="1100" dirty="0">
              <a:latin typeface="+mn-ea"/>
              <a:ea typeface="+mn-ea"/>
            </a:endParaRPr>
          </a:p>
          <a:p>
            <a:r>
              <a:rPr lang="ja-JP" altLang="en-US" sz="1100" dirty="0">
                <a:latin typeface="+mn-ea"/>
                <a:ea typeface="+mn-ea"/>
              </a:rPr>
              <a:t>をお話ししたいと思います。</a:t>
            </a:r>
            <a:endParaRPr lang="en-US" altLang="ja-JP" sz="1100" dirty="0">
              <a:latin typeface="+mn-ea"/>
              <a:ea typeface="+mn-ea"/>
            </a:endParaRPr>
          </a:p>
        </p:txBody>
      </p:sp>
      <p:sp>
        <p:nvSpPr>
          <p:cNvPr id="8196" name="スライド番号プレースホルダー 3">
            <a:extLst>
              <a:ext uri="{FF2B5EF4-FFF2-40B4-BE49-F238E27FC236}">
                <a16:creationId xmlns:a16="http://schemas.microsoft.com/office/drawing/2014/main" id="{12279A7D-544A-46B0-9BE3-29CC3827FDD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28663" indent="-279400">
              <a:defRPr kumimoji="1" sz="2000">
                <a:solidFill>
                  <a:schemeClr val="tx1"/>
                </a:solidFill>
                <a:latin typeface="Arial" panose="020B0604020202020204" pitchFamily="34" charset="0"/>
                <a:ea typeface="ＭＳ Ｐゴシック" panose="020B0600070205080204" pitchFamily="50" charset="-128"/>
              </a:defRPr>
            </a:lvl2pPr>
            <a:lvl3pPr marL="1120775" indent="-223838">
              <a:defRPr kumimoji="1" sz="2000">
                <a:solidFill>
                  <a:schemeClr val="tx1"/>
                </a:solidFill>
                <a:latin typeface="Arial" panose="020B0604020202020204" pitchFamily="34" charset="0"/>
                <a:ea typeface="ＭＳ Ｐゴシック" panose="020B0600070205080204" pitchFamily="50" charset="-128"/>
              </a:defRPr>
            </a:lvl3pPr>
            <a:lvl4pPr marL="1570038" indent="-223838">
              <a:defRPr kumimoji="1" sz="2000">
                <a:solidFill>
                  <a:schemeClr val="tx1"/>
                </a:solidFill>
                <a:latin typeface="Arial" panose="020B0604020202020204" pitchFamily="34" charset="0"/>
                <a:ea typeface="ＭＳ Ｐゴシック" panose="020B0600070205080204" pitchFamily="50" charset="-128"/>
              </a:defRPr>
            </a:lvl4pPr>
            <a:lvl5pPr marL="2019300" indent="-223838">
              <a:defRPr kumimoji="1" sz="2000">
                <a:solidFill>
                  <a:schemeClr val="tx1"/>
                </a:solidFill>
                <a:latin typeface="Arial" panose="020B0604020202020204" pitchFamily="34" charset="0"/>
                <a:ea typeface="ＭＳ Ｐゴシック" panose="020B0600070205080204" pitchFamily="50" charset="-128"/>
              </a:defRPr>
            </a:lvl5pPr>
            <a:lvl6pPr marL="24765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337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3909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481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02C288E8-F435-4D29-AF8B-1E6AFC1833C5}" type="slidenum">
              <a:rPr lang="ja-JP" altLang="en-US" sz="1300" smtClean="0"/>
              <a:pPr/>
              <a:t>2</a:t>
            </a:fld>
            <a:endParaRPr lang="ja-JP" altLang="en-US" sz="13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スライド イメージ プレースホルダー 1">
            <a:extLst>
              <a:ext uri="{FF2B5EF4-FFF2-40B4-BE49-F238E27FC236}">
                <a16:creationId xmlns:a16="http://schemas.microsoft.com/office/drawing/2014/main" id="{36EE901A-BD22-41C9-8F11-1C8EE00951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ノート プレースホルダー 2">
            <a:extLst>
              <a:ext uri="{FF2B5EF4-FFF2-40B4-BE49-F238E27FC236}">
                <a16:creationId xmlns:a16="http://schemas.microsoft.com/office/drawing/2014/main" id="{146AA66F-07DE-4744-8063-8B92F3C078D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（その場に応じて休憩や頭や身体をほぐすためのアイスブレイクを導入）</a:t>
            </a:r>
            <a:endParaRPr lang="en-US" altLang="ja-JP" sz="1100" b="1" dirty="0">
              <a:latin typeface="+mn-ea"/>
              <a:ea typeface="+mn-ea"/>
            </a:endParaRPr>
          </a:p>
          <a:p>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u="sng" dirty="0">
                <a:latin typeface="+mn-ea"/>
                <a:ea typeface="+mn-ea"/>
              </a:rPr>
              <a:t>※</a:t>
            </a:r>
            <a:r>
              <a:rPr lang="ja-JP" altLang="en-US" sz="1100" b="1" u="sng" dirty="0">
                <a:latin typeface="+mn-ea"/>
                <a:ea typeface="+mn-ea"/>
              </a:rPr>
              <a:t>時間に応じて活用ください。</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u="sng" dirty="0">
                <a:latin typeface="+mn-ea"/>
                <a:ea typeface="+mn-ea"/>
              </a:rPr>
              <a:t>（活用される際は健康長寿課にて貸し出し（</a:t>
            </a:r>
            <a:r>
              <a:rPr lang="en-US" altLang="ja-JP" sz="1100" b="1" u="sng" dirty="0">
                <a:latin typeface="+mn-ea"/>
                <a:ea typeface="+mn-ea"/>
              </a:rPr>
              <a:t>USB</a:t>
            </a:r>
            <a:r>
              <a:rPr lang="ja-JP" altLang="en-US" sz="1100" b="1" u="sng" dirty="0">
                <a:latin typeface="+mn-ea"/>
                <a:ea typeface="+mn-ea"/>
              </a:rPr>
              <a:t>）可能となっておりますが、事前にご連絡してください。）</a:t>
            </a:r>
            <a:endParaRPr lang="en-US" altLang="ja-JP" sz="1100" b="1" u="sng" dirty="0">
              <a:latin typeface="+mn-ea"/>
              <a:ea typeface="+mn-ea"/>
            </a:endParaRPr>
          </a:p>
          <a:p>
            <a:endParaRPr lang="en-US" altLang="ja-JP" sz="1100" u="sng" dirty="0">
              <a:latin typeface="+mn-ea"/>
              <a:ea typeface="+mn-ea"/>
            </a:endParaRPr>
          </a:p>
          <a:p>
            <a:r>
              <a:rPr lang="en-US" altLang="ja-JP" sz="1100" b="1" dirty="0">
                <a:latin typeface="+mn-ea"/>
                <a:ea typeface="+mn-ea"/>
              </a:rPr>
              <a:t>【</a:t>
            </a:r>
            <a:r>
              <a:rPr lang="ja-JP" altLang="en-US" sz="1100" b="1" dirty="0">
                <a:latin typeface="+mn-ea"/>
                <a:ea typeface="+mn-ea"/>
              </a:rPr>
              <a:t>ごはんまだ？</a:t>
            </a:r>
            <a:r>
              <a:rPr lang="en-US" altLang="ja-JP" sz="1100" b="1" dirty="0">
                <a:latin typeface="+mn-ea"/>
                <a:ea typeface="+mn-ea"/>
              </a:rPr>
              <a:t>】</a:t>
            </a:r>
          </a:p>
          <a:p>
            <a:r>
              <a:rPr lang="ja-JP" altLang="en-US" sz="1100" b="1" dirty="0">
                <a:latin typeface="+mn-ea"/>
                <a:ea typeface="+mn-ea"/>
              </a:rPr>
              <a:t>認知症サポーターステップアップ研修教材（教材</a:t>
            </a:r>
            <a:r>
              <a:rPr lang="en-US" altLang="ja-JP" sz="1100" b="1" dirty="0">
                <a:latin typeface="+mn-ea"/>
                <a:ea typeface="+mn-ea"/>
              </a:rPr>
              <a:t>2</a:t>
            </a:r>
            <a:r>
              <a:rPr lang="ja-JP" altLang="en-US" sz="1100" b="1" dirty="0">
                <a:latin typeface="+mn-ea"/>
                <a:ea typeface="+mn-ea"/>
              </a:rPr>
              <a:t>（</a:t>
            </a:r>
            <a:r>
              <a:rPr lang="en-US" altLang="ja-JP" sz="1100" b="1" dirty="0">
                <a:latin typeface="+mn-ea"/>
                <a:ea typeface="+mn-ea"/>
              </a:rPr>
              <a:t>1</a:t>
            </a:r>
            <a:r>
              <a:rPr lang="ja-JP" altLang="en-US" sz="1100" b="1" dirty="0">
                <a:latin typeface="+mn-ea"/>
                <a:ea typeface="+mn-ea"/>
              </a:rPr>
              <a:t>）・（</a:t>
            </a:r>
            <a:r>
              <a:rPr lang="en-US" altLang="ja-JP" sz="1100" b="1" dirty="0">
                <a:latin typeface="+mn-ea"/>
                <a:ea typeface="+mn-ea"/>
              </a:rPr>
              <a:t>2</a:t>
            </a:r>
            <a:r>
              <a:rPr lang="ja-JP" altLang="en-US" sz="1100" b="1" dirty="0">
                <a:latin typeface="+mn-ea"/>
                <a:ea typeface="+mn-ea"/>
              </a:rPr>
              <a:t>）「食事編（良くない例・良い例）」合わせて</a:t>
            </a:r>
            <a:r>
              <a:rPr lang="en-US" altLang="ja-JP" sz="1100" b="1" dirty="0">
                <a:latin typeface="+mn-ea"/>
                <a:ea typeface="+mn-ea"/>
              </a:rPr>
              <a:t>1</a:t>
            </a:r>
            <a:r>
              <a:rPr lang="ja-JP" altLang="en-US" sz="1100" b="1" dirty="0">
                <a:latin typeface="+mn-ea"/>
                <a:ea typeface="+mn-ea"/>
              </a:rPr>
              <a:t>分程度のもの</a:t>
            </a:r>
            <a:endParaRPr lang="en-US" altLang="ja-JP" sz="1100" b="1" dirty="0">
              <a:latin typeface="+mn-ea"/>
              <a:ea typeface="+mn-ea"/>
            </a:endParaRPr>
          </a:p>
          <a:p>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dirty="0">
                <a:latin typeface="+mn-ea"/>
                <a:ea typeface="+mn-ea"/>
              </a:rPr>
              <a:t>【</a:t>
            </a:r>
            <a:r>
              <a:rPr lang="ja-JP" altLang="en-US" sz="1100" b="1" dirty="0">
                <a:latin typeface="+mn-ea"/>
                <a:ea typeface="+mn-ea"/>
              </a:rPr>
              <a:t>おばあちゃんどこ行くの？</a:t>
            </a:r>
            <a:r>
              <a:rPr lang="en-US" altLang="ja-JP" sz="1100" b="1" dirty="0">
                <a:latin typeface="+mn-ea"/>
                <a:ea typeface="+mn-ea"/>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認知症サポーターステップアップ研修教材（教材</a:t>
            </a:r>
            <a:r>
              <a:rPr lang="en-US" altLang="ja-JP" sz="1100" b="1" dirty="0">
                <a:latin typeface="+mn-ea"/>
                <a:ea typeface="+mn-ea"/>
              </a:rPr>
              <a:t>5</a:t>
            </a:r>
            <a:r>
              <a:rPr lang="ja-JP" altLang="en-US" sz="1100" b="1" dirty="0">
                <a:latin typeface="+mn-ea"/>
                <a:ea typeface="+mn-ea"/>
              </a:rPr>
              <a:t>（</a:t>
            </a:r>
            <a:r>
              <a:rPr lang="en-US" altLang="ja-JP" sz="1100" b="1" dirty="0">
                <a:latin typeface="+mn-ea"/>
                <a:ea typeface="+mn-ea"/>
              </a:rPr>
              <a:t>1</a:t>
            </a:r>
            <a:r>
              <a:rPr lang="ja-JP" altLang="en-US" sz="1100" b="1" dirty="0">
                <a:latin typeface="+mn-ea"/>
                <a:ea typeface="+mn-ea"/>
              </a:rPr>
              <a:t>）・（</a:t>
            </a:r>
            <a:r>
              <a:rPr lang="en-US" altLang="ja-JP" sz="1100" b="1" dirty="0">
                <a:latin typeface="+mn-ea"/>
                <a:ea typeface="+mn-ea"/>
              </a:rPr>
              <a:t>2</a:t>
            </a:r>
            <a:r>
              <a:rPr lang="ja-JP" altLang="en-US" sz="1100" b="1" dirty="0">
                <a:latin typeface="+mn-ea"/>
                <a:ea typeface="+mn-ea"/>
              </a:rPr>
              <a:t>）・（</a:t>
            </a:r>
            <a:r>
              <a:rPr lang="en-US" altLang="ja-JP" sz="1100" b="1" dirty="0">
                <a:latin typeface="+mn-ea"/>
                <a:ea typeface="+mn-ea"/>
              </a:rPr>
              <a:t>3</a:t>
            </a:r>
            <a:r>
              <a:rPr lang="ja-JP" altLang="en-US" sz="1100" b="1" dirty="0">
                <a:latin typeface="+mn-ea"/>
                <a:ea typeface="+mn-ea"/>
              </a:rPr>
              <a:t>）「道に迷っている高齢者への対応（ここで別れる・家まで行く）」</a:t>
            </a:r>
            <a:r>
              <a:rPr lang="en-US" altLang="ja-JP" sz="1100" b="1" dirty="0">
                <a:latin typeface="+mn-ea"/>
                <a:ea typeface="+mn-ea"/>
              </a:rPr>
              <a:t>4</a:t>
            </a:r>
            <a:r>
              <a:rPr lang="ja-JP" altLang="en-US" sz="1100" b="1" dirty="0">
                <a:latin typeface="+mn-ea"/>
                <a:ea typeface="+mn-ea"/>
              </a:rPr>
              <a:t>分程度のもの）</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dirty="0">
                <a:latin typeface="+mn-ea"/>
                <a:ea typeface="+mn-ea"/>
              </a:rPr>
              <a:t>【</a:t>
            </a:r>
            <a:r>
              <a:rPr lang="ja-JP" altLang="en-US" sz="1100" b="1" dirty="0">
                <a:latin typeface="+mn-ea"/>
                <a:ea typeface="+mn-ea"/>
              </a:rPr>
              <a:t>あれ？おばあちゃんがこんなところに！</a:t>
            </a:r>
            <a:r>
              <a:rPr lang="en-US" altLang="ja-JP" sz="1100" b="1" dirty="0">
                <a:latin typeface="+mn-ea"/>
                <a:ea typeface="+mn-ea"/>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認知症サポーターステップアップ研修教材（教材</a:t>
            </a:r>
            <a:r>
              <a:rPr lang="en-US" altLang="ja-JP" sz="1100" b="1" dirty="0">
                <a:latin typeface="+mn-ea"/>
                <a:ea typeface="+mn-ea"/>
              </a:rPr>
              <a:t>1</a:t>
            </a:r>
            <a:r>
              <a:rPr lang="ja-JP" altLang="en-US" sz="1100" b="1" dirty="0">
                <a:latin typeface="+mn-ea"/>
                <a:ea typeface="+mn-ea"/>
              </a:rPr>
              <a:t>「地域での見守りや声かけの例」</a:t>
            </a:r>
            <a:r>
              <a:rPr lang="en-US" altLang="ja-JP" sz="1100" b="1" dirty="0">
                <a:latin typeface="+mn-ea"/>
                <a:ea typeface="+mn-ea"/>
              </a:rPr>
              <a:t>5</a:t>
            </a:r>
            <a:r>
              <a:rPr lang="ja-JP" altLang="en-US" sz="1100" b="1" dirty="0">
                <a:latin typeface="+mn-ea"/>
                <a:ea typeface="+mn-ea"/>
              </a:rPr>
              <a:t>分程度のもの）</a:t>
            </a:r>
            <a:endParaRPr lang="en-US" altLang="ja-JP" sz="1100" b="1" dirty="0">
              <a:latin typeface="+mn-ea"/>
              <a:ea typeface="+mn-ea"/>
            </a:endParaRPr>
          </a:p>
          <a:p>
            <a:endParaRPr lang="en-US" altLang="ja-JP" b="1" dirty="0"/>
          </a:p>
        </p:txBody>
      </p:sp>
      <p:sp>
        <p:nvSpPr>
          <p:cNvPr id="45060" name="スライド番号プレースホルダー 3">
            <a:extLst>
              <a:ext uri="{FF2B5EF4-FFF2-40B4-BE49-F238E27FC236}">
                <a16:creationId xmlns:a16="http://schemas.microsoft.com/office/drawing/2014/main" id="{B7A86609-F577-4AB9-AECA-9CC8922F92B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28663" indent="-279400">
              <a:defRPr kumimoji="1" sz="2000">
                <a:solidFill>
                  <a:schemeClr val="tx1"/>
                </a:solidFill>
                <a:latin typeface="Arial" panose="020B0604020202020204" pitchFamily="34" charset="0"/>
                <a:ea typeface="ＭＳ Ｐゴシック" panose="020B0600070205080204" pitchFamily="50" charset="-128"/>
              </a:defRPr>
            </a:lvl2pPr>
            <a:lvl3pPr marL="1120775" indent="-223838">
              <a:defRPr kumimoji="1" sz="2000">
                <a:solidFill>
                  <a:schemeClr val="tx1"/>
                </a:solidFill>
                <a:latin typeface="Arial" panose="020B0604020202020204" pitchFamily="34" charset="0"/>
                <a:ea typeface="ＭＳ Ｐゴシック" panose="020B0600070205080204" pitchFamily="50" charset="-128"/>
              </a:defRPr>
            </a:lvl3pPr>
            <a:lvl4pPr marL="1570038" indent="-223838">
              <a:defRPr kumimoji="1" sz="2000">
                <a:solidFill>
                  <a:schemeClr val="tx1"/>
                </a:solidFill>
                <a:latin typeface="Arial" panose="020B0604020202020204" pitchFamily="34" charset="0"/>
                <a:ea typeface="ＭＳ Ｐゴシック" panose="020B0600070205080204" pitchFamily="50" charset="-128"/>
              </a:defRPr>
            </a:lvl4pPr>
            <a:lvl5pPr marL="2019300" indent="-223838">
              <a:defRPr kumimoji="1" sz="2000">
                <a:solidFill>
                  <a:schemeClr val="tx1"/>
                </a:solidFill>
                <a:latin typeface="Arial" panose="020B0604020202020204" pitchFamily="34" charset="0"/>
                <a:ea typeface="ＭＳ Ｐゴシック" panose="020B0600070205080204" pitchFamily="50" charset="-128"/>
              </a:defRPr>
            </a:lvl5pPr>
            <a:lvl6pPr marL="24765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337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3909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481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73CE3C28-D084-43F9-B622-A443A4E44CE7}" type="slidenum">
              <a:rPr lang="ja-JP" altLang="en-US" sz="1300" smtClean="0"/>
              <a:pPr/>
              <a:t>20</a:t>
            </a:fld>
            <a:endParaRPr lang="ja-JP" altLang="en-US" sz="13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u="sng" dirty="0">
                <a:latin typeface="+mn-ea"/>
                <a:ea typeface="+mn-ea"/>
              </a:rPr>
              <a:t>※</a:t>
            </a:r>
            <a:r>
              <a:rPr lang="ja-JP" altLang="en-US" sz="1100" b="1" u="sng" dirty="0">
                <a:latin typeface="+mn-ea"/>
                <a:ea typeface="+mn-ea"/>
              </a:rPr>
              <a:t>時間に応じて活用ください。</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b="1" kern="100" dirty="0">
              <a:effectLst/>
              <a:latin typeface="+mn-ea"/>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kern="100" dirty="0">
                <a:effectLst/>
                <a:latin typeface="+mn-ea"/>
                <a:ea typeface="+mn-ea"/>
                <a:cs typeface="Times New Roman" panose="02020603050405020304" pitchFamily="18" charset="0"/>
              </a:rPr>
              <a:t>認知症の普及啓発に関する映像「希望の道」（</a:t>
            </a:r>
            <a:r>
              <a:rPr lang="en-US" altLang="ja-JP" sz="1100" b="1" kern="100" dirty="0">
                <a:effectLst/>
                <a:latin typeface="+mn-ea"/>
                <a:ea typeface="+mn-ea"/>
                <a:cs typeface="Times New Roman" panose="02020603050405020304" pitchFamily="18" charset="0"/>
              </a:rPr>
              <a:t>※</a:t>
            </a:r>
            <a:r>
              <a:rPr lang="ja-JP" altLang="en-US" sz="1100" b="1" kern="100" dirty="0">
                <a:effectLst/>
                <a:latin typeface="+mn-ea"/>
                <a:ea typeface="+mn-ea"/>
                <a:cs typeface="Times New Roman" panose="02020603050405020304" pitchFamily="18" charset="0"/>
              </a:rPr>
              <a:t>インターネット環境が必要です。）</a:t>
            </a:r>
            <a:endParaRPr lang="en-US" altLang="ja-JP" sz="1100" b="1" kern="100" dirty="0">
              <a:effectLst/>
              <a:latin typeface="+mn-ea"/>
              <a:ea typeface="+mn-ea"/>
              <a:cs typeface="Times New Roman" panose="02020603050405020304" pitchFamily="18" charset="0"/>
            </a:endParaRPr>
          </a:p>
          <a:p>
            <a:r>
              <a:rPr kumimoji="1" lang="ja-JP" altLang="en-US" sz="1100" b="1" dirty="0">
                <a:latin typeface="+mn-ea"/>
                <a:ea typeface="+mn-ea"/>
              </a:rPr>
              <a:t>出典：厚生労働省ホームページ「認知症の人からのメッセージ」</a:t>
            </a:r>
            <a:endParaRPr kumimoji="1" lang="en-US" altLang="ja-JP" sz="1100" b="1" dirty="0">
              <a:latin typeface="+mn-ea"/>
              <a:ea typeface="+mn-ea"/>
            </a:endParaRPr>
          </a:p>
          <a:p>
            <a:r>
              <a:rPr lang="ja-JP" altLang="en-US" sz="1100" b="0" dirty="0">
                <a:latin typeface="+mn-ea"/>
                <a:ea typeface="+mn-ea"/>
                <a:hlinkClick r:id="rId3"/>
              </a:rPr>
              <a:t>「希望の道」─認知症とともに生きる─｜なかまぁる </a:t>
            </a:r>
            <a:r>
              <a:rPr lang="en-US" altLang="ja-JP" sz="1100" b="0" dirty="0">
                <a:latin typeface="+mn-ea"/>
                <a:ea typeface="+mn-ea"/>
                <a:hlinkClick r:id="rId3"/>
              </a:rPr>
              <a:t>(asahi.com)</a:t>
            </a:r>
            <a:endParaRPr lang="en-US" altLang="ja-JP" sz="1100" b="0" dirty="0">
              <a:latin typeface="+mn-ea"/>
              <a:ea typeface="+mn-ea"/>
            </a:endParaRPr>
          </a:p>
          <a:p>
            <a:r>
              <a:rPr kumimoji="1" lang="ja-JP" altLang="en-US" sz="1100" b="1" dirty="0">
                <a:latin typeface="+mn-ea"/>
                <a:ea typeface="+mn-ea"/>
              </a:rPr>
              <a:t>（</a:t>
            </a:r>
            <a:r>
              <a:rPr kumimoji="1" lang="en-US" altLang="ja-JP" sz="1100" b="1" dirty="0">
                <a:latin typeface="+mn-ea"/>
                <a:ea typeface="+mn-ea"/>
              </a:rPr>
              <a:t>https://nakamaaru.asahi.com/nakamaaru/extra/kibounomichi/index.html</a:t>
            </a:r>
            <a:r>
              <a:rPr kumimoji="1" lang="ja-JP" altLang="en-US" sz="1100" b="1" dirty="0">
                <a:latin typeface="+mn-ea"/>
                <a:ea typeface="+mn-ea"/>
              </a:rPr>
              <a:t>）</a:t>
            </a:r>
            <a:endParaRPr kumimoji="1" lang="en-US" altLang="ja-JP" sz="1100" b="1" dirty="0">
              <a:latin typeface="+mn-ea"/>
              <a:ea typeface="+mn-ea"/>
            </a:endParaRPr>
          </a:p>
          <a:p>
            <a:endParaRPr kumimoji="1"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dirty="0">
                <a:latin typeface="+mn-ea"/>
                <a:ea typeface="+mn-ea"/>
              </a:rPr>
              <a:t>若年性認知症・認知症と診断された方の「メッセージ動画」をご紹介します。</a:t>
            </a:r>
            <a:endParaRPr kumimoji="1" lang="en-US" altLang="ja-JP" sz="1100" b="1" dirty="0">
              <a:latin typeface="+mn-ea"/>
              <a:ea typeface="+mn-ea"/>
            </a:endParaRPr>
          </a:p>
          <a:p>
            <a:r>
              <a:rPr kumimoji="1" lang="ja-JP" altLang="en-US" sz="1100" b="1" dirty="0">
                <a:latin typeface="+mn-ea"/>
                <a:ea typeface="+mn-ea"/>
              </a:rPr>
              <a:t>メッセージ動画を観てそれぞれ感じたことを共有。</a:t>
            </a:r>
            <a:endParaRPr kumimoji="1" lang="en-US" altLang="ja-JP" sz="1100" b="1" dirty="0">
              <a:latin typeface="+mn-ea"/>
              <a:ea typeface="+mn-ea"/>
            </a:endParaRPr>
          </a:p>
          <a:p>
            <a:endParaRPr kumimoji="1" lang="en-US" altLang="ja-JP" dirty="0"/>
          </a:p>
        </p:txBody>
      </p:sp>
      <p:sp>
        <p:nvSpPr>
          <p:cNvPr id="4" name="スライド番号プレースホルダー 3"/>
          <p:cNvSpPr>
            <a:spLocks noGrp="1"/>
          </p:cNvSpPr>
          <p:nvPr>
            <p:ph type="sldNum" sz="quarter" idx="5"/>
          </p:nvPr>
        </p:nvSpPr>
        <p:spPr/>
        <p:txBody>
          <a:bodyPr/>
          <a:lstStyle/>
          <a:p>
            <a:fld id="{8744AEE6-3A6D-4E72-95A8-DC3A52423C5C}" type="slidenum">
              <a:rPr kumimoji="1" lang="ja-JP" altLang="en-US" smtClean="0"/>
              <a:t>21</a:t>
            </a:fld>
            <a:endParaRPr kumimoji="1" lang="ja-JP" altLang="en-US"/>
          </a:p>
        </p:txBody>
      </p:sp>
    </p:spTree>
    <p:extLst>
      <p:ext uri="{BB962C8B-B14F-4D97-AF65-F5344CB8AC3E}">
        <p14:creationId xmlns:p14="http://schemas.microsoft.com/office/powerpoint/2010/main" val="4107592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スライド イメージ プレースホルダー 1">
            <a:extLst>
              <a:ext uri="{FF2B5EF4-FFF2-40B4-BE49-F238E27FC236}">
                <a16:creationId xmlns:a16="http://schemas.microsoft.com/office/drawing/2014/main" id="{E0772E3F-2BA9-45A0-A537-E40EB9189B3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ノート プレースホルダー 2">
            <a:extLst>
              <a:ext uri="{FF2B5EF4-FFF2-40B4-BE49-F238E27FC236}">
                <a16:creationId xmlns:a16="http://schemas.microsoft.com/office/drawing/2014/main" id="{C0D1CEB6-DB80-4400-B9C5-732C2B516E2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12</a:t>
            </a:r>
            <a:r>
              <a:rPr lang="ja-JP" altLang="en-US" sz="1100" b="1" dirty="0">
                <a:latin typeface="+mn-ea"/>
                <a:ea typeface="+mn-ea"/>
              </a:rPr>
              <a:t>ページです）</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dirty="0">
              <a:latin typeface="+mn-ea"/>
              <a:ea typeface="+mn-ea"/>
            </a:endParaRPr>
          </a:p>
          <a:p>
            <a:r>
              <a:rPr lang="ja-JP" altLang="en-US" sz="1100" dirty="0">
                <a:latin typeface="+mn-ea"/>
                <a:ea typeface="+mn-ea"/>
              </a:rPr>
              <a:t>早期診断・早期治療は、とても大切なことです。</a:t>
            </a:r>
            <a:endParaRPr lang="en-US" altLang="ja-JP" sz="1100" dirty="0">
              <a:latin typeface="+mn-ea"/>
              <a:ea typeface="+mn-ea"/>
            </a:endParaRPr>
          </a:p>
          <a:p>
            <a:r>
              <a:rPr lang="ja-JP" altLang="en-US" sz="1100" dirty="0">
                <a:latin typeface="+mn-ea"/>
                <a:ea typeface="+mn-ea"/>
              </a:rPr>
              <a:t>代表的な認知症は、一度発症すると今の医学では治すことが出来ないと言われていますが、認知症の原因となる病気の中には、早めに治療すれば治せるものもあります。</a:t>
            </a:r>
            <a:endParaRPr lang="en-US" altLang="ja-JP" sz="1100" dirty="0">
              <a:latin typeface="+mn-ea"/>
              <a:ea typeface="+mn-ea"/>
            </a:endParaRPr>
          </a:p>
          <a:p>
            <a:r>
              <a:rPr lang="ja-JP" altLang="en-US" sz="1100" dirty="0">
                <a:latin typeface="+mn-ea"/>
                <a:ea typeface="+mn-ea"/>
              </a:rPr>
              <a:t>たとえ、治すことが出来なくても、薬によって認知症の進行を遅らせたり、症状を改善させたりすることが出来る場合もあります。</a:t>
            </a:r>
            <a:endParaRPr lang="en-US" altLang="ja-JP" sz="1100" dirty="0">
              <a:latin typeface="+mn-ea"/>
              <a:ea typeface="+mn-ea"/>
            </a:endParaRPr>
          </a:p>
          <a:p>
            <a:r>
              <a:rPr lang="ja-JP" altLang="en-US" sz="1100" dirty="0">
                <a:latin typeface="+mn-ea"/>
                <a:ea typeface="+mn-ea"/>
              </a:rPr>
              <a:t>治せる認知症なのか、進行を遅らせることが出来る認知症なのかを知ることは、とても重要です。なので、「あれ？」と思ったら、早く専門のお医者さんに行くことが大切です。</a:t>
            </a:r>
            <a:endParaRPr lang="en-US" altLang="ja-JP" sz="1100" dirty="0">
              <a:latin typeface="+mn-ea"/>
              <a:ea typeface="+mn-ea"/>
            </a:endParaRPr>
          </a:p>
          <a:p>
            <a:r>
              <a:rPr lang="ja-JP" altLang="en-US" sz="1100" dirty="0">
                <a:latin typeface="+mn-ea"/>
                <a:ea typeface="+mn-ea"/>
              </a:rPr>
              <a:t>また、早めにお医者さんに行くことで、家族や周りの人が「認知症」という病気を理解して、本人の状況に合わせた対応が出来る事にもつながります。</a:t>
            </a:r>
            <a:endParaRPr lang="en-US" altLang="ja-JP" sz="1100" dirty="0">
              <a:latin typeface="+mn-ea"/>
              <a:ea typeface="+mn-ea"/>
            </a:endParaRPr>
          </a:p>
          <a:p>
            <a:r>
              <a:rPr lang="ja-JP" altLang="en-US" sz="1100" dirty="0">
                <a:latin typeface="+mn-ea"/>
                <a:ea typeface="+mn-ea"/>
              </a:rPr>
              <a:t>そして、認知症になった人が混乱しても家族や周りの人が対応できることで本人の安心にもつながります。</a:t>
            </a:r>
            <a:endParaRPr lang="en-US" altLang="ja-JP" sz="1100" dirty="0">
              <a:latin typeface="+mn-ea"/>
              <a:ea typeface="+mn-ea"/>
            </a:endParaRPr>
          </a:p>
          <a:p>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rgbClr val="26211E"/>
                </a:solidFill>
                <a:effectLst/>
                <a:latin typeface="+mn-ea"/>
                <a:ea typeface="+mn-ea"/>
                <a:cs typeface="Arial" panose="020B0604020202020204" pitchFamily="34" charset="0"/>
              </a:rPr>
              <a:t>また、</a:t>
            </a:r>
            <a:r>
              <a:rPr lang="ja-JP" altLang="ja-JP" sz="1100" dirty="0">
                <a:solidFill>
                  <a:srgbClr val="26211E"/>
                </a:solidFill>
                <a:effectLst/>
                <a:latin typeface="+mn-ea"/>
                <a:ea typeface="+mn-ea"/>
                <a:cs typeface="Arial" panose="020B0604020202020204" pitchFamily="34" charset="0"/>
              </a:rPr>
              <a:t>認知症の原因疾患の中には治るものもあります。</a:t>
            </a:r>
            <a:br>
              <a:rPr lang="en-US" altLang="ja-JP" sz="1100" dirty="0">
                <a:solidFill>
                  <a:srgbClr val="26211E"/>
                </a:solidFill>
                <a:effectLst/>
                <a:latin typeface="+mn-ea"/>
                <a:ea typeface="+mn-ea"/>
                <a:cs typeface="ＭＳ Ｐゴシック" panose="020B0600070205080204" pitchFamily="50" charset="-128"/>
              </a:rPr>
            </a:br>
            <a:r>
              <a:rPr lang="ja-JP" altLang="ja-JP" sz="1100" dirty="0">
                <a:solidFill>
                  <a:srgbClr val="26211E"/>
                </a:solidFill>
                <a:effectLst/>
                <a:latin typeface="+mn-ea"/>
                <a:ea typeface="+mn-ea"/>
                <a:cs typeface="Arial" panose="020B0604020202020204" pitchFamily="34" charset="0"/>
              </a:rPr>
              <a:t>転倒などで頭をぶつけたことによって、頭蓋骨と脳の間に血液がたまる</a:t>
            </a:r>
            <a:r>
              <a:rPr lang="ja-JP" altLang="ja-JP" sz="1100" u="none" dirty="0">
                <a:solidFill>
                  <a:srgbClr val="26211E"/>
                </a:solidFill>
                <a:effectLst/>
                <a:latin typeface="+mn-ea"/>
                <a:ea typeface="+mn-ea"/>
                <a:cs typeface="Arial" panose="020B0604020202020204" pitchFamily="34" charset="0"/>
              </a:rPr>
              <a:t>「</a:t>
            </a:r>
            <a:r>
              <a:rPr lang="ja-JP" altLang="en-US" sz="1100" u="none" dirty="0">
                <a:solidFill>
                  <a:srgbClr val="0066CC"/>
                </a:solidFill>
                <a:effectLst/>
                <a:latin typeface="+mn-ea"/>
                <a:ea typeface="+mn-ea"/>
                <a:cs typeface="Arial" panose="020B0604020202020204" pitchFamily="34" charset="0"/>
              </a:rPr>
              <a:t>慢性硬膜下血腫</a:t>
            </a:r>
            <a:r>
              <a:rPr lang="ja-JP" altLang="ja-JP" sz="1100" u="none" dirty="0">
                <a:solidFill>
                  <a:srgbClr val="26211E"/>
                </a:solidFill>
                <a:effectLst/>
                <a:latin typeface="+mn-ea"/>
                <a:ea typeface="+mn-ea"/>
                <a:cs typeface="Arial" panose="020B0604020202020204" pitchFamily="34" charset="0"/>
              </a:rPr>
              <a:t>」</a:t>
            </a:r>
            <a:r>
              <a:rPr lang="ja-JP" altLang="ja-JP" sz="1100" dirty="0">
                <a:solidFill>
                  <a:srgbClr val="26211E"/>
                </a:solidFill>
                <a:effectLst/>
                <a:latin typeface="+mn-ea"/>
                <a:ea typeface="+mn-ea"/>
                <a:cs typeface="Arial" panose="020B0604020202020204" pitchFamily="34" charset="0"/>
              </a:rPr>
              <a:t>や、脳室が拡大して起こる「正常圧水頭症」は、手術によって治療することができます</a:t>
            </a:r>
            <a:r>
              <a:rPr lang="ja-JP" altLang="en-US" sz="1100" dirty="0">
                <a:solidFill>
                  <a:srgbClr val="26211E"/>
                </a:solidFill>
                <a:effectLst/>
                <a:latin typeface="+mn-ea"/>
                <a:ea typeface="+mn-ea"/>
                <a:cs typeface="Arial" panose="020B0604020202020204" pitchFamily="34" charset="0"/>
              </a:rPr>
              <a:t>が、長期間放置すると回復が難しいと言われています。</a:t>
            </a:r>
            <a:br>
              <a:rPr lang="en-US" altLang="ja-JP" sz="1100" dirty="0">
                <a:solidFill>
                  <a:srgbClr val="26211E"/>
                </a:solidFill>
                <a:effectLst/>
                <a:latin typeface="+mn-ea"/>
                <a:ea typeface="+mn-ea"/>
                <a:cs typeface="ＭＳ Ｐゴシック" panose="020B0600070205080204" pitchFamily="50" charset="-128"/>
              </a:rPr>
            </a:br>
            <a:r>
              <a:rPr lang="ja-JP" altLang="en-US" sz="1100" dirty="0">
                <a:solidFill>
                  <a:srgbClr val="26211E"/>
                </a:solidFill>
                <a:effectLst/>
                <a:latin typeface="+mn-ea"/>
                <a:ea typeface="+mn-ea"/>
                <a:cs typeface="ＭＳ Ｐゴシック" panose="020B0600070205080204" pitchFamily="50" charset="-128"/>
              </a:rPr>
              <a:t>また、</a:t>
            </a:r>
            <a:r>
              <a:rPr lang="ja-JP" altLang="ja-JP" sz="1100" dirty="0">
                <a:solidFill>
                  <a:srgbClr val="26211E"/>
                </a:solidFill>
                <a:effectLst/>
                <a:latin typeface="+mn-ea"/>
                <a:ea typeface="+mn-ea"/>
                <a:cs typeface="Arial" panose="020B0604020202020204" pitchFamily="34" charset="0"/>
              </a:rPr>
              <a:t>甲状腺の働きの低下によって起こる「甲状腺機能低下症」やビタミン欠乏症に起因する認知症は、甲状腺ホルモンの補充やビタミンの補充で改善</a:t>
            </a:r>
            <a:r>
              <a:rPr lang="ja-JP" altLang="en-US" sz="1100" dirty="0">
                <a:solidFill>
                  <a:srgbClr val="26211E"/>
                </a:solidFill>
                <a:effectLst/>
                <a:latin typeface="+mn-ea"/>
                <a:ea typeface="+mn-ea"/>
                <a:cs typeface="Arial" panose="020B0604020202020204" pitchFamily="34" charset="0"/>
              </a:rPr>
              <a:t>すると言われています。</a:t>
            </a:r>
            <a:endParaRPr lang="ja-JP" altLang="ja-JP" sz="1100" dirty="0">
              <a:effectLst/>
              <a:latin typeface="+mn-ea"/>
              <a:ea typeface="+mn-ea"/>
              <a:cs typeface="ＭＳ Ｐゴシック" panose="020B0600070205080204" pitchFamily="50" charset="-128"/>
            </a:endParaRPr>
          </a:p>
          <a:p>
            <a:r>
              <a:rPr lang="ja-JP" altLang="en-US" sz="1100" dirty="0">
                <a:latin typeface="+mn-ea"/>
                <a:ea typeface="+mn-ea"/>
              </a:rPr>
              <a:t>「あれ？」と思ったら、早めに受診することが大切です。</a:t>
            </a:r>
            <a:endParaRPr lang="en-US" altLang="ja-JP" sz="1100" dirty="0">
              <a:latin typeface="+mn-ea"/>
              <a:ea typeface="+mn-ea"/>
            </a:endParaRPr>
          </a:p>
          <a:p>
            <a:r>
              <a:rPr lang="ja-JP" altLang="en-US" sz="1100" dirty="0">
                <a:latin typeface="+mn-ea"/>
                <a:ea typeface="+mn-ea"/>
              </a:rPr>
              <a:t>また、周囲の人も「いつもと違う」という気づきが大切です。</a:t>
            </a:r>
            <a:endParaRPr lang="en-US" altLang="ja-JP" sz="1100" dirty="0">
              <a:latin typeface="+mn-ea"/>
              <a:ea typeface="+mn-ea"/>
            </a:endParaRPr>
          </a:p>
          <a:p>
            <a:r>
              <a:rPr lang="ja-JP" altLang="en-US" sz="1100" b="1" dirty="0">
                <a:latin typeface="+mn-ea"/>
                <a:ea typeface="+mn-ea"/>
              </a:rPr>
              <a:t>（認知症を引き起こす原因は様々で、ビタミン不足や低血糖、脱水等も認知症を引き起こす可能性があります。認知症のような症状がでても、早い時期に受診することで、治る病気や一時的な症状の場合もあります。</a:t>
            </a:r>
            <a:endParaRPr lang="en-US" altLang="ja-JP" sz="1100" b="1" dirty="0">
              <a:latin typeface="+mn-ea"/>
              <a:ea typeface="+mn-ea"/>
            </a:endParaRPr>
          </a:p>
          <a:p>
            <a:r>
              <a:rPr lang="ja-JP" altLang="en-US" sz="1100" b="1" dirty="0">
                <a:latin typeface="+mn-ea"/>
                <a:ea typeface="+mn-ea"/>
              </a:rPr>
              <a:t>例えば、うつ病は、何かに取り組む意欲や集中力が低下したり、気持ちが大きく動くことが少なかったりする特徴があります。</a:t>
            </a:r>
            <a:endParaRPr lang="en-US" altLang="ja-JP" sz="1100" b="1" dirty="0">
              <a:latin typeface="+mn-ea"/>
              <a:ea typeface="+mn-ea"/>
            </a:endParaRPr>
          </a:p>
          <a:p>
            <a:r>
              <a:rPr lang="ja-JP" altLang="en-US" sz="1100" b="1" dirty="0">
                <a:latin typeface="+mn-ea"/>
                <a:ea typeface="+mn-ea"/>
              </a:rPr>
              <a:t>慢性硬膜下血腫は、時間や場所がわからなくなる見当識障害、簡単な計算が出来なくなるなどが見られ、症状が現れることが遅いと言われています。他にも正常圧水頭症といった病気も早期に治療することで回復することが出来ますが、長期間放置すると回復が難しいと言われています）</a:t>
            </a:r>
          </a:p>
        </p:txBody>
      </p:sp>
      <p:sp>
        <p:nvSpPr>
          <p:cNvPr id="49156" name="スライド番号プレースホルダー 3">
            <a:extLst>
              <a:ext uri="{FF2B5EF4-FFF2-40B4-BE49-F238E27FC236}">
                <a16:creationId xmlns:a16="http://schemas.microsoft.com/office/drawing/2014/main" id="{7C0EBC36-E85C-4ADA-AFF0-0CD93723A4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28663" indent="-279400">
              <a:defRPr kumimoji="1" sz="2000">
                <a:solidFill>
                  <a:schemeClr val="tx1"/>
                </a:solidFill>
                <a:latin typeface="Arial" panose="020B0604020202020204" pitchFamily="34" charset="0"/>
                <a:ea typeface="ＭＳ Ｐゴシック" panose="020B0600070205080204" pitchFamily="50" charset="-128"/>
              </a:defRPr>
            </a:lvl2pPr>
            <a:lvl3pPr marL="1120775" indent="-223838">
              <a:defRPr kumimoji="1" sz="2000">
                <a:solidFill>
                  <a:schemeClr val="tx1"/>
                </a:solidFill>
                <a:latin typeface="Arial" panose="020B0604020202020204" pitchFamily="34" charset="0"/>
                <a:ea typeface="ＭＳ Ｐゴシック" panose="020B0600070205080204" pitchFamily="50" charset="-128"/>
              </a:defRPr>
            </a:lvl3pPr>
            <a:lvl4pPr marL="1570038" indent="-223838">
              <a:defRPr kumimoji="1" sz="2000">
                <a:solidFill>
                  <a:schemeClr val="tx1"/>
                </a:solidFill>
                <a:latin typeface="Arial" panose="020B0604020202020204" pitchFamily="34" charset="0"/>
                <a:ea typeface="ＭＳ Ｐゴシック" panose="020B0600070205080204" pitchFamily="50" charset="-128"/>
              </a:defRPr>
            </a:lvl4pPr>
            <a:lvl5pPr marL="2019300" indent="-223838">
              <a:defRPr kumimoji="1" sz="2000">
                <a:solidFill>
                  <a:schemeClr val="tx1"/>
                </a:solidFill>
                <a:latin typeface="Arial" panose="020B0604020202020204" pitchFamily="34" charset="0"/>
                <a:ea typeface="ＭＳ Ｐゴシック" panose="020B0600070205080204" pitchFamily="50" charset="-128"/>
              </a:defRPr>
            </a:lvl5pPr>
            <a:lvl6pPr marL="24765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337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3909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481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5752A16D-F03D-435B-B344-BDB7C7D1960B}" type="slidenum">
              <a:rPr lang="ja-JP" altLang="en-US" sz="1300" smtClean="0"/>
              <a:pPr/>
              <a:t>22</a:t>
            </a:fld>
            <a:endParaRPr lang="ja-JP" altLang="en-US" sz="13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スライド イメージ プレースホルダー 1">
            <a:extLst>
              <a:ext uri="{FF2B5EF4-FFF2-40B4-BE49-F238E27FC236}">
                <a16:creationId xmlns:a16="http://schemas.microsoft.com/office/drawing/2014/main" id="{DBFE7186-1298-43A7-8DF5-5A0A79ACFA5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ノート プレースホルダー 2">
            <a:extLst>
              <a:ext uri="{FF2B5EF4-FFF2-40B4-BE49-F238E27FC236}">
                <a16:creationId xmlns:a16="http://schemas.microsoft.com/office/drawing/2014/main" id="{466AEC00-5A00-4B8B-82A1-BD1B76DEE2D5}"/>
              </a:ext>
            </a:extLst>
          </p:cNvPr>
          <p:cNvSpPr>
            <a:spLocks noGrp="1" noChangeArrowheads="1"/>
          </p:cNvSpPr>
          <p:nvPr>
            <p:ph type="body" idx="1"/>
          </p:nvPr>
        </p:nvSpPr>
        <p:spPr bwMode="auto"/>
        <p:txBody>
          <a:bodyPr wrap="square" numCol="1" anchor="t" anchorCtr="0" compatLnSpc="1">
            <a:prstTxWarp prst="textNoShape">
              <a:avLst/>
            </a:prstTxWarp>
            <a:normAutofit fontScale="7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13</a:t>
            </a:r>
            <a:r>
              <a:rPr lang="ja-JP" altLang="en-US" sz="1100" b="1" dirty="0">
                <a:latin typeface="+mn-ea"/>
                <a:ea typeface="+mn-ea"/>
              </a:rPr>
              <a:t>ページです）</a:t>
            </a:r>
            <a:endParaRPr lang="en-US" altLang="ja-JP" sz="1100" b="1" dirty="0">
              <a:latin typeface="+mn-ea"/>
              <a:ea typeface="+mn-ea"/>
            </a:endParaRPr>
          </a:p>
          <a:p>
            <a:pPr>
              <a:defRPr/>
            </a:pPr>
            <a:endParaRPr lang="en-US" altLang="ja-JP" sz="1100" dirty="0">
              <a:latin typeface="+mn-ea"/>
              <a:ea typeface="+mn-ea"/>
            </a:endParaRPr>
          </a:p>
          <a:p>
            <a:pPr>
              <a:defRPr/>
            </a:pPr>
            <a:r>
              <a:rPr lang="ja-JP" altLang="en-US" sz="1100" dirty="0">
                <a:latin typeface="+mn-ea"/>
                <a:ea typeface="+mn-ea"/>
              </a:rPr>
              <a:t>介護をしている家族の気持ちも少し考えてみましょう。</a:t>
            </a:r>
            <a:endParaRPr lang="en-US" altLang="ja-JP" sz="1100" dirty="0">
              <a:latin typeface="+mn-ea"/>
              <a:ea typeface="+mn-ea"/>
            </a:endParaRPr>
          </a:p>
          <a:p>
            <a:pPr>
              <a:defRPr/>
            </a:pPr>
            <a:r>
              <a:rPr lang="ja-JP" altLang="en-US" sz="1100" dirty="0">
                <a:latin typeface="+mn-ea"/>
                <a:ea typeface="+mn-ea"/>
              </a:rPr>
              <a:t>介護をする家族も認知症の本人と同じように心の中でたくさんの不安や戸惑い、苛立ちなど様々な思いを抱えています。</a:t>
            </a:r>
            <a:endParaRPr lang="en-US" altLang="ja-JP" sz="1100" dirty="0">
              <a:latin typeface="+mn-ea"/>
              <a:ea typeface="+mn-ea"/>
            </a:endParaRPr>
          </a:p>
          <a:p>
            <a:pPr>
              <a:defRPr/>
            </a:pPr>
            <a:r>
              <a:rPr lang="ja-JP" altLang="en-US" sz="1100" dirty="0">
                <a:latin typeface="+mn-ea"/>
                <a:ea typeface="+mn-ea"/>
              </a:rPr>
              <a:t>私たちが家族を応援することによって、その抱えている不安などが少しでも軽くなれば、認知症の本人にもよい影響があります。</a:t>
            </a:r>
            <a:endParaRPr lang="en-US" altLang="ja-JP" sz="1100" dirty="0">
              <a:latin typeface="+mn-ea"/>
              <a:ea typeface="+mn-ea"/>
            </a:endParaRPr>
          </a:p>
          <a:p>
            <a:pPr>
              <a:defRPr/>
            </a:pPr>
            <a:r>
              <a:rPr lang="ja-JP" altLang="en-US" sz="1100" dirty="0">
                <a:latin typeface="+mn-ea"/>
                <a:ea typeface="+mn-ea"/>
              </a:rPr>
              <a:t>多くの家族が経験する</a:t>
            </a:r>
            <a:r>
              <a:rPr lang="en-US" altLang="ja-JP" sz="1100" dirty="0">
                <a:latin typeface="+mn-ea"/>
                <a:ea typeface="+mn-ea"/>
              </a:rPr>
              <a:t>4</a:t>
            </a:r>
            <a:r>
              <a:rPr lang="ja-JP" altLang="en-US" sz="1100" dirty="0">
                <a:latin typeface="+mn-ea"/>
                <a:ea typeface="+mn-ea"/>
              </a:rPr>
              <a:t>つのステップを見てみましょう。</a:t>
            </a:r>
            <a:endParaRPr lang="en-US" altLang="ja-JP" sz="1100" dirty="0">
              <a:latin typeface="+mn-ea"/>
              <a:ea typeface="+mn-ea"/>
            </a:endParaRPr>
          </a:p>
          <a:p>
            <a:pPr>
              <a:defRPr/>
            </a:pPr>
            <a:r>
              <a:rPr lang="ja-JP" altLang="en-US" sz="1100" dirty="0">
                <a:latin typeface="+mn-ea"/>
                <a:ea typeface="+mn-ea"/>
              </a:rPr>
              <a:t>●●ステップ</a:t>
            </a:r>
            <a:r>
              <a:rPr lang="en-US" altLang="ja-JP" sz="1100" dirty="0">
                <a:latin typeface="+mn-ea"/>
                <a:ea typeface="+mn-ea"/>
              </a:rPr>
              <a:t>1</a:t>
            </a:r>
            <a:r>
              <a:rPr lang="ja-JP" altLang="en-US" sz="1100" dirty="0">
                <a:latin typeface="+mn-ea"/>
                <a:ea typeface="+mn-ea"/>
              </a:rPr>
              <a:t>：</a:t>
            </a:r>
            <a:r>
              <a:rPr lang="ja-JP" altLang="en-US" sz="1100" b="1" dirty="0">
                <a:latin typeface="+mn-ea"/>
                <a:ea typeface="+mn-ea"/>
              </a:rPr>
              <a:t>（認知症と診断されたころ）</a:t>
            </a:r>
            <a:endParaRPr lang="en-US" altLang="ja-JP" sz="1100" b="1" dirty="0">
              <a:latin typeface="+mn-ea"/>
              <a:ea typeface="+mn-ea"/>
            </a:endParaRPr>
          </a:p>
          <a:p>
            <a:pPr>
              <a:defRPr/>
            </a:pPr>
            <a:r>
              <a:rPr lang="ja-JP" altLang="en-US" sz="1100" dirty="0">
                <a:latin typeface="+mn-ea"/>
                <a:ea typeface="+mn-ea"/>
              </a:rPr>
              <a:t>家族は、以前のおばあちゃんからは考えられないような言葉や行動にとまどい「こんなはずはない」と、戸惑いとか否定しようとする時期と言われています。</a:t>
            </a:r>
            <a:endParaRPr lang="en-US" altLang="ja-JP" sz="1100" dirty="0">
              <a:latin typeface="+mn-ea"/>
              <a:ea typeface="+mn-ea"/>
            </a:endParaRPr>
          </a:p>
          <a:p>
            <a:pPr>
              <a:defRPr/>
            </a:pPr>
            <a:r>
              <a:rPr lang="ja-JP" altLang="en-US" sz="1100" dirty="0">
                <a:latin typeface="+mn-ea"/>
                <a:ea typeface="+mn-ea"/>
              </a:rPr>
              <a:t>●●●ステップ</a:t>
            </a:r>
            <a:r>
              <a:rPr lang="en-US" altLang="ja-JP" sz="1100" dirty="0">
                <a:latin typeface="+mn-ea"/>
                <a:ea typeface="+mn-ea"/>
              </a:rPr>
              <a:t>2</a:t>
            </a:r>
            <a:r>
              <a:rPr lang="ja-JP" altLang="en-US" sz="1100" dirty="0">
                <a:latin typeface="+mn-ea"/>
                <a:ea typeface="+mn-ea"/>
              </a:rPr>
              <a:t>：</a:t>
            </a:r>
            <a:r>
              <a:rPr lang="ja-JP" altLang="en-US" sz="1100" b="1" dirty="0">
                <a:latin typeface="+mn-ea"/>
                <a:ea typeface="+mn-ea"/>
              </a:rPr>
              <a:t>（症状が進行すると）</a:t>
            </a:r>
            <a:endParaRPr lang="en-US" altLang="ja-JP" sz="1100" b="1" dirty="0">
              <a:latin typeface="+mn-ea"/>
              <a:ea typeface="+mn-ea"/>
            </a:endParaRPr>
          </a:p>
          <a:p>
            <a:pPr>
              <a:defRPr/>
            </a:pPr>
            <a:r>
              <a:rPr lang="ja-JP" altLang="en-US" sz="1100" dirty="0">
                <a:latin typeface="+mn-ea"/>
                <a:ea typeface="+mn-ea"/>
              </a:rPr>
              <a:t>家族は、様々な症状を示すおばあちゃんとどのように向き合ったらよいのか、わからず混乱したり、些細なことで腹が立ち「何で！」「何度言ってもわからないの！」や、「いい加減にしてよ！」などと怒ったり、「顔も見たくない」と拒絶するような態度をとってしまうこともあり得ます。また、このような生活がいつまで続くのかという不安が重くのしかかり、目の前が真っ暗になるような気持ちや疲れがおそってくる時期と言われています。</a:t>
            </a:r>
            <a:endParaRPr lang="en-US" altLang="ja-JP" sz="1100" dirty="0">
              <a:latin typeface="+mn-ea"/>
              <a:ea typeface="+mn-ea"/>
            </a:endParaRPr>
          </a:p>
          <a:p>
            <a:pPr>
              <a:defRPr/>
            </a:pPr>
            <a:r>
              <a:rPr lang="ja-JP" altLang="en-US" sz="1100" dirty="0">
                <a:latin typeface="+mn-ea"/>
                <a:ea typeface="+mn-ea"/>
              </a:rPr>
              <a:t>●●●ステップ</a:t>
            </a:r>
            <a:r>
              <a:rPr lang="en-US" altLang="ja-JP" sz="1100" dirty="0">
                <a:latin typeface="+mn-ea"/>
                <a:ea typeface="+mn-ea"/>
              </a:rPr>
              <a:t>3</a:t>
            </a:r>
            <a:r>
              <a:rPr lang="ja-JP" altLang="en-US" sz="1100" dirty="0">
                <a:latin typeface="+mn-ea"/>
                <a:ea typeface="+mn-ea"/>
                <a:sym typeface="Wingdings" panose="05000000000000000000" pitchFamily="2" charset="2"/>
              </a:rPr>
              <a:t>：</a:t>
            </a:r>
            <a:r>
              <a:rPr lang="ja-JP" altLang="en-US" sz="1100" b="1" dirty="0">
                <a:latin typeface="+mn-ea"/>
                <a:ea typeface="+mn-ea"/>
                <a:sym typeface="Wingdings" panose="05000000000000000000" pitchFamily="2" charset="2"/>
              </a:rPr>
              <a:t>（</a:t>
            </a:r>
            <a:r>
              <a:rPr lang="ja-JP" altLang="en-US" sz="1100" b="1" dirty="0">
                <a:latin typeface="+mn-ea"/>
                <a:ea typeface="+mn-ea"/>
              </a:rPr>
              <a:t>怒ってもイライラして仕方がないなと思うころ）</a:t>
            </a:r>
            <a:endParaRPr lang="en-US" altLang="ja-JP" sz="1100" b="1" dirty="0">
              <a:latin typeface="+mn-ea"/>
              <a:ea typeface="+mn-ea"/>
            </a:endParaRPr>
          </a:p>
          <a:p>
            <a:pPr>
              <a:defRPr/>
            </a:pPr>
            <a:r>
              <a:rPr lang="ja-JP" altLang="en-US" sz="1100" dirty="0">
                <a:latin typeface="+mn-ea"/>
                <a:ea typeface="+mn-ea"/>
              </a:rPr>
              <a:t>家族は、おばあちゃんの言葉や行動にも少し慣れてきて、医療や介護のサービスを利用するなどの事も考えられ、怒ったり、イライラしたりしてもしょうがないと以前より割り切れるようになる時期と言われています。</a:t>
            </a:r>
            <a:endParaRPr lang="en-US" altLang="ja-JP" sz="1100" dirty="0">
              <a:latin typeface="+mn-ea"/>
              <a:ea typeface="+mn-ea"/>
            </a:endParaRPr>
          </a:p>
          <a:p>
            <a:pPr>
              <a:defRPr/>
            </a:pPr>
            <a:r>
              <a:rPr lang="ja-JP" altLang="en-US" sz="1100" dirty="0">
                <a:latin typeface="+mn-ea"/>
                <a:ea typeface="+mn-ea"/>
              </a:rPr>
              <a:t>●●●ステップ</a:t>
            </a:r>
            <a:r>
              <a:rPr lang="en-US" altLang="ja-JP" sz="1100" dirty="0">
                <a:latin typeface="+mn-ea"/>
                <a:ea typeface="+mn-ea"/>
              </a:rPr>
              <a:t>4</a:t>
            </a:r>
            <a:r>
              <a:rPr lang="ja-JP" altLang="en-US" sz="1100" dirty="0">
                <a:latin typeface="+mn-ea"/>
                <a:ea typeface="+mn-ea"/>
              </a:rPr>
              <a:t>：</a:t>
            </a:r>
            <a:r>
              <a:rPr lang="ja-JP" altLang="en-US" sz="1100" b="1" dirty="0">
                <a:latin typeface="+mn-ea"/>
                <a:ea typeface="+mn-ea"/>
              </a:rPr>
              <a:t>（認知症への理解が深まる）</a:t>
            </a:r>
            <a:endParaRPr lang="en-US" altLang="ja-JP" sz="1100" b="1" dirty="0">
              <a:latin typeface="+mn-ea"/>
              <a:ea typeface="+mn-ea"/>
            </a:endParaRPr>
          </a:p>
          <a:p>
            <a:pPr>
              <a:defRPr/>
            </a:pPr>
            <a:r>
              <a:rPr lang="ja-JP" altLang="en-US" sz="1100" dirty="0">
                <a:latin typeface="+mn-ea"/>
                <a:ea typeface="+mn-ea"/>
              </a:rPr>
              <a:t>家族が、認知症に対する理解が深まり、おばあちゃんのことが自然にわかったり、あるがままを受け入れられるようになる時期と言われています。</a:t>
            </a:r>
            <a:endParaRPr lang="en-US" altLang="ja-JP" sz="1100" dirty="0">
              <a:latin typeface="+mn-ea"/>
              <a:ea typeface="+mn-ea"/>
            </a:endParaRPr>
          </a:p>
          <a:p>
            <a:pPr>
              <a:defRPr/>
            </a:pPr>
            <a:endParaRPr lang="en-US" altLang="ja-JP" sz="1100" dirty="0">
              <a:latin typeface="+mn-ea"/>
              <a:ea typeface="+mn-ea"/>
            </a:endParaRPr>
          </a:p>
          <a:p>
            <a:pPr>
              <a:defRPr/>
            </a:pPr>
            <a:r>
              <a:rPr lang="ja-JP" altLang="en-US" sz="1100" dirty="0">
                <a:latin typeface="+mn-ea"/>
                <a:ea typeface="+mn-ea"/>
              </a:rPr>
              <a:t>しかし、認知症であるおばあちゃんを受け入れ、介護にも慣れたとは言っても、症状が進み悪化することで今まで出来ていたことができない、さらに、出来ない、わからないといったことが重なり、怒ってもイライラしても仕方ないと割り切ったつもりでも、つい怒鳴ってしまったり、つらく当たってしまうなどして、</a:t>
            </a:r>
            <a:endParaRPr lang="en-US" altLang="ja-JP" sz="1100" dirty="0">
              <a:latin typeface="+mn-ea"/>
              <a:ea typeface="+mn-ea"/>
            </a:endParaRPr>
          </a:p>
          <a:p>
            <a:pPr>
              <a:defRPr/>
            </a:pPr>
            <a:r>
              <a:rPr lang="ja-JP" altLang="en-US" sz="1100" dirty="0">
                <a:latin typeface="+mn-ea"/>
                <a:ea typeface="+mn-ea"/>
              </a:rPr>
              <a:t>●ステップ</a:t>
            </a:r>
            <a:r>
              <a:rPr lang="en-US" altLang="ja-JP" sz="1100" dirty="0">
                <a:latin typeface="+mn-ea"/>
                <a:ea typeface="+mn-ea"/>
              </a:rPr>
              <a:t>2</a:t>
            </a:r>
            <a:r>
              <a:rPr lang="ja-JP" altLang="en-US" sz="1100" dirty="0">
                <a:latin typeface="+mn-ea"/>
                <a:ea typeface="+mn-ea"/>
              </a:rPr>
              <a:t>に戻ってしまうことが多くあります。家族もこういったステップを繰り返しながら、認知症であるおばあちゃんと向き合い、共に前に進んでいます。</a:t>
            </a:r>
            <a:endParaRPr lang="en-US" altLang="ja-JP" sz="1100" dirty="0">
              <a:latin typeface="+mn-ea"/>
              <a:ea typeface="+mn-ea"/>
            </a:endParaRPr>
          </a:p>
          <a:p>
            <a:pPr>
              <a:defRPr/>
            </a:pPr>
            <a:r>
              <a:rPr lang="ja-JP" altLang="en-US" sz="1100" dirty="0">
                <a:latin typeface="+mn-ea"/>
                <a:ea typeface="+mn-ea"/>
              </a:rPr>
              <a:t>まわりの人たちは、家族もこうした気持ちなどを抱えていることを知っておくことで家族の方が困っていたり、不安に思っている時などにさり気ないサポートが出来ることもあると思います。</a:t>
            </a:r>
            <a:endParaRPr lang="en-US" altLang="ja-JP" sz="1100" dirty="0">
              <a:latin typeface="+mn-ea"/>
              <a:ea typeface="+mn-ea"/>
            </a:endParaRPr>
          </a:p>
          <a:p>
            <a:pPr>
              <a:defRPr/>
            </a:pP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また、とても難しいことですが、家族も抱えこまず、なるべくオープンにすることで周りからの協力も得られやすくなることもあると思います。ただ、無理は禁物です。周囲の人たちに話せる気持ちになった時に話すことが大切です。</a:t>
            </a:r>
            <a:endParaRPr lang="en-US" altLang="ja-JP" sz="1100" dirty="0">
              <a:latin typeface="+mn-ea"/>
              <a:ea typeface="+mn-ea"/>
            </a:endParaRPr>
          </a:p>
        </p:txBody>
      </p:sp>
      <p:sp>
        <p:nvSpPr>
          <p:cNvPr id="51204" name="スライド番号プレースホルダー 3">
            <a:extLst>
              <a:ext uri="{FF2B5EF4-FFF2-40B4-BE49-F238E27FC236}">
                <a16:creationId xmlns:a16="http://schemas.microsoft.com/office/drawing/2014/main" id="{07B478D1-E21D-4D2B-854B-A6B576EBA70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28663" indent="-279400">
              <a:defRPr kumimoji="1" sz="2000">
                <a:solidFill>
                  <a:schemeClr val="tx1"/>
                </a:solidFill>
                <a:latin typeface="Arial" panose="020B0604020202020204" pitchFamily="34" charset="0"/>
                <a:ea typeface="ＭＳ Ｐゴシック" panose="020B0600070205080204" pitchFamily="50" charset="-128"/>
              </a:defRPr>
            </a:lvl2pPr>
            <a:lvl3pPr marL="1120775" indent="-223838">
              <a:defRPr kumimoji="1" sz="2000">
                <a:solidFill>
                  <a:schemeClr val="tx1"/>
                </a:solidFill>
                <a:latin typeface="Arial" panose="020B0604020202020204" pitchFamily="34" charset="0"/>
                <a:ea typeface="ＭＳ Ｐゴシック" panose="020B0600070205080204" pitchFamily="50" charset="-128"/>
              </a:defRPr>
            </a:lvl3pPr>
            <a:lvl4pPr marL="1570038" indent="-223838">
              <a:defRPr kumimoji="1" sz="2000">
                <a:solidFill>
                  <a:schemeClr val="tx1"/>
                </a:solidFill>
                <a:latin typeface="Arial" panose="020B0604020202020204" pitchFamily="34" charset="0"/>
                <a:ea typeface="ＭＳ Ｐゴシック" panose="020B0600070205080204" pitchFamily="50" charset="-128"/>
              </a:defRPr>
            </a:lvl4pPr>
            <a:lvl5pPr marL="2019300" indent="-223838">
              <a:defRPr kumimoji="1" sz="2000">
                <a:solidFill>
                  <a:schemeClr val="tx1"/>
                </a:solidFill>
                <a:latin typeface="Arial" panose="020B0604020202020204" pitchFamily="34" charset="0"/>
                <a:ea typeface="ＭＳ Ｐゴシック" panose="020B0600070205080204" pitchFamily="50" charset="-128"/>
              </a:defRPr>
            </a:lvl5pPr>
            <a:lvl6pPr marL="24765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337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3909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481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D399D9A5-A093-4796-B77C-F4BA627A48C7}" type="slidenum">
              <a:rPr lang="ja-JP" altLang="en-US" sz="1300" smtClean="0"/>
              <a:pPr/>
              <a:t>23</a:t>
            </a:fld>
            <a:endParaRPr lang="ja-JP" altLang="en-US" sz="13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スライド イメージ プレースホルダー 1">
            <a:extLst>
              <a:ext uri="{FF2B5EF4-FFF2-40B4-BE49-F238E27FC236}">
                <a16:creationId xmlns:a16="http://schemas.microsoft.com/office/drawing/2014/main" id="{CC0246E8-6CC1-4ABC-BAD2-51121AD0000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ノート プレースホルダー 2">
            <a:extLst>
              <a:ext uri="{FF2B5EF4-FFF2-40B4-BE49-F238E27FC236}">
                <a16:creationId xmlns:a16="http://schemas.microsoft.com/office/drawing/2014/main" id="{03303595-57DC-4279-BE3E-17F5EBB18D2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14</a:t>
            </a:r>
            <a:r>
              <a:rPr lang="ja-JP" altLang="en-US" sz="1100" b="1" dirty="0">
                <a:latin typeface="+mn-ea"/>
                <a:ea typeface="+mn-ea"/>
              </a:rPr>
              <a:t>ページです）</a:t>
            </a:r>
            <a:endParaRPr lang="en-US" altLang="ja-JP" sz="1100" b="1" dirty="0">
              <a:latin typeface="+mn-ea"/>
              <a:ea typeface="+mn-ea"/>
            </a:endParaRPr>
          </a:p>
          <a:p>
            <a:endParaRPr lang="en-US" altLang="ja-JP" sz="1100" dirty="0">
              <a:latin typeface="+mn-ea"/>
              <a:ea typeface="+mn-ea"/>
            </a:endParaRPr>
          </a:p>
          <a:p>
            <a:r>
              <a:rPr lang="ja-JP" altLang="en-US" sz="1100" dirty="0">
                <a:latin typeface="+mn-ea"/>
                <a:ea typeface="+mn-ea"/>
              </a:rPr>
              <a:t>接するときの心構え</a:t>
            </a:r>
            <a:endParaRPr lang="en-US" altLang="ja-JP" sz="1100" dirty="0">
              <a:latin typeface="+mn-ea"/>
              <a:ea typeface="+mn-ea"/>
            </a:endParaRPr>
          </a:p>
          <a:p>
            <a:r>
              <a:rPr lang="ja-JP" altLang="en-US" sz="1100" dirty="0">
                <a:latin typeface="+mn-ea"/>
                <a:ea typeface="+mn-ea"/>
              </a:rPr>
              <a:t>「認知症の本人に自覚がない」と思ったら、大きな間違いです。</a:t>
            </a:r>
            <a:endParaRPr lang="en-US" altLang="ja-JP" sz="1100" dirty="0">
              <a:latin typeface="+mn-ea"/>
              <a:ea typeface="+mn-ea"/>
            </a:endParaRPr>
          </a:p>
          <a:p>
            <a:r>
              <a:rPr lang="ja-JP" altLang="en-US" sz="1100" dirty="0">
                <a:latin typeface="+mn-ea"/>
                <a:ea typeface="+mn-ea"/>
              </a:rPr>
              <a:t>誰よりも早く本人が「おかしい」と感じ始めてます。</a:t>
            </a:r>
            <a:endParaRPr lang="en-US" altLang="ja-JP" sz="1100" dirty="0">
              <a:latin typeface="+mn-ea"/>
              <a:ea typeface="+mn-ea"/>
            </a:endParaRPr>
          </a:p>
          <a:p>
            <a:r>
              <a:rPr lang="ja-JP" altLang="en-US" sz="1100" dirty="0">
                <a:latin typeface="+mn-ea"/>
                <a:ea typeface="+mn-ea"/>
              </a:rPr>
              <a:t>「認知症の方は何もわからない」のではなく、一番苦しんでいるのは本人なのです。</a:t>
            </a:r>
            <a:endParaRPr lang="en-US" altLang="ja-JP" sz="1100" dirty="0">
              <a:latin typeface="+mn-ea"/>
              <a:ea typeface="+mn-ea"/>
            </a:endParaRPr>
          </a:p>
          <a:p>
            <a:r>
              <a:rPr lang="ja-JP" altLang="en-US" sz="1100" dirty="0">
                <a:latin typeface="+mn-ea"/>
                <a:ea typeface="+mn-ea"/>
              </a:rPr>
              <a:t>日々、不安や混乱、戸惑いの中で生活しています。</a:t>
            </a:r>
            <a:endParaRPr lang="en-US" altLang="ja-JP" sz="1100" dirty="0">
              <a:latin typeface="+mn-ea"/>
              <a:ea typeface="+mn-ea"/>
            </a:endParaRPr>
          </a:p>
          <a:p>
            <a:r>
              <a:rPr lang="ja-JP" altLang="en-US" sz="1100" dirty="0">
                <a:latin typeface="+mn-ea"/>
                <a:ea typeface="+mn-ea"/>
              </a:rPr>
              <a:t>認知症の方は「私は認知症なんかじゃない」とか「忘れてなんかいない」と、言いますが、そこには、大きな不安や悲しみが隠されていることを知っておくことが大切です。</a:t>
            </a:r>
            <a:endParaRPr lang="en-US" altLang="ja-JP" sz="1100" dirty="0">
              <a:latin typeface="+mn-ea"/>
              <a:ea typeface="+mn-ea"/>
            </a:endParaRPr>
          </a:p>
          <a:p>
            <a:endParaRPr lang="en-US" altLang="ja-JP" sz="1100" dirty="0">
              <a:latin typeface="+mn-ea"/>
              <a:ea typeface="+mn-ea"/>
            </a:endParaRPr>
          </a:p>
          <a:p>
            <a:r>
              <a:rPr lang="ja-JP" altLang="en-US" sz="1100" dirty="0">
                <a:latin typeface="+mn-ea"/>
                <a:ea typeface="+mn-ea"/>
              </a:rPr>
              <a:t>心のバリアフリーを</a:t>
            </a:r>
            <a:endParaRPr lang="en-US" altLang="ja-JP" sz="1100" dirty="0">
              <a:latin typeface="+mn-ea"/>
              <a:ea typeface="+mn-ea"/>
            </a:endParaRPr>
          </a:p>
          <a:p>
            <a:r>
              <a:rPr lang="ja-JP" altLang="en-US" sz="1100" dirty="0">
                <a:latin typeface="+mn-ea"/>
                <a:ea typeface="+mn-ea"/>
              </a:rPr>
              <a:t>例えば、足の不自由な人は、杖や車いす等の道具を使って自力で動くことができます。</a:t>
            </a:r>
            <a:endParaRPr lang="en-US" altLang="ja-JP" sz="1100" dirty="0">
              <a:latin typeface="+mn-ea"/>
              <a:ea typeface="+mn-ea"/>
            </a:endParaRPr>
          </a:p>
          <a:p>
            <a:r>
              <a:rPr lang="ja-JP" altLang="en-US" sz="1100" dirty="0">
                <a:latin typeface="+mn-ea"/>
                <a:ea typeface="+mn-ea"/>
              </a:rPr>
              <a:t>駅には、エレベーターがあり、道路や建物の通路などもバリアフリー化が進んでいます。</a:t>
            </a:r>
            <a:endParaRPr lang="en-US" altLang="ja-JP" sz="1100" dirty="0">
              <a:latin typeface="+mn-ea"/>
              <a:ea typeface="+mn-ea"/>
            </a:endParaRPr>
          </a:p>
          <a:p>
            <a:r>
              <a:rPr lang="ja-JP" altLang="en-US" sz="1100" dirty="0">
                <a:latin typeface="+mn-ea"/>
                <a:ea typeface="+mn-ea"/>
              </a:rPr>
              <a:t>もし、手助けが必要な場合には、サポートを頼むこともできます。</a:t>
            </a:r>
            <a:endParaRPr lang="en-US" altLang="ja-JP" sz="1100" dirty="0">
              <a:latin typeface="+mn-ea"/>
              <a:ea typeface="+mn-ea"/>
            </a:endParaRPr>
          </a:p>
          <a:p>
            <a:r>
              <a:rPr lang="ja-JP" altLang="en-US" sz="1100" dirty="0">
                <a:latin typeface="+mn-ea"/>
                <a:ea typeface="+mn-ea"/>
              </a:rPr>
              <a:t>しかし、認知症の人は自分の障害を補う「杖」の使い方を覚えることが出来ません。</a:t>
            </a:r>
            <a:endParaRPr lang="en-US" altLang="ja-JP" sz="1100" dirty="0">
              <a:latin typeface="+mn-ea"/>
              <a:ea typeface="+mn-ea"/>
            </a:endParaRPr>
          </a:p>
          <a:p>
            <a:r>
              <a:rPr lang="ja-JP" altLang="en-US" sz="1100" dirty="0">
                <a:latin typeface="+mn-ea"/>
                <a:ea typeface="+mn-ea"/>
              </a:rPr>
              <a:t>メモを書いても思い出せず、書いてあるメモを見ても、何のことなのかわからなくなります。</a:t>
            </a:r>
            <a:endParaRPr lang="en-US" altLang="ja-JP" sz="1100" dirty="0">
              <a:latin typeface="+mn-ea"/>
              <a:ea typeface="+mn-ea"/>
            </a:endParaRPr>
          </a:p>
          <a:p>
            <a:r>
              <a:rPr lang="ja-JP" altLang="en-US" sz="1100" dirty="0">
                <a:latin typeface="+mn-ea"/>
                <a:ea typeface="+mn-ea"/>
              </a:rPr>
              <a:t>認知症の方へのサポートには、認知症をよく理解し、さりげなくサポートできる「人間の杖」が必要です。金融機関や交通機関、商店や隣近所など、町のあらゆるところで、温かく見守り適切なサポートをしてくれる人がたくさんいれば安心して外出もでき、自分で出来ることが</a:t>
            </a:r>
            <a:r>
              <a:rPr lang="en-US" altLang="ja-JP" sz="1100" dirty="0">
                <a:latin typeface="+mn-ea"/>
                <a:ea typeface="+mn-ea"/>
              </a:rPr>
              <a:t>1</a:t>
            </a:r>
            <a:r>
              <a:rPr lang="ja-JP" altLang="en-US" sz="1100" dirty="0">
                <a:latin typeface="+mn-ea"/>
                <a:ea typeface="+mn-ea"/>
              </a:rPr>
              <a:t>つでも多く保たれ、自分らしく出来る限り自宅で暮らすことが出来るかもしれません。</a:t>
            </a:r>
            <a:endParaRPr lang="en-US" altLang="ja-JP" sz="1100" dirty="0">
              <a:latin typeface="+mn-ea"/>
              <a:ea typeface="+mn-ea"/>
            </a:endParaRPr>
          </a:p>
          <a:p>
            <a:r>
              <a:rPr lang="ja-JP" altLang="en-US" sz="1100" dirty="0">
                <a:latin typeface="+mn-ea"/>
                <a:ea typeface="+mn-ea"/>
              </a:rPr>
              <a:t>誰でも自分や家族、友人が、認知症になる可能性があります。</a:t>
            </a:r>
            <a:endParaRPr lang="en-US" altLang="ja-JP" sz="1100" dirty="0">
              <a:latin typeface="+mn-ea"/>
              <a:ea typeface="+mn-ea"/>
            </a:endParaRPr>
          </a:p>
          <a:p>
            <a:r>
              <a:rPr lang="ja-JP" altLang="en-US" sz="1100" dirty="0">
                <a:latin typeface="+mn-ea"/>
                <a:ea typeface="+mn-ea"/>
              </a:rPr>
              <a:t>皆さんの心情が様々なように認知症の本人の心情も様々です。単に「認知症の人」ではなく、その人が「認知症」という病気になっただけです。私たちが出来ることは、認知症のことを理解し、さり気なく、自然にが、</a:t>
            </a:r>
            <a:r>
              <a:rPr lang="en-US" altLang="ja-JP" sz="1100" dirty="0">
                <a:latin typeface="+mn-ea"/>
                <a:ea typeface="+mn-ea"/>
              </a:rPr>
              <a:t>1</a:t>
            </a:r>
            <a:r>
              <a:rPr lang="ja-JP" altLang="en-US" sz="1100" dirty="0">
                <a:latin typeface="+mn-ea"/>
                <a:ea typeface="+mn-ea"/>
              </a:rPr>
              <a:t>番のサポートになります。</a:t>
            </a:r>
            <a:endParaRPr lang="en-US" altLang="ja-JP" sz="1100" dirty="0">
              <a:latin typeface="+mn-ea"/>
              <a:ea typeface="+mn-ea"/>
            </a:endParaRPr>
          </a:p>
        </p:txBody>
      </p:sp>
      <p:sp>
        <p:nvSpPr>
          <p:cNvPr id="53252" name="スライド番号プレースホルダー 3">
            <a:extLst>
              <a:ext uri="{FF2B5EF4-FFF2-40B4-BE49-F238E27FC236}">
                <a16:creationId xmlns:a16="http://schemas.microsoft.com/office/drawing/2014/main" id="{448A7EE9-097D-494B-AA7F-BEFC5852C69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28663" indent="-279400">
              <a:defRPr kumimoji="1" sz="2000">
                <a:solidFill>
                  <a:schemeClr val="tx1"/>
                </a:solidFill>
                <a:latin typeface="Arial" panose="020B0604020202020204" pitchFamily="34" charset="0"/>
                <a:ea typeface="ＭＳ Ｐゴシック" panose="020B0600070205080204" pitchFamily="50" charset="-128"/>
              </a:defRPr>
            </a:lvl2pPr>
            <a:lvl3pPr marL="1120775" indent="-223838">
              <a:defRPr kumimoji="1" sz="2000">
                <a:solidFill>
                  <a:schemeClr val="tx1"/>
                </a:solidFill>
                <a:latin typeface="Arial" panose="020B0604020202020204" pitchFamily="34" charset="0"/>
                <a:ea typeface="ＭＳ Ｐゴシック" panose="020B0600070205080204" pitchFamily="50" charset="-128"/>
              </a:defRPr>
            </a:lvl3pPr>
            <a:lvl4pPr marL="1570038" indent="-223838">
              <a:defRPr kumimoji="1" sz="2000">
                <a:solidFill>
                  <a:schemeClr val="tx1"/>
                </a:solidFill>
                <a:latin typeface="Arial" panose="020B0604020202020204" pitchFamily="34" charset="0"/>
                <a:ea typeface="ＭＳ Ｐゴシック" panose="020B0600070205080204" pitchFamily="50" charset="-128"/>
              </a:defRPr>
            </a:lvl4pPr>
            <a:lvl5pPr marL="2019300" indent="-223838">
              <a:defRPr kumimoji="1" sz="2000">
                <a:solidFill>
                  <a:schemeClr val="tx1"/>
                </a:solidFill>
                <a:latin typeface="Arial" panose="020B0604020202020204" pitchFamily="34" charset="0"/>
                <a:ea typeface="ＭＳ Ｐゴシック" panose="020B0600070205080204" pitchFamily="50" charset="-128"/>
              </a:defRPr>
            </a:lvl5pPr>
            <a:lvl6pPr marL="24765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337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3909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481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08278BFE-0B18-4AD8-822A-3BB2B27A567C}" type="slidenum">
              <a:rPr lang="ja-JP" altLang="en-US" sz="1300" smtClean="0"/>
              <a:pPr/>
              <a:t>24</a:t>
            </a:fld>
            <a:endParaRPr lang="ja-JP" altLang="en-US" sz="13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スライド イメージ プレースホルダー 1">
            <a:extLst>
              <a:ext uri="{FF2B5EF4-FFF2-40B4-BE49-F238E27FC236}">
                <a16:creationId xmlns:a16="http://schemas.microsoft.com/office/drawing/2014/main" id="{83B7B645-D119-44DD-963D-54FCADB43D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ノート プレースホルダー 2">
            <a:extLst>
              <a:ext uri="{FF2B5EF4-FFF2-40B4-BE49-F238E27FC236}">
                <a16:creationId xmlns:a16="http://schemas.microsoft.com/office/drawing/2014/main" id="{E1BA38BD-7C2E-4F1C-867C-C1080AECF0E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u="sng" dirty="0">
                <a:latin typeface="+mn-ea"/>
                <a:ea typeface="+mn-ea"/>
              </a:rPr>
              <a:t>※</a:t>
            </a:r>
            <a:r>
              <a:rPr lang="ja-JP" altLang="en-US" sz="1100" b="1" u="sng" dirty="0">
                <a:latin typeface="+mn-ea"/>
                <a:ea typeface="+mn-ea"/>
              </a:rPr>
              <a:t>時間に応じて活用ください。</a:t>
            </a:r>
            <a:endParaRPr lang="en-US" altLang="ja-JP" sz="1100" b="1" dirty="0">
              <a:latin typeface="+mn-ea"/>
              <a:ea typeface="+mn-ea"/>
            </a:endParaRPr>
          </a:p>
          <a:p>
            <a:endParaRPr lang="en-US" altLang="ja-JP" sz="1100" dirty="0">
              <a:latin typeface="+mn-ea"/>
              <a:ea typeface="+mn-ea"/>
            </a:endParaRPr>
          </a:p>
          <a:p>
            <a:r>
              <a:rPr lang="ja-JP" altLang="en-US" sz="1100" b="1" dirty="0">
                <a:latin typeface="+mn-ea"/>
                <a:ea typeface="+mn-ea"/>
              </a:rPr>
              <a:t>認知症の方と接するときのポイント「</a:t>
            </a:r>
            <a:r>
              <a:rPr lang="en-US" altLang="ja-JP" sz="1100" b="1" dirty="0">
                <a:latin typeface="+mn-ea"/>
                <a:ea typeface="+mn-ea"/>
              </a:rPr>
              <a:t>3</a:t>
            </a:r>
            <a:r>
              <a:rPr lang="ja-JP" altLang="en-US" sz="1100" b="1" dirty="0">
                <a:latin typeface="+mn-ea"/>
                <a:ea typeface="+mn-ea"/>
              </a:rPr>
              <a:t>つのない」を紹介します</a:t>
            </a:r>
            <a:endParaRPr lang="en-US" altLang="ja-JP" sz="1100" b="1" dirty="0">
              <a:latin typeface="+mn-ea"/>
              <a:ea typeface="+mn-ea"/>
            </a:endParaRPr>
          </a:p>
          <a:p>
            <a:r>
              <a:rPr lang="ja-JP" altLang="en-US" sz="1100" b="1" dirty="0">
                <a:latin typeface="+mn-ea"/>
                <a:ea typeface="+mn-ea"/>
              </a:rPr>
              <a:t>●</a:t>
            </a:r>
            <a:r>
              <a:rPr lang="en-US" altLang="ja-JP" sz="1100" b="1" dirty="0">
                <a:latin typeface="+mn-ea"/>
                <a:ea typeface="+mn-ea"/>
              </a:rPr>
              <a:t>1</a:t>
            </a:r>
            <a:r>
              <a:rPr lang="ja-JP" altLang="en-US" sz="1100" b="1" dirty="0">
                <a:latin typeface="+mn-ea"/>
                <a:ea typeface="+mn-ea"/>
              </a:rPr>
              <a:t>つ目は、「驚かせない」その人の見える位置で声をかけましょう。また、知っている人だったら、自分の事を名乗ることで安心することもあります。</a:t>
            </a:r>
            <a:endParaRPr lang="en-US" altLang="ja-JP" sz="1100" b="1" dirty="0">
              <a:latin typeface="+mn-ea"/>
              <a:ea typeface="+mn-ea"/>
            </a:endParaRPr>
          </a:p>
          <a:p>
            <a:r>
              <a:rPr lang="ja-JP" altLang="en-US" sz="1100" b="1" dirty="0">
                <a:latin typeface="+mn-ea"/>
                <a:ea typeface="+mn-ea"/>
              </a:rPr>
              <a:t>●</a:t>
            </a:r>
            <a:r>
              <a:rPr lang="en-US" altLang="ja-JP" sz="1100" b="1" dirty="0">
                <a:latin typeface="+mn-ea"/>
                <a:ea typeface="+mn-ea"/>
              </a:rPr>
              <a:t>2</a:t>
            </a:r>
            <a:r>
              <a:rPr lang="ja-JP" altLang="en-US" sz="1100" b="1" dirty="0">
                <a:latin typeface="+mn-ea"/>
                <a:ea typeface="+mn-ea"/>
              </a:rPr>
              <a:t>つ目は、「急がせない」その人のペースを心がけましょう。</a:t>
            </a:r>
            <a:endParaRPr lang="en-US" altLang="ja-JP" sz="1100" b="1" dirty="0">
              <a:latin typeface="+mn-ea"/>
              <a:ea typeface="+mn-ea"/>
            </a:endParaRPr>
          </a:p>
          <a:p>
            <a:r>
              <a:rPr lang="ja-JP" altLang="en-US" sz="1100" b="1" dirty="0">
                <a:latin typeface="+mn-ea"/>
                <a:ea typeface="+mn-ea"/>
              </a:rPr>
              <a:t>●</a:t>
            </a:r>
            <a:r>
              <a:rPr lang="en-US" altLang="ja-JP" sz="1100" b="1" dirty="0">
                <a:latin typeface="+mn-ea"/>
                <a:ea typeface="+mn-ea"/>
              </a:rPr>
              <a:t>3</a:t>
            </a:r>
            <a:r>
              <a:rPr lang="ja-JP" altLang="en-US" sz="1100" b="1" dirty="0">
                <a:latin typeface="+mn-ea"/>
                <a:ea typeface="+mn-ea"/>
              </a:rPr>
              <a:t>つ目は、「自尊心を傷つけない」その人の心を傷つけないということですよね。感情は人それぞれです。皆さんのさりげない言葉で、さりげない手助けが安心につながります。</a:t>
            </a:r>
            <a:endParaRPr lang="en-US" altLang="ja-JP" sz="1100" b="1" dirty="0">
              <a:latin typeface="+mn-ea"/>
              <a:ea typeface="+mn-ea"/>
            </a:endParaRPr>
          </a:p>
          <a:p>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「認知症サポーターカード」裏面にかかれています。</a:t>
            </a:r>
            <a:endParaRPr lang="en-US" altLang="ja-JP" sz="1100" b="1" dirty="0">
              <a:latin typeface="+mn-ea"/>
              <a:ea typeface="+mn-ea"/>
            </a:endParaRPr>
          </a:p>
          <a:p>
            <a:endParaRPr lang="en-US" altLang="ja-JP" sz="1200" dirty="0">
              <a:latin typeface="+mn-ea"/>
              <a:ea typeface="+mn-ea"/>
            </a:endParaRPr>
          </a:p>
        </p:txBody>
      </p:sp>
      <p:sp>
        <p:nvSpPr>
          <p:cNvPr id="55300" name="スライド番号プレースホルダー 3">
            <a:extLst>
              <a:ext uri="{FF2B5EF4-FFF2-40B4-BE49-F238E27FC236}">
                <a16:creationId xmlns:a16="http://schemas.microsoft.com/office/drawing/2014/main" id="{3524C7D2-CA6D-453D-99B2-81B81E8DA5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28663" indent="-279400">
              <a:defRPr kumimoji="1" sz="2000">
                <a:solidFill>
                  <a:schemeClr val="tx1"/>
                </a:solidFill>
                <a:latin typeface="Arial" panose="020B0604020202020204" pitchFamily="34" charset="0"/>
                <a:ea typeface="ＭＳ Ｐゴシック" panose="020B0600070205080204" pitchFamily="50" charset="-128"/>
              </a:defRPr>
            </a:lvl2pPr>
            <a:lvl3pPr marL="1120775" indent="-223838">
              <a:defRPr kumimoji="1" sz="2000">
                <a:solidFill>
                  <a:schemeClr val="tx1"/>
                </a:solidFill>
                <a:latin typeface="Arial" panose="020B0604020202020204" pitchFamily="34" charset="0"/>
                <a:ea typeface="ＭＳ Ｐゴシック" panose="020B0600070205080204" pitchFamily="50" charset="-128"/>
              </a:defRPr>
            </a:lvl3pPr>
            <a:lvl4pPr marL="1570038" indent="-223838">
              <a:defRPr kumimoji="1" sz="2000">
                <a:solidFill>
                  <a:schemeClr val="tx1"/>
                </a:solidFill>
                <a:latin typeface="Arial" panose="020B0604020202020204" pitchFamily="34" charset="0"/>
                <a:ea typeface="ＭＳ Ｐゴシック" panose="020B0600070205080204" pitchFamily="50" charset="-128"/>
              </a:defRPr>
            </a:lvl4pPr>
            <a:lvl5pPr marL="2019300" indent="-223838">
              <a:defRPr kumimoji="1" sz="2000">
                <a:solidFill>
                  <a:schemeClr val="tx1"/>
                </a:solidFill>
                <a:latin typeface="Arial" panose="020B0604020202020204" pitchFamily="34" charset="0"/>
                <a:ea typeface="ＭＳ Ｐゴシック" panose="020B0600070205080204" pitchFamily="50" charset="-128"/>
              </a:defRPr>
            </a:lvl5pPr>
            <a:lvl6pPr marL="24765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337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3909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481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DEC5B61D-4D98-4FB2-9985-7EAD3AB9588D}" type="slidenum">
              <a:rPr lang="ja-JP" altLang="en-US" sz="1300" smtClean="0"/>
              <a:pPr/>
              <a:t>25</a:t>
            </a:fld>
            <a:endParaRPr lang="ja-JP" altLang="en-US" sz="13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 イメージ プレースホルダー 1">
            <a:extLst>
              <a:ext uri="{FF2B5EF4-FFF2-40B4-BE49-F238E27FC236}">
                <a16:creationId xmlns:a16="http://schemas.microsoft.com/office/drawing/2014/main" id="{9E95F54A-112F-4F93-87FA-F6D77008F0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ノート プレースホルダー 2">
            <a:extLst>
              <a:ext uri="{FF2B5EF4-FFF2-40B4-BE49-F238E27FC236}">
                <a16:creationId xmlns:a16="http://schemas.microsoft.com/office/drawing/2014/main" id="{2190A855-BA03-47F5-BBA0-77DE2C804D2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15</a:t>
            </a:r>
            <a:r>
              <a:rPr lang="ja-JP" altLang="en-US" sz="1100" b="1" dirty="0">
                <a:latin typeface="+mn-ea"/>
                <a:ea typeface="+mn-ea"/>
              </a:rPr>
              <a:t>ページです）</a:t>
            </a:r>
            <a:r>
              <a:rPr lang="en-US" altLang="ja-JP" sz="1100" b="1" dirty="0">
                <a:latin typeface="+mn-ea"/>
                <a:ea typeface="+mn-ea"/>
              </a:rPr>
              <a:t>【</a:t>
            </a:r>
            <a:r>
              <a:rPr lang="ja-JP" altLang="en-US" sz="1100" b="1" dirty="0">
                <a:latin typeface="+mn-ea"/>
                <a:ea typeface="+mn-ea"/>
              </a:rPr>
              <a:t>スライド</a:t>
            </a:r>
            <a:r>
              <a:rPr lang="en-US" altLang="ja-JP" sz="1100" b="1" dirty="0">
                <a:latin typeface="+mn-ea"/>
                <a:ea typeface="+mn-ea"/>
              </a:rPr>
              <a:t>22</a:t>
            </a:r>
            <a:r>
              <a:rPr lang="ja-JP" altLang="en-US" sz="1100" b="1" dirty="0">
                <a:latin typeface="+mn-ea"/>
                <a:ea typeface="+mn-ea"/>
              </a:rPr>
              <a:t>～</a:t>
            </a:r>
            <a:r>
              <a:rPr lang="en-US" altLang="ja-JP" sz="1100" b="1" dirty="0">
                <a:latin typeface="+mn-ea"/>
                <a:ea typeface="+mn-ea"/>
              </a:rPr>
              <a:t>26</a:t>
            </a:r>
            <a:r>
              <a:rPr lang="ja-JP" altLang="en-US" sz="1100" b="1" dirty="0">
                <a:latin typeface="+mn-ea"/>
                <a:ea typeface="+mn-ea"/>
              </a:rPr>
              <a:t>を約</a:t>
            </a:r>
            <a:r>
              <a:rPr lang="en-US" altLang="ja-JP" sz="1100" b="1" dirty="0">
                <a:latin typeface="+mn-ea"/>
                <a:ea typeface="+mn-ea"/>
              </a:rPr>
              <a:t>15</a:t>
            </a:r>
            <a:r>
              <a:rPr lang="ja-JP" altLang="en-US" sz="1100" b="1" dirty="0">
                <a:latin typeface="+mn-ea"/>
                <a:ea typeface="+mn-ea"/>
              </a:rPr>
              <a:t>分程度で伝え終了（目安）スライド</a:t>
            </a:r>
            <a:r>
              <a:rPr lang="en-US" altLang="ja-JP" sz="1100" b="1" dirty="0">
                <a:latin typeface="+mn-ea"/>
                <a:ea typeface="+mn-ea"/>
              </a:rPr>
              <a:t>25</a:t>
            </a:r>
            <a:r>
              <a:rPr lang="ja-JP" altLang="en-US" sz="1100" b="1" dirty="0">
                <a:latin typeface="+mn-ea"/>
                <a:ea typeface="+mn-ea"/>
              </a:rPr>
              <a:t>は時間に応じて活用</a:t>
            </a:r>
            <a:r>
              <a:rPr lang="en-US" altLang="ja-JP" sz="1100" b="1" dirty="0">
                <a:latin typeface="+mn-ea"/>
                <a:ea typeface="+mn-ea"/>
              </a:rPr>
              <a:t>】</a:t>
            </a:r>
          </a:p>
          <a:p>
            <a:endParaRPr lang="en-US" altLang="ja-JP" sz="1100" dirty="0">
              <a:latin typeface="+mn-ea"/>
              <a:ea typeface="+mn-ea"/>
            </a:endParaRPr>
          </a:p>
          <a:p>
            <a:r>
              <a:rPr lang="ja-JP" altLang="en-US" sz="1100" dirty="0">
                <a:latin typeface="+mn-ea"/>
                <a:ea typeface="+mn-ea"/>
              </a:rPr>
              <a:t>今日から皆さんも認知症サポーターの</a:t>
            </a:r>
            <a:r>
              <a:rPr lang="en-US" altLang="ja-JP" sz="1100" dirty="0">
                <a:latin typeface="+mn-ea"/>
                <a:ea typeface="+mn-ea"/>
              </a:rPr>
              <a:t>1</a:t>
            </a:r>
            <a:r>
              <a:rPr lang="ja-JP" altLang="en-US" sz="1100" dirty="0">
                <a:latin typeface="+mn-ea"/>
                <a:ea typeface="+mn-ea"/>
              </a:rPr>
              <a:t>人です。</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何か、特別なことをするのではなく、認知症の方やその家族を暖かく見守り、時には手助けすることが大切です。</a:t>
            </a:r>
            <a:endParaRPr lang="en-US" altLang="ja-JP" sz="1100" dirty="0">
              <a:latin typeface="+mn-ea"/>
              <a:ea typeface="+mn-ea"/>
            </a:endParaRPr>
          </a:p>
          <a:p>
            <a:r>
              <a:rPr lang="ja-JP" altLang="en-US" sz="1100" dirty="0">
                <a:latin typeface="+mn-ea"/>
                <a:ea typeface="+mn-ea"/>
              </a:rPr>
              <a:t>認知症サポーターになった自分たちには、何ができるか？例えば、</a:t>
            </a:r>
            <a:endParaRPr lang="en-US" altLang="ja-JP" sz="1100" dirty="0">
              <a:latin typeface="+mn-ea"/>
              <a:ea typeface="+mn-ea"/>
            </a:endParaRPr>
          </a:p>
          <a:p>
            <a:r>
              <a:rPr lang="ja-JP" altLang="en-US" sz="1100" dirty="0">
                <a:latin typeface="+mn-ea"/>
                <a:ea typeface="+mn-ea"/>
              </a:rPr>
              <a:t>・サポーターの目印である「認知症サポーターカード」を財布やカード入れに入れて持ち歩く</a:t>
            </a:r>
            <a:r>
              <a:rPr lang="ja-JP" altLang="en-US" sz="1100" b="1" dirty="0">
                <a:latin typeface="+mn-ea"/>
                <a:ea typeface="+mn-ea"/>
              </a:rPr>
              <a:t>（いつも持ち歩いてくれると嬉しいです）</a:t>
            </a:r>
            <a:endParaRPr lang="en-US" altLang="ja-JP" sz="1100" b="1" dirty="0">
              <a:latin typeface="+mn-ea"/>
              <a:ea typeface="+mn-ea"/>
            </a:endParaRPr>
          </a:p>
          <a:p>
            <a:r>
              <a:rPr lang="ja-JP" altLang="en-US" sz="1100" dirty="0">
                <a:latin typeface="+mn-ea"/>
                <a:ea typeface="+mn-ea"/>
              </a:rPr>
              <a:t>・今日、学んだ認知症について家族や友達に教えてあげる</a:t>
            </a:r>
            <a:endParaRPr lang="en-US" altLang="ja-JP" sz="1100" dirty="0">
              <a:latin typeface="+mn-ea"/>
              <a:ea typeface="+mn-ea"/>
            </a:endParaRPr>
          </a:p>
          <a:p>
            <a:r>
              <a:rPr lang="ja-JP" altLang="en-US" sz="1100" dirty="0">
                <a:latin typeface="+mn-ea"/>
                <a:ea typeface="+mn-ea"/>
              </a:rPr>
              <a:t>・認知症の方やその家族を温かく見守る</a:t>
            </a:r>
            <a:r>
              <a:rPr lang="ja-JP" altLang="en-US" sz="1100" b="1" dirty="0">
                <a:latin typeface="+mn-ea"/>
                <a:ea typeface="+mn-ea"/>
              </a:rPr>
              <a:t>（挨拶をするなどして暖かく見守る）</a:t>
            </a:r>
            <a:endParaRPr lang="en-US" altLang="ja-JP" sz="1100" b="1" dirty="0">
              <a:latin typeface="+mn-ea"/>
              <a:ea typeface="+mn-ea"/>
            </a:endParaRPr>
          </a:p>
          <a:p>
            <a:r>
              <a:rPr lang="ja-JP" altLang="en-US" sz="1100" dirty="0">
                <a:latin typeface="+mn-ea"/>
                <a:ea typeface="+mn-ea"/>
              </a:rPr>
              <a:t>認知症は、誰でもなる可能性のある脳の病気です。自分のおじいちゃんやおばあちゃん、もしかしたら、お父さんやお母さんもなる可能性があることを想いながら、何が出来るかを考えてみてください。</a:t>
            </a:r>
            <a:endParaRPr lang="en-US" altLang="ja-JP" sz="1100" dirty="0">
              <a:latin typeface="+mn-ea"/>
              <a:ea typeface="+mn-ea"/>
            </a:endParaRPr>
          </a:p>
        </p:txBody>
      </p:sp>
      <p:sp>
        <p:nvSpPr>
          <p:cNvPr id="57348" name="スライド番号プレースホルダー 3">
            <a:extLst>
              <a:ext uri="{FF2B5EF4-FFF2-40B4-BE49-F238E27FC236}">
                <a16:creationId xmlns:a16="http://schemas.microsoft.com/office/drawing/2014/main" id="{1C0DD65C-5FF1-4838-AC7A-0979F807B4F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28663" indent="-279400">
              <a:defRPr kumimoji="1" sz="2000">
                <a:solidFill>
                  <a:schemeClr val="tx1"/>
                </a:solidFill>
                <a:latin typeface="Arial" panose="020B0604020202020204" pitchFamily="34" charset="0"/>
                <a:ea typeface="ＭＳ Ｐゴシック" panose="020B0600070205080204" pitchFamily="50" charset="-128"/>
              </a:defRPr>
            </a:lvl2pPr>
            <a:lvl3pPr marL="1120775" indent="-223838">
              <a:defRPr kumimoji="1" sz="2000">
                <a:solidFill>
                  <a:schemeClr val="tx1"/>
                </a:solidFill>
                <a:latin typeface="Arial" panose="020B0604020202020204" pitchFamily="34" charset="0"/>
                <a:ea typeface="ＭＳ Ｐゴシック" panose="020B0600070205080204" pitchFamily="50" charset="-128"/>
              </a:defRPr>
            </a:lvl3pPr>
            <a:lvl4pPr marL="1570038" indent="-223838">
              <a:defRPr kumimoji="1" sz="2000">
                <a:solidFill>
                  <a:schemeClr val="tx1"/>
                </a:solidFill>
                <a:latin typeface="Arial" panose="020B0604020202020204" pitchFamily="34" charset="0"/>
                <a:ea typeface="ＭＳ Ｐゴシック" panose="020B0600070205080204" pitchFamily="50" charset="-128"/>
              </a:defRPr>
            </a:lvl4pPr>
            <a:lvl5pPr marL="2019300" indent="-223838">
              <a:defRPr kumimoji="1" sz="2000">
                <a:solidFill>
                  <a:schemeClr val="tx1"/>
                </a:solidFill>
                <a:latin typeface="Arial" panose="020B0604020202020204" pitchFamily="34" charset="0"/>
                <a:ea typeface="ＭＳ Ｐゴシック" panose="020B0600070205080204" pitchFamily="50" charset="-128"/>
              </a:defRPr>
            </a:lvl5pPr>
            <a:lvl6pPr marL="24765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337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3909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481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D41A86F9-F319-470A-81D4-323A75608D41}" type="slidenum">
              <a:rPr lang="ja-JP" altLang="en-US" sz="1300" smtClean="0"/>
              <a:pPr/>
              <a:t>26</a:t>
            </a:fld>
            <a:endParaRPr lang="ja-JP" altLang="en-US" sz="13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スライド イメージ プレースホルダー 1">
            <a:extLst>
              <a:ext uri="{FF2B5EF4-FFF2-40B4-BE49-F238E27FC236}">
                <a16:creationId xmlns:a16="http://schemas.microsoft.com/office/drawing/2014/main" id="{46B57A6C-4CD8-40D0-916D-48C36EDC699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ノート プレースホルダー 2">
            <a:extLst>
              <a:ext uri="{FF2B5EF4-FFF2-40B4-BE49-F238E27FC236}">
                <a16:creationId xmlns:a16="http://schemas.microsoft.com/office/drawing/2014/main" id="{88FE0D1C-CF1A-4921-A94D-5AF39E618E0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u="sng" dirty="0">
                <a:latin typeface="+mn-ea"/>
                <a:ea typeface="+mn-ea"/>
              </a:rPr>
              <a:t>※</a:t>
            </a:r>
            <a:r>
              <a:rPr lang="ja-JP" altLang="en-US" sz="1100" b="1" u="sng" dirty="0">
                <a:latin typeface="+mn-ea"/>
                <a:ea typeface="+mn-ea"/>
              </a:rPr>
              <a:t>時間に応じて活用ください。</a:t>
            </a:r>
            <a:endParaRPr lang="en-US" altLang="ja-JP" sz="1100" b="1" dirty="0">
              <a:latin typeface="+mn-ea"/>
              <a:ea typeface="+mn-ea"/>
            </a:endParaRPr>
          </a:p>
          <a:p>
            <a:r>
              <a:rPr lang="en-US" altLang="ja-JP" sz="1100" b="1" u="sng" dirty="0">
                <a:latin typeface="+mn-ea"/>
                <a:ea typeface="+mn-ea"/>
              </a:rPr>
              <a:t>※</a:t>
            </a:r>
            <a:r>
              <a:rPr lang="ja-JP" altLang="en-US" sz="1100" b="1" u="sng" dirty="0">
                <a:latin typeface="+mn-ea"/>
                <a:ea typeface="+mn-ea"/>
              </a:rPr>
              <a:t>「桐生ふれあいメール」登録チラシ及び「どこシル伝言板」のチラシについては、事前に桐生市健康長寿課または、事務局に必要枚数をお伝えください。</a:t>
            </a:r>
            <a:endParaRPr lang="en-US" altLang="ja-JP" sz="1100" u="sng" dirty="0">
              <a:latin typeface="+mn-ea"/>
              <a:ea typeface="+mn-ea"/>
            </a:endParaRPr>
          </a:p>
          <a:p>
            <a:endParaRPr lang="en-US" altLang="ja-JP" sz="1100" dirty="0">
              <a:latin typeface="+mn-ea"/>
              <a:ea typeface="+mn-ea"/>
            </a:endParaRPr>
          </a:p>
          <a:p>
            <a:r>
              <a:rPr lang="ja-JP" altLang="en-US" sz="1100" b="1" dirty="0">
                <a:latin typeface="+mn-ea"/>
                <a:ea typeface="+mn-ea"/>
              </a:rPr>
              <a:t>桐生市で行っている、取り組みを一部紹介します。</a:t>
            </a:r>
            <a:endParaRPr lang="en-US" altLang="ja-JP" sz="1100" b="1" dirty="0">
              <a:latin typeface="+mn-ea"/>
              <a:ea typeface="+mn-ea"/>
            </a:endParaRPr>
          </a:p>
          <a:p>
            <a:r>
              <a:rPr lang="en-US" altLang="ja-JP" sz="1100" b="1" dirty="0">
                <a:latin typeface="+mn-ea"/>
                <a:ea typeface="+mn-ea"/>
              </a:rPr>
              <a:t>1</a:t>
            </a:r>
            <a:r>
              <a:rPr lang="ja-JP" altLang="en-US" sz="1100" b="1" dirty="0">
                <a:latin typeface="+mn-ea"/>
                <a:ea typeface="+mn-ea"/>
              </a:rPr>
              <a:t>つ目は「桐生ふれあいメール」です。</a:t>
            </a:r>
            <a:endParaRPr lang="en-US" altLang="ja-JP" sz="1100" b="1" dirty="0">
              <a:latin typeface="+mn-ea"/>
              <a:ea typeface="+mn-ea"/>
            </a:endParaRPr>
          </a:p>
          <a:p>
            <a:r>
              <a:rPr lang="ja-JP" altLang="en-US" sz="1100" b="1" dirty="0">
                <a:latin typeface="+mn-ea"/>
                <a:ea typeface="+mn-ea"/>
              </a:rPr>
              <a:t>「桐生ふれあいメール」に登録すると</a:t>
            </a:r>
            <a:endParaRPr lang="en-US" altLang="ja-JP" sz="1100" b="1" dirty="0">
              <a:latin typeface="+mn-ea"/>
              <a:ea typeface="+mn-ea"/>
            </a:endParaRPr>
          </a:p>
          <a:p>
            <a:r>
              <a:rPr lang="ja-JP" altLang="en-US" sz="1100" b="1" dirty="0">
                <a:latin typeface="+mn-ea"/>
                <a:ea typeface="+mn-ea"/>
              </a:rPr>
              <a:t>もしも、認知症等の高齢者が自宅からいなくなってしまった場合、命や身体の安全を守るために「高齢者等緊急情報（いつ・どこで・どのような感じの人がいなくなってしまった）」として、パソコンや携帯電話に情報が配信されるシステムです。</a:t>
            </a:r>
            <a:endParaRPr lang="en-US" altLang="ja-JP" sz="1100" b="1" dirty="0">
              <a:latin typeface="+mn-ea"/>
              <a:ea typeface="+mn-ea"/>
            </a:endParaRPr>
          </a:p>
          <a:p>
            <a:r>
              <a:rPr lang="en-US" altLang="ja-JP" sz="1100" b="1" dirty="0">
                <a:latin typeface="+mn-ea"/>
                <a:ea typeface="+mn-ea"/>
              </a:rPr>
              <a:t>2</a:t>
            </a:r>
            <a:r>
              <a:rPr lang="ja-JP" altLang="en-US" sz="1100" b="1" dirty="0">
                <a:latin typeface="+mn-ea"/>
                <a:ea typeface="+mn-ea"/>
              </a:rPr>
              <a:t>つ目は「どこシル伝言板」と言います。</a:t>
            </a:r>
            <a:endParaRPr lang="en-US" altLang="ja-JP" sz="1100" b="1" dirty="0">
              <a:latin typeface="+mn-ea"/>
              <a:ea typeface="+mn-ea"/>
            </a:endParaRPr>
          </a:p>
          <a:p>
            <a:r>
              <a:rPr lang="ja-JP" altLang="en-US" sz="1100" b="1" dirty="0">
                <a:latin typeface="+mn-ea"/>
                <a:ea typeface="+mn-ea"/>
              </a:rPr>
              <a:t>もしも、認知症等の高齢者が自宅からいなくなってしまった場合、帽子や衣類、杖やバッグなどに貼った見守りシール（</a:t>
            </a:r>
            <a:r>
              <a:rPr lang="en-US" altLang="ja-JP" sz="1100" b="1" dirty="0">
                <a:latin typeface="+mn-ea"/>
                <a:ea typeface="+mn-ea"/>
              </a:rPr>
              <a:t>QR</a:t>
            </a:r>
            <a:r>
              <a:rPr lang="ja-JP" altLang="en-US" sz="1100" b="1" dirty="0">
                <a:latin typeface="+mn-ea"/>
                <a:ea typeface="+mn-ea"/>
              </a:rPr>
              <a:t>コード）をスマートフォンなどのカメラで読み取ると、保護者（家族等）へ瞬時に発見通知メールが届き、保護者（家族等）のお迎えまで迅速に行えるシステムです。</a:t>
            </a:r>
            <a:endParaRPr lang="en-US" altLang="ja-JP" sz="1100" b="1" dirty="0">
              <a:latin typeface="+mn-ea"/>
              <a:ea typeface="+mn-ea"/>
            </a:endParaRPr>
          </a:p>
          <a:p>
            <a:endParaRPr lang="en-US" altLang="ja-JP" sz="1100" b="1" dirty="0">
              <a:latin typeface="+mn-ea"/>
              <a:ea typeface="+mn-ea"/>
            </a:endParaRPr>
          </a:p>
          <a:p>
            <a:r>
              <a:rPr lang="ja-JP" altLang="en-US" sz="1100" b="1" dirty="0">
                <a:latin typeface="+mn-ea"/>
                <a:ea typeface="+mn-ea"/>
              </a:rPr>
              <a:t>今、ご紹介した「桐生ふれあいメール」と「どこシル伝言板」についても、皆さんのお父さん・お母さん・おじいちゃん・おばあちゃんなどにも教えてあげてください。</a:t>
            </a:r>
            <a:endParaRPr lang="en-US" altLang="ja-JP" sz="1100" b="1" dirty="0">
              <a:latin typeface="+mn-ea"/>
              <a:ea typeface="+mn-ea"/>
            </a:endParaRPr>
          </a:p>
          <a:p>
            <a:r>
              <a:rPr lang="ja-JP" altLang="en-US" sz="1100" b="1" dirty="0">
                <a:latin typeface="+mn-ea"/>
                <a:ea typeface="+mn-ea"/>
              </a:rPr>
              <a:t>たくさんの人が「桐生ふれあいメール」に登録したり、「どこシル伝言板」について知っていれば、大切な命が守れるかもしれません。</a:t>
            </a:r>
            <a:endParaRPr lang="en-US" altLang="ja-JP" sz="1100" b="1" dirty="0">
              <a:latin typeface="+mn-ea"/>
              <a:ea typeface="+mn-ea"/>
            </a:endParaRPr>
          </a:p>
          <a:p>
            <a:r>
              <a:rPr lang="ja-JP" altLang="en-US" sz="1100" b="1" dirty="0">
                <a:latin typeface="+mn-ea"/>
                <a:ea typeface="+mn-ea"/>
              </a:rPr>
              <a:t>みんなで協力していくことが大切です。</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dirty="0">
                <a:latin typeface="+mn-ea"/>
                <a:ea typeface="+mn-ea"/>
              </a:rPr>
              <a:t>※</a:t>
            </a:r>
            <a:r>
              <a:rPr lang="ja-JP" altLang="en-US" sz="1100" b="1" dirty="0">
                <a:latin typeface="+mn-ea"/>
                <a:ea typeface="+mn-ea"/>
              </a:rPr>
              <a:t>ここで気を付けてほしいことがあります。「あれっ？この人、大丈夫かな？どうしたんだろう？」と思って声をかけたいけど、「一人じゃ、怖いな、不安だな」と思ったら一人で無理をしないで、友達に協力してもらったり、近くの大人だったり、交番のおまわりさんに話しましょう。</a:t>
            </a:r>
            <a:endParaRPr lang="en-US" altLang="ja-JP" sz="1100" b="1" dirty="0">
              <a:latin typeface="+mn-ea"/>
              <a:ea typeface="+mn-ea"/>
            </a:endParaRPr>
          </a:p>
          <a:p>
            <a:r>
              <a:rPr lang="ja-JP" altLang="en-US" sz="1100" b="1" dirty="0">
                <a:latin typeface="+mn-ea"/>
                <a:ea typeface="+mn-ea"/>
              </a:rPr>
              <a:t>（また、この他にも一人でも多くの高齢者やその家族が自宅で少しでも安心して暮らすことのできる取り組みがたくさんあります。ご興味のある方は、桐生市役所ホームペーまたは健康長寿課の窓口でパンフレットなどをもらってみてください。）</a:t>
            </a:r>
            <a:endParaRPr lang="en-US" altLang="ja-JP" sz="1100" b="1" dirty="0">
              <a:latin typeface="+mn-ea"/>
              <a:ea typeface="+mn-ea"/>
            </a:endParaRPr>
          </a:p>
          <a:p>
            <a:endParaRPr lang="en-US" altLang="ja-JP" dirty="0"/>
          </a:p>
        </p:txBody>
      </p:sp>
      <p:sp>
        <p:nvSpPr>
          <p:cNvPr id="59396" name="スライド番号プレースホルダー 3">
            <a:extLst>
              <a:ext uri="{FF2B5EF4-FFF2-40B4-BE49-F238E27FC236}">
                <a16:creationId xmlns:a16="http://schemas.microsoft.com/office/drawing/2014/main" id="{CFBCC58F-8BD1-457D-B609-615AC7179A4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28663" indent="-279400">
              <a:defRPr kumimoji="1" sz="2000">
                <a:solidFill>
                  <a:schemeClr val="tx1"/>
                </a:solidFill>
                <a:latin typeface="Arial" panose="020B0604020202020204" pitchFamily="34" charset="0"/>
                <a:ea typeface="ＭＳ Ｐゴシック" panose="020B0600070205080204" pitchFamily="50" charset="-128"/>
              </a:defRPr>
            </a:lvl2pPr>
            <a:lvl3pPr marL="1120775" indent="-223838">
              <a:defRPr kumimoji="1" sz="2000">
                <a:solidFill>
                  <a:schemeClr val="tx1"/>
                </a:solidFill>
                <a:latin typeface="Arial" panose="020B0604020202020204" pitchFamily="34" charset="0"/>
                <a:ea typeface="ＭＳ Ｐゴシック" panose="020B0600070205080204" pitchFamily="50" charset="-128"/>
              </a:defRPr>
            </a:lvl3pPr>
            <a:lvl4pPr marL="1570038" indent="-223838">
              <a:defRPr kumimoji="1" sz="2000">
                <a:solidFill>
                  <a:schemeClr val="tx1"/>
                </a:solidFill>
                <a:latin typeface="Arial" panose="020B0604020202020204" pitchFamily="34" charset="0"/>
                <a:ea typeface="ＭＳ Ｐゴシック" panose="020B0600070205080204" pitchFamily="50" charset="-128"/>
              </a:defRPr>
            </a:lvl4pPr>
            <a:lvl5pPr marL="2019300" indent="-223838">
              <a:defRPr kumimoji="1" sz="2000">
                <a:solidFill>
                  <a:schemeClr val="tx1"/>
                </a:solidFill>
                <a:latin typeface="Arial" panose="020B0604020202020204" pitchFamily="34" charset="0"/>
                <a:ea typeface="ＭＳ Ｐゴシック" panose="020B0600070205080204" pitchFamily="50" charset="-128"/>
              </a:defRPr>
            </a:lvl5pPr>
            <a:lvl6pPr marL="24765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337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3909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481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24837F0A-3BBC-47AD-9E1C-32F8488E5A93}" type="slidenum">
              <a:rPr lang="ja-JP" altLang="en-US" sz="1300" smtClean="0"/>
              <a:pPr/>
              <a:t>27</a:t>
            </a:fld>
            <a:endParaRPr lang="ja-JP" altLang="en-US" sz="13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スライド イメージ プレースホルダー 1">
            <a:extLst>
              <a:ext uri="{FF2B5EF4-FFF2-40B4-BE49-F238E27FC236}">
                <a16:creationId xmlns:a16="http://schemas.microsoft.com/office/drawing/2014/main" id="{7E320745-88E5-4B8A-AAA1-3F5B44BA751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ノート プレースホルダー 2">
            <a:extLst>
              <a:ext uri="{FF2B5EF4-FFF2-40B4-BE49-F238E27FC236}">
                <a16:creationId xmlns:a16="http://schemas.microsoft.com/office/drawing/2014/main" id="{D9E06D2A-A2C4-49FB-A76E-EE68EAD1839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u="sng" dirty="0">
                <a:latin typeface="+mn-ea"/>
                <a:ea typeface="+mn-ea"/>
              </a:rPr>
              <a:t>※</a:t>
            </a:r>
            <a:r>
              <a:rPr lang="ja-JP" altLang="en-US" sz="1100" b="1" u="sng" dirty="0">
                <a:latin typeface="+mn-ea"/>
                <a:ea typeface="+mn-ea"/>
              </a:rPr>
              <a:t>時間に応じて活用ください。（包括支援センターのことだけでも伝えるとよい）</a:t>
            </a:r>
            <a:endParaRPr lang="en-US" altLang="ja-JP" sz="1100" b="1" dirty="0">
              <a:latin typeface="+mn-ea"/>
              <a:ea typeface="+mn-ea"/>
            </a:endParaRPr>
          </a:p>
          <a:p>
            <a:r>
              <a:rPr lang="en-US" altLang="ja-JP" sz="1100" b="1" u="sng" dirty="0">
                <a:latin typeface="+mn-ea"/>
                <a:ea typeface="+mn-ea"/>
              </a:rPr>
              <a:t>※</a:t>
            </a:r>
            <a:r>
              <a:rPr lang="ja-JP" altLang="en-US" sz="1100" b="1" u="sng" dirty="0">
                <a:latin typeface="+mn-ea"/>
                <a:ea typeface="+mn-ea"/>
              </a:rPr>
              <a:t>「桐生市地域包括支援センター一覧」のチラシ及び「認知症初期集中支援チーム」チラシについては、事前に桐生市健康長寿課または、事務局に必要枚数をお伝えください。</a:t>
            </a:r>
            <a:endParaRPr lang="en-US" altLang="ja-JP" sz="1100" u="sng" dirty="0">
              <a:latin typeface="+mn-ea"/>
              <a:ea typeface="+mn-ea"/>
            </a:endParaRPr>
          </a:p>
          <a:p>
            <a:endParaRPr lang="en-US" altLang="ja-JP" sz="1100" dirty="0">
              <a:latin typeface="+mn-ea"/>
              <a:ea typeface="+mn-ea"/>
            </a:endParaRPr>
          </a:p>
          <a:p>
            <a:r>
              <a:rPr lang="ja-JP" altLang="en-US" sz="1100" b="1" dirty="0">
                <a:latin typeface="+mn-ea"/>
                <a:ea typeface="+mn-ea"/>
              </a:rPr>
              <a:t>桐生市で相談できる場所はたくさんあります。</a:t>
            </a:r>
            <a:endParaRPr lang="en-US" altLang="ja-JP" sz="1100" b="1" dirty="0">
              <a:latin typeface="+mn-ea"/>
              <a:ea typeface="+mn-ea"/>
            </a:endParaRPr>
          </a:p>
          <a:p>
            <a:r>
              <a:rPr lang="ja-JP" altLang="en-US" sz="1100" b="1" dirty="0">
                <a:latin typeface="+mn-ea"/>
                <a:ea typeface="+mn-ea"/>
              </a:rPr>
              <a:t>桐生市役所（健康長寿課）や風邪をひいたりして日頃から診てもらっているお医者さんはもちろんのこと、高齢者に関する総合相談窓口となっている、桐生市地域包括支援センターもあります。</a:t>
            </a:r>
            <a:endParaRPr lang="en-US" altLang="ja-JP" sz="1100" b="1" dirty="0">
              <a:latin typeface="+mn-ea"/>
              <a:ea typeface="+mn-ea"/>
            </a:endParaRPr>
          </a:p>
          <a:p>
            <a:r>
              <a:rPr lang="ja-JP" altLang="en-US" sz="1100" b="1" dirty="0">
                <a:latin typeface="+mn-ea"/>
                <a:ea typeface="+mn-ea"/>
              </a:rPr>
              <a:t>桐生市には、</a:t>
            </a:r>
            <a:r>
              <a:rPr lang="en-US" altLang="ja-JP" sz="1100" b="1" dirty="0">
                <a:latin typeface="+mn-ea"/>
                <a:ea typeface="+mn-ea"/>
              </a:rPr>
              <a:t>8</a:t>
            </a:r>
            <a:r>
              <a:rPr lang="ja-JP" altLang="en-US" sz="1100" b="1" dirty="0">
                <a:latin typeface="+mn-ea"/>
                <a:ea typeface="+mn-ea"/>
              </a:rPr>
              <a:t>ヶ所ありますが、それぞれ担当している地域がありますので、皆さんが住んでいる地域の包括支援センターへ相談するとよいです。</a:t>
            </a:r>
            <a:endParaRPr lang="en-US" altLang="ja-JP" sz="1100" b="1" dirty="0">
              <a:latin typeface="+mn-ea"/>
              <a:ea typeface="+mn-ea"/>
            </a:endParaRPr>
          </a:p>
          <a:p>
            <a:endParaRPr lang="en-US" altLang="ja-JP" sz="1100" b="1" dirty="0">
              <a:latin typeface="+mn-ea"/>
              <a:ea typeface="+mn-ea"/>
            </a:endParaRPr>
          </a:p>
          <a:p>
            <a:r>
              <a:rPr lang="ja-JP" altLang="en-US" sz="1100" b="1" dirty="0">
                <a:latin typeface="+mn-ea"/>
                <a:ea typeface="+mn-ea"/>
              </a:rPr>
              <a:t>また、桐生・みどり地区には認知症を専門的に診てくれる「群馬県認知症疾患医療センター日新病院」があります。</a:t>
            </a:r>
            <a:endParaRPr lang="en-US" altLang="ja-JP" sz="1100" b="1" dirty="0">
              <a:latin typeface="+mn-ea"/>
              <a:ea typeface="+mn-ea"/>
            </a:endParaRPr>
          </a:p>
          <a:p>
            <a:endParaRPr lang="en-US" altLang="ja-JP" sz="1100" b="1" dirty="0">
              <a:latin typeface="+mn-ea"/>
              <a:ea typeface="+mn-ea"/>
            </a:endParaRPr>
          </a:p>
          <a:p>
            <a:r>
              <a:rPr lang="ja-JP" altLang="en-US" sz="1100" b="1" dirty="0">
                <a:latin typeface="+mn-ea"/>
                <a:ea typeface="+mn-ea"/>
              </a:rPr>
              <a:t>他にも認知症の方、または疑いのある方への病院受診やそのご家族への相談、支援等を行っている、認知症初期集中支援チームもあります。</a:t>
            </a:r>
            <a:endParaRPr lang="en-US" altLang="ja-JP" sz="1100" b="1" dirty="0">
              <a:latin typeface="+mn-ea"/>
              <a:ea typeface="+mn-ea"/>
            </a:endParaRPr>
          </a:p>
          <a:p>
            <a:r>
              <a:rPr lang="ja-JP" altLang="en-US" sz="1100" b="1" dirty="0">
                <a:latin typeface="+mn-ea"/>
                <a:ea typeface="+mn-ea"/>
              </a:rPr>
              <a:t>認知症かな？と思い悩んだり、認知症の症状の悪化等、困っていること、不安なこと等、抱え込まずに窓口はたくさんあります。</a:t>
            </a:r>
            <a:endParaRPr lang="en-US" altLang="ja-JP" sz="1100" b="1" dirty="0">
              <a:latin typeface="+mn-ea"/>
              <a:ea typeface="+mn-ea"/>
            </a:endParaRPr>
          </a:p>
          <a:p>
            <a:r>
              <a:rPr lang="ja-JP" altLang="en-US" sz="1100" b="1" dirty="0">
                <a:latin typeface="+mn-ea"/>
                <a:ea typeface="+mn-ea"/>
              </a:rPr>
              <a:t>まずは、相談することが大切です。</a:t>
            </a:r>
            <a:endParaRPr lang="en-US" altLang="ja-JP" sz="1100" b="1" dirty="0">
              <a:latin typeface="+mn-ea"/>
              <a:ea typeface="+mn-ea"/>
            </a:endParaRPr>
          </a:p>
          <a:p>
            <a:pPr>
              <a:defRPr/>
            </a:pPr>
            <a:r>
              <a:rPr lang="ja-JP" altLang="en-US" sz="1100" b="1" dirty="0">
                <a:latin typeface="+mn-ea"/>
                <a:ea typeface="+mn-ea"/>
              </a:rPr>
              <a:t>「認知症のことで、相談できる場所があること」を今日学んだ、「認知症」のことと一緒に家の人にも話してあげてください。</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きっと、お父さん・お母さん・おじいちゃん・おばあちゃん・そしてみんなさんの力になってくれるはずです。</a:t>
            </a:r>
            <a:endParaRPr lang="en-US" altLang="ja-JP" sz="1100" b="1" dirty="0">
              <a:latin typeface="+mn-ea"/>
              <a:ea typeface="+mn-ea"/>
            </a:endParaRPr>
          </a:p>
          <a:p>
            <a:pPr>
              <a:defRPr/>
            </a:pPr>
            <a:endParaRPr lang="en-US" altLang="ja-JP" dirty="0"/>
          </a:p>
        </p:txBody>
      </p:sp>
      <p:sp>
        <p:nvSpPr>
          <p:cNvPr id="61444" name="スライド番号プレースホルダー 3">
            <a:extLst>
              <a:ext uri="{FF2B5EF4-FFF2-40B4-BE49-F238E27FC236}">
                <a16:creationId xmlns:a16="http://schemas.microsoft.com/office/drawing/2014/main" id="{179EF48F-D50C-4E6E-A486-2D077BD5531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28663" indent="-279400">
              <a:defRPr kumimoji="1" sz="2000">
                <a:solidFill>
                  <a:schemeClr val="tx1"/>
                </a:solidFill>
                <a:latin typeface="Arial" panose="020B0604020202020204" pitchFamily="34" charset="0"/>
                <a:ea typeface="ＭＳ Ｐゴシック" panose="020B0600070205080204" pitchFamily="50" charset="-128"/>
              </a:defRPr>
            </a:lvl2pPr>
            <a:lvl3pPr marL="1120775" indent="-223838">
              <a:defRPr kumimoji="1" sz="2000">
                <a:solidFill>
                  <a:schemeClr val="tx1"/>
                </a:solidFill>
                <a:latin typeface="Arial" panose="020B0604020202020204" pitchFamily="34" charset="0"/>
                <a:ea typeface="ＭＳ Ｐゴシック" panose="020B0600070205080204" pitchFamily="50" charset="-128"/>
              </a:defRPr>
            </a:lvl3pPr>
            <a:lvl4pPr marL="1570038" indent="-223838">
              <a:defRPr kumimoji="1" sz="2000">
                <a:solidFill>
                  <a:schemeClr val="tx1"/>
                </a:solidFill>
                <a:latin typeface="Arial" panose="020B0604020202020204" pitchFamily="34" charset="0"/>
                <a:ea typeface="ＭＳ Ｐゴシック" panose="020B0600070205080204" pitchFamily="50" charset="-128"/>
              </a:defRPr>
            </a:lvl4pPr>
            <a:lvl5pPr marL="2019300" indent="-223838">
              <a:defRPr kumimoji="1" sz="2000">
                <a:solidFill>
                  <a:schemeClr val="tx1"/>
                </a:solidFill>
                <a:latin typeface="Arial" panose="020B0604020202020204" pitchFamily="34" charset="0"/>
                <a:ea typeface="ＭＳ Ｐゴシック" panose="020B0600070205080204" pitchFamily="50" charset="-128"/>
              </a:defRPr>
            </a:lvl5pPr>
            <a:lvl6pPr marL="24765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337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3909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481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02B22478-80B4-4A80-8207-792D6F8AA717}" type="slidenum">
              <a:rPr lang="ja-JP" altLang="en-US" sz="1300" smtClean="0"/>
              <a:pPr/>
              <a:t>28</a:t>
            </a:fld>
            <a:endParaRPr lang="ja-JP" altLang="en-US" sz="13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スライド イメージ プレースホルダー 1">
            <a:extLst>
              <a:ext uri="{FF2B5EF4-FFF2-40B4-BE49-F238E27FC236}">
                <a16:creationId xmlns:a16="http://schemas.microsoft.com/office/drawing/2014/main" id="{198CD655-4358-4AB0-8F69-2BED2C0D7CF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ノート プレースホルダー 2">
            <a:extLst>
              <a:ext uri="{FF2B5EF4-FFF2-40B4-BE49-F238E27FC236}">
                <a16:creationId xmlns:a16="http://schemas.microsoft.com/office/drawing/2014/main" id="{78099BE0-D3C9-4F56-BB2F-E5CB7C720E0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u="sng" dirty="0">
                <a:latin typeface="+mn-ea"/>
                <a:ea typeface="+mn-ea"/>
              </a:rPr>
              <a:t>※</a:t>
            </a:r>
            <a:r>
              <a:rPr lang="ja-JP" altLang="en-US" sz="1100" b="1" u="sng" dirty="0">
                <a:latin typeface="+mn-ea"/>
                <a:ea typeface="+mn-ea"/>
              </a:rPr>
              <a:t>時間に応じて活用ください。</a:t>
            </a:r>
            <a:endParaRPr lang="en-US" altLang="ja-JP" sz="1100" b="1" dirty="0">
              <a:latin typeface="+mn-ea"/>
              <a:ea typeface="+mn-ea"/>
            </a:endParaRPr>
          </a:p>
          <a:p>
            <a:endParaRPr lang="en-US" altLang="ja-JP" sz="1100" dirty="0">
              <a:latin typeface="+mn-ea"/>
              <a:ea typeface="+mn-ea"/>
            </a:endParaRPr>
          </a:p>
          <a:p>
            <a:r>
              <a:rPr lang="ja-JP" altLang="en-US" sz="1100" b="1" dirty="0">
                <a:latin typeface="+mn-ea"/>
                <a:ea typeface="+mn-ea"/>
              </a:rPr>
              <a:t>最後に</a:t>
            </a:r>
            <a:endParaRPr lang="en-US" altLang="ja-JP" sz="1100" b="1" dirty="0">
              <a:latin typeface="+mn-ea"/>
              <a:ea typeface="+mn-ea"/>
            </a:endParaRPr>
          </a:p>
          <a:p>
            <a:r>
              <a:rPr lang="ja-JP" altLang="en-US" sz="1100" b="1" dirty="0">
                <a:latin typeface="+mn-ea"/>
                <a:ea typeface="+mn-ea"/>
              </a:rPr>
              <a:t>皆さんの身近にも認知症の方がいるかもしれません。</a:t>
            </a:r>
            <a:endParaRPr lang="en-US" altLang="ja-JP" sz="1100" b="1" dirty="0">
              <a:latin typeface="+mn-ea"/>
              <a:ea typeface="+mn-ea"/>
            </a:endParaRPr>
          </a:p>
          <a:p>
            <a:r>
              <a:rPr lang="ja-JP" altLang="en-US" sz="1100" b="1" dirty="0">
                <a:latin typeface="+mn-ea"/>
                <a:ea typeface="+mn-ea"/>
              </a:rPr>
              <a:t>認知症の方たちの気持ちになって優しい言葉、態度で接してあげてください。</a:t>
            </a:r>
            <a:endParaRPr lang="en-US" altLang="ja-JP" sz="1100" b="1" dirty="0">
              <a:latin typeface="+mn-ea"/>
              <a:ea typeface="+mn-ea"/>
            </a:endParaRPr>
          </a:p>
          <a:p>
            <a:r>
              <a:rPr lang="ja-JP" altLang="en-US" sz="1100" b="1" dirty="0">
                <a:latin typeface="+mn-ea"/>
                <a:ea typeface="+mn-ea"/>
              </a:rPr>
              <a:t>皆さんの思っていることはわからなくても、思いやりは伝わります。</a:t>
            </a:r>
            <a:endParaRPr lang="en-US" altLang="ja-JP" sz="1100" b="1" dirty="0">
              <a:latin typeface="+mn-ea"/>
              <a:ea typeface="+mn-ea"/>
            </a:endParaRPr>
          </a:p>
          <a:p>
            <a:r>
              <a:rPr lang="ja-JP" altLang="en-US" sz="1100" b="1" dirty="0">
                <a:latin typeface="+mn-ea"/>
                <a:ea typeface="+mn-ea"/>
              </a:rPr>
              <a:t>心の中までは、わからなくても、心遣いはわかってくれます。</a:t>
            </a:r>
            <a:endParaRPr lang="en-US" altLang="ja-JP" sz="1100" b="1" dirty="0">
              <a:latin typeface="+mn-ea"/>
              <a:ea typeface="+mn-ea"/>
            </a:endParaRPr>
          </a:p>
          <a:p>
            <a:r>
              <a:rPr lang="ja-JP" altLang="en-US" sz="1100" b="1" dirty="0">
                <a:latin typeface="+mn-ea"/>
                <a:ea typeface="+mn-ea"/>
              </a:rPr>
              <a:t>そして、今日は「認知症」についてお伝えしましたが、「認知症」の方だけじゃなく、皆さんの周りで困っている人、悲しんだり、苦しんでいる人がいたら、皆さんのできることや一人では不安だと思ったら友達と一緒にできることをやってみる。それでも不安だと思ったら大人と一緒にできることをやってみる。</a:t>
            </a:r>
            <a:endParaRPr lang="en-US" altLang="ja-JP" sz="1100" b="1" dirty="0">
              <a:latin typeface="+mn-ea"/>
              <a:ea typeface="+mn-ea"/>
            </a:endParaRPr>
          </a:p>
          <a:p>
            <a:r>
              <a:rPr lang="ja-JP" altLang="en-US" sz="1100" b="1" dirty="0">
                <a:latin typeface="+mn-ea"/>
                <a:ea typeface="+mn-ea"/>
              </a:rPr>
              <a:t>皆さんの小さな親切（温かい気持ち）の積み重ねが、大きな手助けになります。</a:t>
            </a:r>
          </a:p>
        </p:txBody>
      </p:sp>
      <p:sp>
        <p:nvSpPr>
          <p:cNvPr id="63492" name="スライド番号プレースホルダー 3">
            <a:extLst>
              <a:ext uri="{FF2B5EF4-FFF2-40B4-BE49-F238E27FC236}">
                <a16:creationId xmlns:a16="http://schemas.microsoft.com/office/drawing/2014/main" id="{BDBA6FBD-7AAD-45A4-8FCF-0A3219B55A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28663" indent="-279400">
              <a:defRPr kumimoji="1" sz="2000">
                <a:solidFill>
                  <a:schemeClr val="tx1"/>
                </a:solidFill>
                <a:latin typeface="Arial" panose="020B0604020202020204" pitchFamily="34" charset="0"/>
                <a:ea typeface="ＭＳ Ｐゴシック" panose="020B0600070205080204" pitchFamily="50" charset="-128"/>
              </a:defRPr>
            </a:lvl2pPr>
            <a:lvl3pPr marL="1120775" indent="-223838">
              <a:defRPr kumimoji="1" sz="2000">
                <a:solidFill>
                  <a:schemeClr val="tx1"/>
                </a:solidFill>
                <a:latin typeface="Arial" panose="020B0604020202020204" pitchFamily="34" charset="0"/>
                <a:ea typeface="ＭＳ Ｐゴシック" panose="020B0600070205080204" pitchFamily="50" charset="-128"/>
              </a:defRPr>
            </a:lvl3pPr>
            <a:lvl4pPr marL="1570038" indent="-223838">
              <a:defRPr kumimoji="1" sz="2000">
                <a:solidFill>
                  <a:schemeClr val="tx1"/>
                </a:solidFill>
                <a:latin typeface="Arial" panose="020B0604020202020204" pitchFamily="34" charset="0"/>
                <a:ea typeface="ＭＳ Ｐゴシック" panose="020B0600070205080204" pitchFamily="50" charset="-128"/>
              </a:defRPr>
            </a:lvl4pPr>
            <a:lvl5pPr marL="2019300" indent="-223838">
              <a:defRPr kumimoji="1" sz="2000">
                <a:solidFill>
                  <a:schemeClr val="tx1"/>
                </a:solidFill>
                <a:latin typeface="Arial" panose="020B0604020202020204" pitchFamily="34" charset="0"/>
                <a:ea typeface="ＭＳ Ｐゴシック" panose="020B0600070205080204" pitchFamily="50" charset="-128"/>
              </a:defRPr>
            </a:lvl5pPr>
            <a:lvl6pPr marL="24765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337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3909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481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DBB8B7BE-8738-4DE0-8165-781200CB23B1}" type="slidenum">
              <a:rPr lang="ja-JP" altLang="en-US" sz="1300" smtClean="0"/>
              <a:pPr/>
              <a:t>29</a:t>
            </a:fld>
            <a:endParaRPr lang="ja-JP" altLang="en-US"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89208C-46F1-434C-97D7-C10D3E8BC4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8CC937CB-33EE-489F-A1F0-4E8812DE0FB6}"/>
              </a:ext>
            </a:extLst>
          </p:cNvPr>
          <p:cNvSpPr>
            <a:spLocks noGrp="1" noChangeArrowheads="1"/>
          </p:cNvSpPr>
          <p:nvPr>
            <p:ph type="body" idx="1"/>
          </p:nvPr>
        </p:nvSpPr>
        <p:spPr bwMode="auto"/>
        <p:txBody>
          <a:bodyPr wrap="square" numCol="1" anchor="t" anchorCtr="0" compatLnSpc="1">
            <a:prstTxWarp prst="textNoShape">
              <a:avLst/>
            </a:prstTxWarp>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（右上の四角は、テキストのページです）（</a:t>
            </a:r>
            <a:r>
              <a:rPr lang="en-US" altLang="ja-JP" sz="1100" b="1" dirty="0">
                <a:latin typeface="+mn-ea"/>
                <a:ea typeface="+mn-ea"/>
              </a:rPr>
              <a:t>2</a:t>
            </a:r>
            <a:r>
              <a:rPr lang="ja-JP" altLang="en-US" sz="1100" b="1" dirty="0">
                <a:latin typeface="+mn-ea"/>
                <a:ea typeface="+mn-ea"/>
              </a:rPr>
              <a:t>ページです）</a:t>
            </a:r>
            <a:endParaRPr lang="en-US" altLang="ja-JP" sz="1100" b="1" dirty="0">
              <a:latin typeface="+mn-ea"/>
              <a:ea typeface="+mn-ea"/>
            </a:endParaRPr>
          </a:p>
          <a:p>
            <a:pPr>
              <a:defRPr/>
            </a:pPr>
            <a:endParaRPr lang="en-US" altLang="ja-JP" sz="1100" dirty="0">
              <a:latin typeface="+mn-ea"/>
              <a:ea typeface="+mn-ea"/>
            </a:endParaRPr>
          </a:p>
          <a:p>
            <a:pPr>
              <a:defRPr/>
            </a:pPr>
            <a:r>
              <a:rPr lang="ja-JP" altLang="en-US" sz="1100" dirty="0">
                <a:latin typeface="+mn-ea"/>
                <a:ea typeface="+mn-ea"/>
              </a:rPr>
              <a:t>今、日本は、世界がこれまでに経験したことのない「超高齢社会」を迎えています。</a:t>
            </a:r>
            <a:endParaRPr lang="en-US" altLang="ja-JP" sz="1100" dirty="0">
              <a:latin typeface="+mn-ea"/>
              <a:ea typeface="+mn-ea"/>
            </a:endParaRPr>
          </a:p>
          <a:p>
            <a:pPr>
              <a:defRPr/>
            </a:pPr>
            <a:r>
              <a:rPr lang="ja-JP" altLang="en-US" sz="1100" dirty="0">
                <a:latin typeface="+mn-ea"/>
                <a:ea typeface="+mn-ea"/>
              </a:rPr>
              <a:t>ここで、</a:t>
            </a:r>
            <a:r>
              <a:rPr lang="en-US" altLang="ja-JP" sz="1100" dirty="0">
                <a:latin typeface="+mn-ea"/>
                <a:ea typeface="+mn-ea"/>
              </a:rPr>
              <a:t>1</a:t>
            </a:r>
            <a:r>
              <a:rPr lang="ja-JP" altLang="en-US" sz="1100" dirty="0">
                <a:latin typeface="+mn-ea"/>
                <a:ea typeface="+mn-ea"/>
              </a:rPr>
              <a:t>つ質問です。</a:t>
            </a:r>
            <a:endParaRPr lang="en-US" altLang="ja-JP" sz="1100" dirty="0">
              <a:latin typeface="+mn-ea"/>
              <a:ea typeface="+mn-ea"/>
            </a:endParaRPr>
          </a:p>
          <a:p>
            <a:pPr>
              <a:defRPr/>
            </a:pPr>
            <a:r>
              <a:rPr lang="ja-JP" altLang="en-US" sz="1100" dirty="0">
                <a:latin typeface="+mn-ea"/>
                <a:ea typeface="+mn-ea"/>
              </a:rPr>
              <a:t>「じゃ、高齢って何歳から高齢でしょうか」</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（少し間をおいて）</a:t>
            </a:r>
            <a:endParaRPr lang="en-US" altLang="ja-JP" sz="1100" dirty="0">
              <a:latin typeface="+mn-ea"/>
              <a:ea typeface="+mn-ea"/>
            </a:endParaRPr>
          </a:p>
          <a:p>
            <a:pPr>
              <a:defRPr/>
            </a:pPr>
            <a:endParaRPr lang="en-US" altLang="ja-JP" sz="1100" dirty="0">
              <a:latin typeface="+mn-ea"/>
              <a:ea typeface="+mn-ea"/>
            </a:endParaRPr>
          </a:p>
          <a:p>
            <a:pPr>
              <a:defRPr/>
            </a:pPr>
            <a:r>
              <a:rPr lang="ja-JP" altLang="en-US" sz="1100" dirty="0">
                <a:latin typeface="+mn-ea"/>
                <a:ea typeface="+mn-ea"/>
              </a:rPr>
              <a:t>●長生きすることは、とても素晴らしいことですが、「認知症」は、誰にでも起こり得る可能性のある脳の病気</a:t>
            </a:r>
            <a:r>
              <a:rPr lang="ja-JP" altLang="en-US" sz="1100" b="0" u="none" dirty="0">
                <a:latin typeface="+mn-ea"/>
                <a:ea typeface="+mn-ea"/>
              </a:rPr>
              <a:t>によるもの</a:t>
            </a:r>
            <a:r>
              <a:rPr lang="ja-JP" altLang="en-US" sz="1100" dirty="0">
                <a:latin typeface="+mn-ea"/>
                <a:ea typeface="+mn-ea"/>
              </a:rPr>
              <a:t>で</a:t>
            </a:r>
            <a:r>
              <a:rPr lang="ja-JP" altLang="en-US" sz="1100" b="0" dirty="0">
                <a:latin typeface="+mn-ea"/>
                <a:ea typeface="+mn-ea"/>
              </a:rPr>
              <a:t>高齢になるほどなりやすい</a:t>
            </a:r>
            <a:r>
              <a:rPr lang="ja-JP" altLang="en-US" sz="1100" dirty="0">
                <a:latin typeface="+mn-ea"/>
                <a:ea typeface="+mn-ea"/>
              </a:rPr>
              <a:t>と言われています。</a:t>
            </a:r>
            <a:endParaRPr lang="en-US" altLang="ja-JP" sz="1100" dirty="0">
              <a:latin typeface="+mn-ea"/>
              <a:ea typeface="+mn-ea"/>
            </a:endParaRPr>
          </a:p>
          <a:p>
            <a:pPr>
              <a:defRPr/>
            </a:pPr>
            <a:r>
              <a:rPr lang="ja-JP" altLang="en-US" sz="1100" dirty="0">
                <a:latin typeface="+mn-ea"/>
                <a:ea typeface="+mn-ea"/>
              </a:rPr>
              <a:t>もう</a:t>
            </a:r>
            <a:r>
              <a:rPr lang="en-US" altLang="ja-JP" sz="1100" dirty="0">
                <a:latin typeface="+mn-ea"/>
                <a:ea typeface="+mn-ea"/>
              </a:rPr>
              <a:t>1</a:t>
            </a:r>
            <a:r>
              <a:rPr lang="ja-JP" altLang="en-US" sz="1100" dirty="0">
                <a:latin typeface="+mn-ea"/>
                <a:ea typeface="+mn-ea"/>
              </a:rPr>
              <a:t>つ、皆さんに質問です。</a:t>
            </a:r>
            <a:endParaRPr lang="en-US" altLang="ja-JP" sz="1100" dirty="0">
              <a:latin typeface="+mn-ea"/>
              <a:ea typeface="+mn-ea"/>
            </a:endParaRPr>
          </a:p>
          <a:p>
            <a:pPr>
              <a:defRPr/>
            </a:pPr>
            <a:r>
              <a:rPr lang="ja-JP" altLang="en-US" sz="1100" dirty="0">
                <a:latin typeface="+mn-ea"/>
                <a:ea typeface="+mn-ea"/>
              </a:rPr>
              <a:t>「認知症」って言葉を聞いたことがありますか？</a:t>
            </a:r>
            <a:endParaRPr lang="en-US" altLang="ja-JP" sz="1100" dirty="0">
              <a:latin typeface="+mn-ea"/>
              <a:ea typeface="+mn-ea"/>
            </a:endParaRPr>
          </a:p>
          <a:p>
            <a:pPr>
              <a:defRPr/>
            </a:pPr>
            <a:r>
              <a:rPr lang="ja-JP" altLang="en-US" sz="1100" dirty="0">
                <a:latin typeface="+mn-ea"/>
                <a:ea typeface="+mn-ea"/>
              </a:rPr>
              <a:t>「認知症」って聞いてどのようなイメージがありますか？</a:t>
            </a:r>
            <a:endParaRPr lang="en-US" altLang="ja-JP" sz="1100" dirty="0">
              <a:latin typeface="+mn-ea"/>
              <a:ea typeface="+mn-ea"/>
            </a:endParaRPr>
          </a:p>
          <a:p>
            <a:pPr>
              <a:defRPr/>
            </a:pPr>
            <a:r>
              <a:rPr lang="ja-JP" altLang="en-US" sz="1100" dirty="0">
                <a:latin typeface="+mn-ea"/>
                <a:ea typeface="+mn-ea"/>
              </a:rPr>
              <a:t>（少し間をおいて）</a:t>
            </a:r>
            <a:endParaRPr lang="en-US" altLang="ja-JP" sz="1100" dirty="0">
              <a:latin typeface="+mn-ea"/>
              <a:ea typeface="+mn-ea"/>
            </a:endParaRPr>
          </a:p>
          <a:p>
            <a:pPr>
              <a:defRPr/>
            </a:pPr>
            <a:r>
              <a:rPr lang="ja-JP" altLang="en-US" sz="1100" dirty="0">
                <a:latin typeface="+mn-ea"/>
                <a:ea typeface="+mn-ea"/>
              </a:rPr>
              <a:t>う～ん・・・難しいですよね。</a:t>
            </a:r>
            <a:endParaRPr lang="en-US" altLang="ja-JP" sz="1100" dirty="0">
              <a:latin typeface="+mn-ea"/>
              <a:ea typeface="+mn-ea"/>
            </a:endParaRPr>
          </a:p>
          <a:p>
            <a:pPr>
              <a:defRPr/>
            </a:pPr>
            <a:endParaRPr lang="en-US" altLang="ja-JP" sz="1100" dirty="0">
              <a:latin typeface="+mn-ea"/>
              <a:ea typeface="+mn-ea"/>
            </a:endParaRPr>
          </a:p>
          <a:p>
            <a:pPr>
              <a:defRPr/>
            </a:pPr>
            <a:r>
              <a:rPr lang="ja-JP" altLang="en-US" sz="1100" dirty="0">
                <a:latin typeface="+mn-ea"/>
                <a:ea typeface="+mn-ea"/>
              </a:rPr>
              <a:t>●ある研究では、</a:t>
            </a:r>
            <a:r>
              <a:rPr lang="en-US" altLang="ja-JP" sz="1100" dirty="0">
                <a:latin typeface="+mn-ea"/>
                <a:ea typeface="+mn-ea"/>
              </a:rPr>
              <a:t>2025</a:t>
            </a:r>
            <a:r>
              <a:rPr lang="ja-JP" altLang="en-US" sz="1100" dirty="0">
                <a:latin typeface="+mn-ea"/>
                <a:ea typeface="+mn-ea"/>
              </a:rPr>
              <a:t>年には</a:t>
            </a:r>
            <a:r>
              <a:rPr lang="en-US" altLang="ja-JP" sz="1100" dirty="0">
                <a:latin typeface="+mn-ea"/>
                <a:ea typeface="+mn-ea"/>
              </a:rPr>
              <a:t>65</a:t>
            </a:r>
            <a:r>
              <a:rPr lang="ja-JP" altLang="en-US" sz="1100" dirty="0">
                <a:latin typeface="+mn-ea"/>
                <a:ea typeface="+mn-ea"/>
              </a:rPr>
              <a:t>歳以上の</a:t>
            </a:r>
            <a:r>
              <a:rPr lang="en-US" altLang="ja-JP" sz="1100" dirty="0">
                <a:latin typeface="+mn-ea"/>
                <a:ea typeface="+mn-ea"/>
              </a:rPr>
              <a:t>5</a:t>
            </a:r>
            <a:r>
              <a:rPr lang="ja-JP" altLang="en-US" sz="1100" dirty="0">
                <a:latin typeface="+mn-ea"/>
                <a:ea typeface="+mn-ea"/>
              </a:rPr>
              <a:t>人に</a:t>
            </a:r>
            <a:r>
              <a:rPr lang="en-US" altLang="ja-JP" sz="1100" dirty="0">
                <a:latin typeface="+mn-ea"/>
                <a:ea typeface="+mn-ea"/>
              </a:rPr>
              <a:t>1</a:t>
            </a:r>
            <a:r>
              <a:rPr lang="ja-JP" altLang="en-US" sz="1100" dirty="0">
                <a:latin typeface="+mn-ea"/>
                <a:ea typeface="+mn-ea"/>
              </a:rPr>
              <a:t>人は「認知症」になるという研究結果もあります。</a:t>
            </a:r>
            <a:endParaRPr lang="en-US" altLang="ja-JP" sz="1100" dirty="0">
              <a:latin typeface="+mn-ea"/>
              <a:ea typeface="+mn-ea"/>
            </a:endParaRPr>
          </a:p>
          <a:p>
            <a:pPr>
              <a:defRPr/>
            </a:pPr>
            <a:r>
              <a:rPr lang="ja-JP" altLang="en-US" sz="1100" dirty="0">
                <a:latin typeface="+mn-ea"/>
                <a:ea typeface="+mn-ea"/>
              </a:rPr>
              <a:t>しかも「認知症」の方の割合は今後もどんどん高くなると予想されています。</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dirty="0">
                <a:latin typeface="+mn-ea"/>
                <a:ea typeface="+mn-ea"/>
              </a:rPr>
              <a:t>…</a:t>
            </a:r>
            <a:r>
              <a:rPr lang="ja-JP" altLang="en-US" sz="1100" dirty="0">
                <a:latin typeface="+mn-ea"/>
                <a:ea typeface="+mn-ea"/>
              </a:rPr>
              <a:t>ということは、超高齢社会の</a:t>
            </a:r>
            <a:r>
              <a:rPr lang="ja-JP" altLang="en-US" sz="1100" b="0" dirty="0">
                <a:latin typeface="+mn-ea"/>
                <a:ea typeface="+mn-ea"/>
              </a:rPr>
              <a:t>日本で、老後最大の不安が「認知症」</a:t>
            </a:r>
            <a:r>
              <a:rPr lang="ja-JP" altLang="en-US" sz="1100" dirty="0">
                <a:latin typeface="+mn-ea"/>
                <a:ea typeface="+mn-ea"/>
              </a:rPr>
              <a:t>と言えるかもしれないですね。</a:t>
            </a:r>
            <a:endParaRPr lang="en-US" altLang="ja-JP" sz="1100" dirty="0">
              <a:latin typeface="+mn-ea"/>
              <a:ea typeface="+mn-ea"/>
            </a:endParaRPr>
          </a:p>
          <a:p>
            <a:pPr>
              <a:defRPr/>
            </a:pPr>
            <a:endParaRPr lang="en-US" altLang="ja-JP" sz="1100" dirty="0">
              <a:latin typeface="+mn-ea"/>
              <a:ea typeface="+mn-ea"/>
            </a:endParaRPr>
          </a:p>
          <a:p>
            <a:pPr>
              <a:defRPr/>
            </a:pPr>
            <a:r>
              <a:rPr lang="ja-JP" altLang="en-US" sz="1100" dirty="0">
                <a:latin typeface="+mn-ea"/>
                <a:ea typeface="+mn-ea"/>
              </a:rPr>
              <a:t>また、それと同時に</a:t>
            </a:r>
            <a:r>
              <a:rPr lang="ja-JP" altLang="en-US" sz="1100" b="0" kern="100" dirty="0">
                <a:effectLst/>
                <a:latin typeface="+mn-ea"/>
                <a:ea typeface="+mn-ea"/>
                <a:cs typeface="Times New Roman" panose="02020603050405020304" pitchFamily="18" charset="0"/>
              </a:rPr>
              <a:t>認知症の本人とその家族は、大きな不安と生きづらさを感じながら生活されています。今の医学では治すことが出来ないと言われている認知症は、「何もできない人」「何もわからない人」「施設に入る人」「困った人」といった間違った認識や偏見にまだまだ、さらされています。</a:t>
            </a:r>
            <a:endParaRPr lang="en-US" altLang="ja-JP" sz="1100" b="0" kern="100" dirty="0">
              <a:effectLst/>
              <a:latin typeface="+mn-ea"/>
              <a:ea typeface="+mn-ea"/>
              <a:cs typeface="Times New Roman" panose="02020603050405020304" pitchFamily="18" charset="0"/>
            </a:endParaRPr>
          </a:p>
          <a:p>
            <a:pPr>
              <a:defRPr/>
            </a:pPr>
            <a:r>
              <a:rPr lang="ja-JP" altLang="en-US" sz="1100" b="0" kern="100" dirty="0">
                <a:effectLst/>
                <a:latin typeface="+mn-ea"/>
                <a:ea typeface="+mn-ea"/>
                <a:cs typeface="Times New Roman" panose="02020603050405020304" pitchFamily="18" charset="0"/>
              </a:rPr>
              <a:t>●</a:t>
            </a:r>
            <a:r>
              <a:rPr lang="ja-JP" altLang="en-US" sz="1100" dirty="0">
                <a:latin typeface="+mn-ea"/>
                <a:ea typeface="+mn-ea"/>
              </a:rPr>
              <a:t>だから、みんなで「認知症」を正しく理解し、助け合えれば、認知症の本人もその家族も安心して暮らせる町になると思います。そういった素敵な町を創るために「認知症サポーターキャラバン」というものがあり、私たちのようなキャラバン・メイトがいます。</a:t>
            </a:r>
            <a:endParaRPr lang="en-US" altLang="ja-JP" sz="1100" dirty="0">
              <a:latin typeface="+mn-ea"/>
              <a:ea typeface="+mn-ea"/>
            </a:endParaRPr>
          </a:p>
          <a:p>
            <a:pPr>
              <a:defRPr/>
            </a:pPr>
            <a:r>
              <a:rPr lang="ja-JP" altLang="en-US" sz="1100" b="1" dirty="0">
                <a:latin typeface="+mn-ea"/>
                <a:ea typeface="+mn-ea"/>
              </a:rPr>
              <a:t>●</a:t>
            </a:r>
            <a:r>
              <a:rPr lang="ja-JP" altLang="en-US" sz="1100" dirty="0">
                <a:latin typeface="+mn-ea"/>
                <a:ea typeface="+mn-ea"/>
              </a:rPr>
              <a:t>今日、一緒に勉強して「自分たちに何ができるか」を少し考えてみましょう。</a:t>
            </a:r>
            <a:endParaRPr lang="en-US" altLang="ja-JP" sz="1100" dirty="0">
              <a:latin typeface="+mn-ea"/>
              <a:ea typeface="+mn-ea"/>
            </a:endParaRPr>
          </a:p>
          <a:p>
            <a:pPr>
              <a:defRPr/>
            </a:pPr>
            <a:endParaRPr lang="en-US" altLang="ja-JP" sz="1100" dirty="0">
              <a:latin typeface="+mn-ea"/>
              <a:ea typeface="+mn-ea"/>
            </a:endParaRPr>
          </a:p>
          <a:p>
            <a:pPr>
              <a:defRPr/>
            </a:pPr>
            <a:r>
              <a:rPr lang="ja-JP" altLang="en-US" sz="1100" dirty="0">
                <a:latin typeface="+mn-ea"/>
                <a:ea typeface="+mn-ea"/>
              </a:rPr>
              <a:t>ところで、</a:t>
            </a:r>
          </a:p>
          <a:p>
            <a:pPr>
              <a:defRPr/>
            </a:pPr>
            <a:endParaRPr lang="ja-JP" altLang="en-US" dirty="0"/>
          </a:p>
        </p:txBody>
      </p:sp>
      <p:sp>
        <p:nvSpPr>
          <p:cNvPr id="10244" name="スライド番号プレースホルダー 3">
            <a:extLst>
              <a:ext uri="{FF2B5EF4-FFF2-40B4-BE49-F238E27FC236}">
                <a16:creationId xmlns:a16="http://schemas.microsoft.com/office/drawing/2014/main" id="{98B3CEDC-051A-4391-AE24-440EECF553B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28663" indent="-279400">
              <a:defRPr kumimoji="1" sz="2000">
                <a:solidFill>
                  <a:schemeClr val="tx1"/>
                </a:solidFill>
                <a:latin typeface="Arial" panose="020B0604020202020204" pitchFamily="34" charset="0"/>
                <a:ea typeface="ＭＳ Ｐゴシック" panose="020B0600070205080204" pitchFamily="50" charset="-128"/>
              </a:defRPr>
            </a:lvl2pPr>
            <a:lvl3pPr marL="1120775" indent="-223838">
              <a:defRPr kumimoji="1" sz="2000">
                <a:solidFill>
                  <a:schemeClr val="tx1"/>
                </a:solidFill>
                <a:latin typeface="Arial" panose="020B0604020202020204" pitchFamily="34" charset="0"/>
                <a:ea typeface="ＭＳ Ｐゴシック" panose="020B0600070205080204" pitchFamily="50" charset="-128"/>
              </a:defRPr>
            </a:lvl3pPr>
            <a:lvl4pPr marL="1570038" indent="-223838">
              <a:defRPr kumimoji="1" sz="2000">
                <a:solidFill>
                  <a:schemeClr val="tx1"/>
                </a:solidFill>
                <a:latin typeface="Arial" panose="020B0604020202020204" pitchFamily="34" charset="0"/>
                <a:ea typeface="ＭＳ Ｐゴシック" panose="020B0600070205080204" pitchFamily="50" charset="-128"/>
              </a:defRPr>
            </a:lvl4pPr>
            <a:lvl5pPr marL="2019300" indent="-223838">
              <a:defRPr kumimoji="1" sz="2000">
                <a:solidFill>
                  <a:schemeClr val="tx1"/>
                </a:solidFill>
                <a:latin typeface="Arial" panose="020B0604020202020204" pitchFamily="34" charset="0"/>
                <a:ea typeface="ＭＳ Ｐゴシック" panose="020B0600070205080204" pitchFamily="50" charset="-128"/>
              </a:defRPr>
            </a:lvl5pPr>
            <a:lvl6pPr marL="24765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337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3909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481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A35A3A23-796D-41D9-861F-588F063E0FBD}" type="slidenum">
              <a:rPr lang="ja-JP" altLang="en-US" sz="1300" smtClean="0"/>
              <a:pPr/>
              <a:t>3</a:t>
            </a:fld>
            <a:endParaRPr lang="ja-JP" altLang="en-US" sz="13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B88724AF-6DC0-44AB-8E13-757B9C0A682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520AEDEB-8025-4DCA-AD3C-A85B9CAFFA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u="sng" dirty="0">
                <a:latin typeface="+mn-ea"/>
                <a:ea typeface="+mn-ea"/>
              </a:rPr>
              <a:t>※</a:t>
            </a:r>
            <a:r>
              <a:rPr lang="ja-JP" altLang="en-US" sz="1100" b="1" u="sng" dirty="0">
                <a:latin typeface="+mn-ea"/>
                <a:ea typeface="+mn-ea"/>
              </a:rPr>
              <a:t>時間に応じて活用ください。</a:t>
            </a:r>
            <a:endParaRPr lang="en-US" altLang="ja-JP" sz="1100" b="1" dirty="0">
              <a:latin typeface="+mn-ea"/>
              <a:ea typeface="+mn-ea"/>
            </a:endParaRPr>
          </a:p>
          <a:p>
            <a:endParaRPr lang="en-US" altLang="ja-JP" sz="1100" dirty="0">
              <a:latin typeface="+mn-ea"/>
              <a:ea typeface="+mn-ea"/>
            </a:endParaRPr>
          </a:p>
          <a:p>
            <a:r>
              <a:rPr lang="ja-JP" altLang="en-US" sz="1100" b="1" dirty="0">
                <a:latin typeface="+mn-ea"/>
                <a:ea typeface="+mn-ea"/>
              </a:rPr>
              <a:t>これで、認知症サポーター養成講座を終わります。</a:t>
            </a:r>
            <a:endParaRPr lang="en-US" altLang="ja-JP" sz="1100" b="1" dirty="0">
              <a:latin typeface="+mn-ea"/>
              <a:ea typeface="+mn-ea"/>
            </a:endParaRPr>
          </a:p>
          <a:p>
            <a:r>
              <a:rPr lang="ja-JP" altLang="en-US" sz="1100" b="1" dirty="0">
                <a:latin typeface="+mn-ea"/>
                <a:ea typeface="+mn-ea"/>
              </a:rPr>
              <a:t>皆さんも住んでいるこのまちを一緒に</a:t>
            </a:r>
            <a:endParaRPr lang="en-US" altLang="ja-JP" sz="1100" b="1" dirty="0">
              <a:latin typeface="+mn-ea"/>
              <a:ea typeface="+mn-ea"/>
            </a:endParaRPr>
          </a:p>
          <a:p>
            <a:r>
              <a:rPr lang="ja-JP" altLang="en-US" sz="1100" b="1" dirty="0">
                <a:latin typeface="+mn-ea"/>
                <a:ea typeface="+mn-ea"/>
              </a:rPr>
              <a:t>「誰もが住み慣れた地域で自分らしくいきいきと安心して暮らせるまちに」して行きましょう。</a:t>
            </a:r>
            <a:endParaRPr lang="en-US" altLang="ja-JP" sz="1100" b="1" dirty="0">
              <a:latin typeface="+mn-ea"/>
              <a:ea typeface="+mn-ea"/>
            </a:endParaRPr>
          </a:p>
          <a:p>
            <a:r>
              <a:rPr lang="ja-JP" altLang="en-US" sz="1100" b="1" dirty="0">
                <a:latin typeface="+mn-ea"/>
                <a:ea typeface="+mn-ea"/>
              </a:rPr>
              <a:t>本日は、ありがとうございました。</a:t>
            </a:r>
          </a:p>
        </p:txBody>
      </p:sp>
      <p:sp>
        <p:nvSpPr>
          <p:cNvPr id="65540" name="スライド番号プレースホルダー 3">
            <a:extLst>
              <a:ext uri="{FF2B5EF4-FFF2-40B4-BE49-F238E27FC236}">
                <a16:creationId xmlns:a16="http://schemas.microsoft.com/office/drawing/2014/main" id="{36A28683-6377-433A-B204-84294A0CF41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28663" indent="-279400">
              <a:defRPr kumimoji="1" sz="2000">
                <a:solidFill>
                  <a:schemeClr val="tx1"/>
                </a:solidFill>
                <a:latin typeface="Arial" panose="020B0604020202020204" pitchFamily="34" charset="0"/>
                <a:ea typeface="ＭＳ Ｐゴシック" panose="020B0600070205080204" pitchFamily="50" charset="-128"/>
              </a:defRPr>
            </a:lvl2pPr>
            <a:lvl3pPr marL="1120775" indent="-223838">
              <a:defRPr kumimoji="1" sz="2000">
                <a:solidFill>
                  <a:schemeClr val="tx1"/>
                </a:solidFill>
                <a:latin typeface="Arial" panose="020B0604020202020204" pitchFamily="34" charset="0"/>
                <a:ea typeface="ＭＳ Ｐゴシック" panose="020B0600070205080204" pitchFamily="50" charset="-128"/>
              </a:defRPr>
            </a:lvl3pPr>
            <a:lvl4pPr marL="1570038" indent="-223838">
              <a:defRPr kumimoji="1" sz="2000">
                <a:solidFill>
                  <a:schemeClr val="tx1"/>
                </a:solidFill>
                <a:latin typeface="Arial" panose="020B0604020202020204" pitchFamily="34" charset="0"/>
                <a:ea typeface="ＭＳ Ｐゴシック" panose="020B0600070205080204" pitchFamily="50" charset="-128"/>
              </a:defRPr>
            </a:lvl4pPr>
            <a:lvl5pPr marL="2019300" indent="-223838">
              <a:defRPr kumimoji="1" sz="2000">
                <a:solidFill>
                  <a:schemeClr val="tx1"/>
                </a:solidFill>
                <a:latin typeface="Arial" panose="020B0604020202020204" pitchFamily="34" charset="0"/>
                <a:ea typeface="ＭＳ Ｐゴシック" panose="020B0600070205080204" pitchFamily="50" charset="-128"/>
              </a:defRPr>
            </a:lvl5pPr>
            <a:lvl6pPr marL="24765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337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3909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481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6087FAA3-9D71-4ACE-848B-9AC71DBC31ED}" type="slidenum">
              <a:rPr lang="ja-JP" altLang="en-US" sz="1300" smtClean="0"/>
              <a:pPr/>
              <a:t>30</a:t>
            </a:fld>
            <a:endParaRPr lang="ja-JP" altLang="en-US"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B68754F3-C897-44CD-B521-DB76ADC05F4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ノート プレースホルダー 2">
            <a:extLst>
              <a:ext uri="{FF2B5EF4-FFF2-40B4-BE49-F238E27FC236}">
                <a16:creationId xmlns:a16="http://schemas.microsoft.com/office/drawing/2014/main" id="{ECA23E1F-E18F-4EAA-9A98-1313152B4C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u="sng" dirty="0">
                <a:latin typeface="+mn-ea"/>
                <a:ea typeface="+mn-ea"/>
              </a:rPr>
              <a:t>※</a:t>
            </a:r>
            <a:r>
              <a:rPr lang="ja-JP" altLang="en-US" sz="1100" b="1" u="sng" dirty="0">
                <a:latin typeface="+mn-ea"/>
                <a:ea typeface="+mn-ea"/>
              </a:rPr>
              <a:t>時間に応じて活用ください。</a:t>
            </a:r>
            <a:endParaRPr lang="en-US" altLang="ja-JP" sz="1100" b="1" dirty="0">
              <a:latin typeface="+mn-ea"/>
              <a:ea typeface="+mn-ea"/>
            </a:endParaRPr>
          </a:p>
          <a:p>
            <a:endParaRPr lang="en-US" altLang="ja-JP" sz="1100" dirty="0">
              <a:latin typeface="+mn-ea"/>
              <a:ea typeface="+mn-ea"/>
            </a:endParaRPr>
          </a:p>
          <a:p>
            <a:r>
              <a:rPr lang="ja-JP" altLang="en-US" sz="1100" b="1" dirty="0">
                <a:latin typeface="+mn-ea"/>
                <a:ea typeface="+mn-ea"/>
              </a:rPr>
              <a:t>最初にお話ししたとおり、日本は、超高齢社会をむかえています。</a:t>
            </a:r>
            <a:endParaRPr lang="en-US" altLang="ja-JP" sz="1100" b="1" dirty="0">
              <a:latin typeface="+mn-ea"/>
              <a:ea typeface="+mn-ea"/>
            </a:endParaRPr>
          </a:p>
          <a:p>
            <a:r>
              <a:rPr lang="ja-JP" altLang="en-US" sz="1100" b="1" dirty="0">
                <a:latin typeface="+mn-ea"/>
                <a:ea typeface="+mn-ea"/>
              </a:rPr>
              <a:t>このグラフは、日本の人口を表しています。</a:t>
            </a:r>
            <a:endParaRPr lang="en-US" altLang="ja-JP" sz="1100" b="1" dirty="0">
              <a:latin typeface="+mn-ea"/>
              <a:ea typeface="+mn-ea"/>
            </a:endParaRPr>
          </a:p>
          <a:p>
            <a:r>
              <a:rPr lang="ja-JP" altLang="en-US" sz="1100" b="1" dirty="0">
                <a:latin typeface="+mn-ea"/>
                <a:ea typeface="+mn-ea"/>
              </a:rPr>
              <a:t>（</a:t>
            </a:r>
            <a:r>
              <a:rPr lang="en-US" altLang="ja-JP" sz="1100" b="1" dirty="0">
                <a:latin typeface="+mn-ea"/>
                <a:ea typeface="+mn-ea"/>
              </a:rPr>
              <a:t>1</a:t>
            </a:r>
            <a:r>
              <a:rPr lang="ja-JP" altLang="en-US" sz="1100" b="1" dirty="0">
                <a:latin typeface="+mn-ea"/>
                <a:ea typeface="+mn-ea"/>
              </a:rPr>
              <a:t>つのグラフに対して左は男性、右は女性を表していて、縦軸が年齢（下が</a:t>
            </a:r>
            <a:r>
              <a:rPr lang="en-US" altLang="ja-JP" sz="1100" b="1" dirty="0">
                <a:latin typeface="+mn-ea"/>
                <a:ea typeface="+mn-ea"/>
              </a:rPr>
              <a:t>0</a:t>
            </a:r>
            <a:r>
              <a:rPr lang="ja-JP" altLang="en-US" sz="1100" b="1" dirty="0">
                <a:latin typeface="+mn-ea"/>
                <a:ea typeface="+mn-ea"/>
              </a:rPr>
              <a:t>歳～上が</a:t>
            </a:r>
            <a:r>
              <a:rPr lang="en-US" altLang="ja-JP" sz="1100" b="1" dirty="0">
                <a:latin typeface="+mn-ea"/>
                <a:ea typeface="+mn-ea"/>
              </a:rPr>
              <a:t>100</a:t>
            </a:r>
            <a:r>
              <a:rPr lang="ja-JP" altLang="en-US" sz="1100" b="1" dirty="0">
                <a:latin typeface="+mn-ea"/>
                <a:ea typeface="+mn-ea"/>
              </a:rPr>
              <a:t>歳）、横軸が人数を表しています。）</a:t>
            </a:r>
            <a:endParaRPr lang="en-US" altLang="ja-JP" sz="1100" b="1" dirty="0">
              <a:latin typeface="+mn-ea"/>
              <a:ea typeface="+mn-ea"/>
            </a:endParaRPr>
          </a:p>
          <a:p>
            <a:r>
              <a:rPr lang="ja-JP" altLang="en-US" sz="1100" b="1" dirty="0">
                <a:latin typeface="+mn-ea"/>
                <a:ea typeface="+mn-ea"/>
              </a:rPr>
              <a:t>現在、日本の人口は、約</a:t>
            </a:r>
            <a:r>
              <a:rPr lang="en-US" altLang="ja-JP" sz="1100" b="1" dirty="0">
                <a:latin typeface="+mn-ea"/>
                <a:ea typeface="+mn-ea"/>
              </a:rPr>
              <a:t>1</a:t>
            </a:r>
            <a:r>
              <a:rPr lang="ja-JP" altLang="en-US" sz="1100" b="1" dirty="0">
                <a:latin typeface="+mn-ea"/>
                <a:ea typeface="+mn-ea"/>
              </a:rPr>
              <a:t>億</a:t>
            </a:r>
            <a:r>
              <a:rPr lang="en-US" altLang="ja-JP" sz="1100" b="1" dirty="0">
                <a:latin typeface="+mn-ea"/>
                <a:ea typeface="+mn-ea"/>
              </a:rPr>
              <a:t>2</a:t>
            </a:r>
            <a:r>
              <a:rPr lang="ja-JP" altLang="en-US" sz="1100" b="1" dirty="0">
                <a:latin typeface="+mn-ea"/>
                <a:ea typeface="+mn-ea"/>
              </a:rPr>
              <a:t>千</a:t>
            </a:r>
            <a:r>
              <a:rPr lang="en-US" altLang="ja-JP" sz="1100" b="1" dirty="0">
                <a:latin typeface="+mn-ea"/>
                <a:ea typeface="+mn-ea"/>
              </a:rPr>
              <a:t>7</a:t>
            </a:r>
            <a:r>
              <a:rPr lang="ja-JP" altLang="en-US" sz="1100" b="1" dirty="0">
                <a:latin typeface="+mn-ea"/>
                <a:ea typeface="+mn-ea"/>
              </a:rPr>
              <a:t>百万人です。そのうち</a:t>
            </a:r>
            <a:r>
              <a:rPr lang="en-US" altLang="ja-JP" sz="1100" b="1" dirty="0">
                <a:latin typeface="+mn-ea"/>
                <a:ea typeface="+mn-ea"/>
              </a:rPr>
              <a:t>65</a:t>
            </a:r>
            <a:r>
              <a:rPr lang="ja-JP" altLang="en-US" sz="1100" b="1" dirty="0">
                <a:latin typeface="+mn-ea"/>
                <a:ea typeface="+mn-ea"/>
              </a:rPr>
              <a:t>歳以上の高齢者の割合が</a:t>
            </a:r>
            <a:r>
              <a:rPr lang="en-US" altLang="ja-JP" sz="1100" b="1" dirty="0">
                <a:latin typeface="+mn-ea"/>
                <a:ea typeface="+mn-ea"/>
              </a:rPr>
              <a:t>28.9</a:t>
            </a:r>
            <a:r>
              <a:rPr lang="ja-JP" altLang="en-US" sz="1100" b="1" dirty="0">
                <a:latin typeface="+mn-ea"/>
                <a:ea typeface="+mn-ea"/>
              </a:rPr>
              <a:t>％で、約</a:t>
            </a:r>
            <a:r>
              <a:rPr lang="en-US" altLang="ja-JP" sz="1100" b="1" dirty="0">
                <a:latin typeface="+mn-ea"/>
                <a:ea typeface="+mn-ea"/>
              </a:rPr>
              <a:t>3.5</a:t>
            </a:r>
            <a:r>
              <a:rPr lang="ja-JP" altLang="en-US" sz="1100" b="1" dirty="0">
                <a:latin typeface="+mn-ea"/>
                <a:ea typeface="+mn-ea"/>
              </a:rPr>
              <a:t>人に</a:t>
            </a:r>
            <a:r>
              <a:rPr lang="en-US" altLang="ja-JP" sz="1100" b="1" dirty="0">
                <a:latin typeface="+mn-ea"/>
                <a:ea typeface="+mn-ea"/>
              </a:rPr>
              <a:t>1</a:t>
            </a:r>
            <a:r>
              <a:rPr lang="ja-JP" altLang="en-US" sz="1100" b="1" dirty="0">
                <a:latin typeface="+mn-ea"/>
                <a:ea typeface="+mn-ea"/>
              </a:rPr>
              <a:t>人が高齢者です。</a:t>
            </a:r>
            <a:endParaRPr lang="en-US" altLang="ja-JP" sz="1100" b="1" dirty="0">
              <a:latin typeface="+mn-ea"/>
              <a:ea typeface="+mn-ea"/>
            </a:endParaRPr>
          </a:p>
          <a:p>
            <a:r>
              <a:rPr lang="ja-JP" altLang="en-US" sz="1100" b="1" dirty="0">
                <a:latin typeface="+mn-ea"/>
                <a:ea typeface="+mn-ea"/>
              </a:rPr>
              <a:t>（割合としてはこの教室の</a:t>
            </a:r>
            <a:r>
              <a:rPr lang="ja-JP" altLang="en-US" sz="1100" b="1" u="sng" dirty="0">
                <a:latin typeface="+mn-ea"/>
                <a:ea typeface="+mn-ea"/>
              </a:rPr>
              <a:t>　　人</a:t>
            </a:r>
            <a:r>
              <a:rPr lang="ja-JP" altLang="en-US" sz="1100" b="1" dirty="0">
                <a:latin typeface="+mn-ea"/>
                <a:ea typeface="+mn-ea"/>
              </a:rPr>
              <a:t>に１人以上が高齢者ですね。）</a:t>
            </a:r>
            <a:endParaRPr lang="en-US" altLang="ja-JP" sz="1100" b="1" dirty="0">
              <a:latin typeface="+mn-ea"/>
              <a:ea typeface="+mn-ea"/>
            </a:endParaRPr>
          </a:p>
          <a:p>
            <a:r>
              <a:rPr lang="ja-JP" altLang="en-US" sz="1100" b="1" dirty="0">
                <a:latin typeface="+mn-ea"/>
                <a:ea typeface="+mn-ea"/>
              </a:rPr>
              <a:t>また、日本という枠で考えた場合、皆さんが</a:t>
            </a:r>
            <a:r>
              <a:rPr lang="en-US" altLang="ja-JP" sz="1100" b="1" dirty="0">
                <a:latin typeface="+mn-ea"/>
                <a:ea typeface="+mn-ea"/>
              </a:rPr>
              <a:t>40</a:t>
            </a:r>
            <a:r>
              <a:rPr lang="ja-JP" altLang="en-US" sz="1100" b="1" dirty="0">
                <a:latin typeface="+mn-ea"/>
                <a:ea typeface="+mn-ea"/>
              </a:rPr>
              <a:t>歳くらいになるころには、約</a:t>
            </a:r>
            <a:r>
              <a:rPr lang="en-US" altLang="ja-JP" sz="1100" b="1" dirty="0">
                <a:latin typeface="+mn-ea"/>
                <a:ea typeface="+mn-ea"/>
              </a:rPr>
              <a:t>2.7</a:t>
            </a:r>
            <a:r>
              <a:rPr lang="ja-JP" altLang="en-US" sz="1100" b="1" dirty="0">
                <a:latin typeface="+mn-ea"/>
                <a:ea typeface="+mn-ea"/>
              </a:rPr>
              <a:t>人に</a:t>
            </a:r>
            <a:r>
              <a:rPr lang="en-US" altLang="ja-JP" sz="1100" b="1" dirty="0">
                <a:latin typeface="+mn-ea"/>
                <a:ea typeface="+mn-ea"/>
              </a:rPr>
              <a:t>1</a:t>
            </a:r>
            <a:r>
              <a:rPr lang="ja-JP" altLang="en-US" sz="1100" b="1" dirty="0">
                <a:latin typeface="+mn-ea"/>
                <a:ea typeface="+mn-ea"/>
              </a:rPr>
              <a:t>人が高齢者になる推測もあります。</a:t>
            </a:r>
            <a:endParaRPr lang="en-US" altLang="ja-JP" sz="1100" b="1" dirty="0">
              <a:latin typeface="+mn-ea"/>
              <a:ea typeface="+mn-ea"/>
            </a:endParaRPr>
          </a:p>
          <a:p>
            <a:r>
              <a:rPr lang="ja-JP" altLang="en-US" sz="1100" b="1" dirty="0">
                <a:latin typeface="+mn-ea"/>
                <a:ea typeface="+mn-ea"/>
              </a:rPr>
              <a:t>つまり、グラフを見てわかる通り、若い人が減り、高齢者がどんどん増えていくということがわかりますよね。</a:t>
            </a:r>
            <a:endParaRPr lang="en-US" altLang="ja-JP" sz="1100" b="1" dirty="0">
              <a:latin typeface="+mn-ea"/>
              <a:ea typeface="+mn-ea"/>
            </a:endParaRPr>
          </a:p>
          <a:p>
            <a:endParaRPr lang="en-US" altLang="ja-JP" sz="1100" b="1" dirty="0">
              <a:latin typeface="+mn-ea"/>
              <a:ea typeface="+mn-ea"/>
            </a:endParaRPr>
          </a:p>
          <a:p>
            <a:r>
              <a:rPr lang="ja-JP" altLang="en-US" sz="1100" b="1" dirty="0">
                <a:latin typeface="+mn-ea"/>
                <a:ea typeface="+mn-ea"/>
              </a:rPr>
              <a:t>皆さんの住んでいる桐生市はというと・・・</a:t>
            </a:r>
            <a:endParaRPr lang="en-US" altLang="ja-JP" sz="1100" b="1" dirty="0">
              <a:latin typeface="+mn-ea"/>
              <a:ea typeface="+mn-ea"/>
            </a:endParaRPr>
          </a:p>
          <a:p>
            <a:endParaRPr lang="en-US" altLang="ja-JP" sz="1100" dirty="0">
              <a:latin typeface="+mn-ea"/>
              <a:ea typeface="+mn-ea"/>
            </a:endParaRPr>
          </a:p>
          <a:p>
            <a:r>
              <a:rPr lang="ja-JP" altLang="en-US" sz="1100" b="1" dirty="0">
                <a:latin typeface="+mn-ea"/>
                <a:ea typeface="+mn-ea"/>
              </a:rPr>
              <a:t>（人口ピラミッドの推移は下記から出典しています）</a:t>
            </a:r>
            <a:endParaRPr lang="en-US" altLang="ja-JP" sz="1100" b="1" dirty="0">
              <a:latin typeface="+mn-ea"/>
              <a:ea typeface="+mn-ea"/>
            </a:endParaRPr>
          </a:p>
          <a:p>
            <a:r>
              <a:rPr lang="ja-JP" altLang="en-US" sz="1100" b="1" i="0" dirty="0">
                <a:solidFill>
                  <a:srgbClr val="333333"/>
                </a:solidFill>
                <a:effectLst/>
                <a:latin typeface="+mn-ea"/>
                <a:ea typeface="+mn-ea"/>
              </a:rPr>
              <a:t>出典：国立社会保障・人口問題研究所ホームページ　（</a:t>
            </a:r>
            <a:r>
              <a:rPr lang="en-US" altLang="ja-JP" sz="1100" b="1" i="0" dirty="0">
                <a:solidFill>
                  <a:srgbClr val="333333"/>
                </a:solidFill>
                <a:effectLst/>
                <a:latin typeface="+mn-ea"/>
                <a:ea typeface="+mn-ea"/>
              </a:rPr>
              <a:t>https://www.ipss.go.jp/</a:t>
            </a:r>
            <a:r>
              <a:rPr lang="ja-JP" altLang="en-US" sz="1100" b="1" i="0" dirty="0">
                <a:solidFill>
                  <a:srgbClr val="333333"/>
                </a:solidFill>
                <a:effectLst/>
                <a:latin typeface="+mn-ea"/>
                <a:ea typeface="+mn-ea"/>
              </a:rPr>
              <a:t>）</a:t>
            </a:r>
            <a:endParaRPr lang="en-US" altLang="ja-JP" sz="1100" b="1" i="0" dirty="0">
              <a:solidFill>
                <a:srgbClr val="333333"/>
              </a:solidFill>
              <a:effectLst/>
              <a:latin typeface="+mn-ea"/>
              <a:ea typeface="+mn-ea"/>
            </a:endParaRPr>
          </a:p>
          <a:p>
            <a:r>
              <a:rPr lang="en-US" altLang="ja-JP" sz="1100" b="1" i="0" dirty="0">
                <a:solidFill>
                  <a:srgbClr val="333333"/>
                </a:solidFill>
                <a:effectLst/>
                <a:latin typeface="+mn-ea"/>
                <a:ea typeface="+mn-ea"/>
              </a:rPr>
              <a:t>※</a:t>
            </a:r>
            <a:r>
              <a:rPr lang="ja-JP" altLang="en-US" sz="1100" b="1" i="0" dirty="0">
                <a:solidFill>
                  <a:srgbClr val="333333"/>
                </a:solidFill>
                <a:effectLst/>
                <a:latin typeface="+mn-ea"/>
                <a:ea typeface="+mn-ea"/>
              </a:rPr>
              <a:t>必要に応じて画像変更を行ってください</a:t>
            </a:r>
            <a:endParaRPr lang="en-US" altLang="ja-JP" sz="1100" b="1" i="0" dirty="0">
              <a:solidFill>
                <a:srgbClr val="333333"/>
              </a:solidFill>
              <a:effectLst/>
              <a:latin typeface="+mn-ea"/>
              <a:ea typeface="+mn-ea"/>
            </a:endParaRPr>
          </a:p>
          <a:p>
            <a:endParaRPr lang="ja-JP" altLang="en-US" dirty="0"/>
          </a:p>
        </p:txBody>
      </p:sp>
      <p:sp>
        <p:nvSpPr>
          <p:cNvPr id="12292" name="スライド番号プレースホルダー 3">
            <a:extLst>
              <a:ext uri="{FF2B5EF4-FFF2-40B4-BE49-F238E27FC236}">
                <a16:creationId xmlns:a16="http://schemas.microsoft.com/office/drawing/2014/main" id="{CBDB2CF2-7F6D-4ED3-A86B-734027E033B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28663" indent="-279400">
              <a:defRPr kumimoji="1" sz="2000">
                <a:solidFill>
                  <a:schemeClr val="tx1"/>
                </a:solidFill>
                <a:latin typeface="Arial" panose="020B0604020202020204" pitchFamily="34" charset="0"/>
                <a:ea typeface="ＭＳ Ｐゴシック" panose="020B0600070205080204" pitchFamily="50" charset="-128"/>
              </a:defRPr>
            </a:lvl2pPr>
            <a:lvl3pPr marL="1120775" indent="-223838">
              <a:defRPr kumimoji="1" sz="2000">
                <a:solidFill>
                  <a:schemeClr val="tx1"/>
                </a:solidFill>
                <a:latin typeface="Arial" panose="020B0604020202020204" pitchFamily="34" charset="0"/>
                <a:ea typeface="ＭＳ Ｐゴシック" panose="020B0600070205080204" pitchFamily="50" charset="-128"/>
              </a:defRPr>
            </a:lvl3pPr>
            <a:lvl4pPr marL="1570038" indent="-223838">
              <a:defRPr kumimoji="1" sz="2000">
                <a:solidFill>
                  <a:schemeClr val="tx1"/>
                </a:solidFill>
                <a:latin typeface="Arial" panose="020B0604020202020204" pitchFamily="34" charset="0"/>
                <a:ea typeface="ＭＳ Ｐゴシック" panose="020B0600070205080204" pitchFamily="50" charset="-128"/>
              </a:defRPr>
            </a:lvl4pPr>
            <a:lvl5pPr marL="2019300" indent="-223838">
              <a:defRPr kumimoji="1" sz="2000">
                <a:solidFill>
                  <a:schemeClr val="tx1"/>
                </a:solidFill>
                <a:latin typeface="Arial" panose="020B0604020202020204" pitchFamily="34" charset="0"/>
                <a:ea typeface="ＭＳ Ｐゴシック" panose="020B0600070205080204" pitchFamily="50" charset="-128"/>
              </a:defRPr>
            </a:lvl5pPr>
            <a:lvl6pPr marL="24765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337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3909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481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E20648F9-C116-49F7-AFE7-606FB15A9C9A}" type="slidenum">
              <a:rPr lang="ja-JP" altLang="en-US" sz="1300" smtClean="0"/>
              <a:pPr/>
              <a:t>4</a:t>
            </a:fld>
            <a:endParaRPr lang="ja-JP" altLang="en-US"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100" dirty="0">
                <a:latin typeface="+mn-ea"/>
                <a:ea typeface="+mn-ea"/>
              </a:rPr>
              <a:t>2025</a:t>
            </a:r>
            <a:r>
              <a:rPr kumimoji="1" lang="ja-JP" altLang="en-US" sz="1100" dirty="0">
                <a:latin typeface="+mn-ea"/>
                <a:ea typeface="+mn-ea"/>
              </a:rPr>
              <a:t>年（令和</a:t>
            </a:r>
            <a:r>
              <a:rPr kumimoji="1" lang="en-US" altLang="ja-JP" sz="1100" dirty="0">
                <a:latin typeface="+mn-ea"/>
                <a:ea typeface="+mn-ea"/>
              </a:rPr>
              <a:t>7</a:t>
            </a:r>
            <a:r>
              <a:rPr kumimoji="1" lang="ja-JP" altLang="en-US" sz="1100" dirty="0">
                <a:latin typeface="+mn-ea"/>
                <a:ea typeface="+mn-ea"/>
              </a:rPr>
              <a:t>年）には、高齢化率が</a:t>
            </a:r>
            <a:r>
              <a:rPr kumimoji="1" lang="en-US" altLang="ja-JP" sz="1100" dirty="0">
                <a:latin typeface="+mn-ea"/>
                <a:ea typeface="+mn-ea"/>
              </a:rPr>
              <a:t>37.3</a:t>
            </a:r>
            <a:r>
              <a:rPr kumimoji="1" lang="ja-JP" altLang="en-US" sz="1100" dirty="0">
                <a:latin typeface="+mn-ea"/>
                <a:ea typeface="+mn-ea"/>
              </a:rPr>
              <a:t>％となり約</a:t>
            </a:r>
            <a:r>
              <a:rPr kumimoji="1" lang="en-US" altLang="ja-JP" sz="1100" dirty="0">
                <a:latin typeface="+mn-ea"/>
                <a:ea typeface="+mn-ea"/>
              </a:rPr>
              <a:t>2.7</a:t>
            </a:r>
            <a:r>
              <a:rPr kumimoji="1" lang="ja-JP" altLang="en-US" sz="1100" dirty="0">
                <a:latin typeface="+mn-ea"/>
                <a:ea typeface="+mn-ea"/>
              </a:rPr>
              <a:t>人に</a:t>
            </a:r>
            <a:r>
              <a:rPr kumimoji="1" lang="en-US" altLang="ja-JP" sz="1100" dirty="0">
                <a:latin typeface="+mn-ea"/>
                <a:ea typeface="+mn-ea"/>
              </a:rPr>
              <a:t>1</a:t>
            </a:r>
            <a:r>
              <a:rPr kumimoji="1" lang="ja-JP" altLang="en-US" sz="1100" dirty="0">
                <a:latin typeface="+mn-ea"/>
                <a:ea typeface="+mn-ea"/>
              </a:rPr>
              <a:t>人が高齢者、</a:t>
            </a:r>
            <a:endParaRPr kumimoji="1" lang="en-US" altLang="ja-JP" sz="1100" dirty="0">
              <a:latin typeface="+mn-ea"/>
              <a:ea typeface="+mn-ea"/>
            </a:endParaRPr>
          </a:p>
          <a:p>
            <a:r>
              <a:rPr kumimoji="1" lang="en-US" altLang="ja-JP" sz="1100" dirty="0">
                <a:latin typeface="+mn-ea"/>
                <a:ea typeface="+mn-ea"/>
              </a:rPr>
              <a:t>2040</a:t>
            </a:r>
            <a:r>
              <a:rPr kumimoji="1" lang="ja-JP" altLang="en-US" sz="1100" dirty="0">
                <a:latin typeface="+mn-ea"/>
                <a:ea typeface="+mn-ea"/>
              </a:rPr>
              <a:t>年（令和</a:t>
            </a:r>
            <a:r>
              <a:rPr kumimoji="1" lang="en-US" altLang="ja-JP" sz="1100" dirty="0">
                <a:latin typeface="+mn-ea"/>
                <a:ea typeface="+mn-ea"/>
              </a:rPr>
              <a:t>22</a:t>
            </a:r>
            <a:r>
              <a:rPr kumimoji="1" lang="ja-JP" altLang="en-US" sz="1100" dirty="0">
                <a:latin typeface="+mn-ea"/>
                <a:ea typeface="+mn-ea"/>
              </a:rPr>
              <a:t>年）には、高齢化率が</a:t>
            </a:r>
            <a:r>
              <a:rPr kumimoji="1" lang="en-US" altLang="ja-JP" sz="1100" dirty="0">
                <a:latin typeface="+mn-ea"/>
                <a:ea typeface="+mn-ea"/>
              </a:rPr>
              <a:t>44.8</a:t>
            </a:r>
            <a:r>
              <a:rPr kumimoji="1" lang="ja-JP" altLang="en-US" sz="1100" dirty="0">
                <a:latin typeface="+mn-ea"/>
                <a:ea typeface="+mn-ea"/>
              </a:rPr>
              <a:t>％となり約</a:t>
            </a:r>
            <a:r>
              <a:rPr kumimoji="1" lang="en-US" altLang="ja-JP" sz="1100" dirty="0">
                <a:latin typeface="+mn-ea"/>
                <a:ea typeface="+mn-ea"/>
              </a:rPr>
              <a:t>2</a:t>
            </a:r>
            <a:r>
              <a:rPr kumimoji="1" lang="ja-JP" altLang="en-US" sz="1100" dirty="0">
                <a:latin typeface="+mn-ea"/>
                <a:ea typeface="+mn-ea"/>
              </a:rPr>
              <a:t>人に</a:t>
            </a:r>
            <a:r>
              <a:rPr kumimoji="1" lang="en-US" altLang="ja-JP" sz="1100" dirty="0">
                <a:latin typeface="+mn-ea"/>
                <a:ea typeface="+mn-ea"/>
              </a:rPr>
              <a:t>1</a:t>
            </a:r>
            <a:r>
              <a:rPr kumimoji="1" lang="ja-JP" altLang="en-US" sz="1100" dirty="0">
                <a:latin typeface="+mn-ea"/>
                <a:ea typeface="+mn-ea"/>
              </a:rPr>
              <a:t>人が高齢者と予測されている。</a:t>
            </a:r>
            <a:endParaRPr kumimoji="1" lang="en-US" altLang="ja-JP" sz="1100" dirty="0">
              <a:latin typeface="+mn-ea"/>
              <a:ea typeface="+mn-ea"/>
            </a:endParaRPr>
          </a:p>
          <a:p>
            <a:endParaRPr kumimoji="1" lang="en-US" altLang="ja-JP" sz="1100" dirty="0">
              <a:latin typeface="+mn-ea"/>
              <a:ea typeface="+mn-ea"/>
            </a:endParaRPr>
          </a:p>
          <a:p>
            <a:r>
              <a:rPr kumimoji="1" lang="ja-JP" altLang="en-US" sz="1100" b="1" dirty="0">
                <a:latin typeface="+mn-ea"/>
                <a:ea typeface="+mn-ea"/>
              </a:rPr>
              <a:t>（桐生市の人口と高齢化率は、下記から情報を得てグラフ化しています）</a:t>
            </a:r>
            <a:endParaRPr kumimoji="1" lang="en-US" altLang="ja-JP" sz="1100" b="1" dirty="0">
              <a:latin typeface="+mn-ea"/>
              <a:ea typeface="+mn-ea"/>
            </a:endParaRPr>
          </a:p>
          <a:p>
            <a:r>
              <a:rPr kumimoji="1" lang="ja-JP" altLang="en-US" sz="1100" b="1" dirty="0">
                <a:latin typeface="+mn-ea"/>
                <a:ea typeface="+mn-ea"/>
              </a:rPr>
              <a:t>出典：桐生市役所ホームページ（「桐生市区別人口構成」をグラフ化）</a:t>
            </a:r>
            <a:endParaRPr kumimoji="1" lang="en-US" altLang="ja-JP" sz="1100" b="1" dirty="0">
              <a:latin typeface="+mn-ea"/>
              <a:ea typeface="+mn-ea"/>
            </a:endParaRPr>
          </a:p>
          <a:p>
            <a:r>
              <a:rPr kumimoji="1" lang="ja-JP" altLang="en-US" sz="1100" b="1" dirty="0">
                <a:latin typeface="+mn-ea"/>
                <a:ea typeface="+mn-ea"/>
              </a:rPr>
              <a:t>第</a:t>
            </a:r>
            <a:r>
              <a:rPr kumimoji="1" lang="en-US" altLang="ja-JP" sz="1100" b="1" dirty="0">
                <a:latin typeface="+mn-ea"/>
                <a:ea typeface="+mn-ea"/>
              </a:rPr>
              <a:t>1</a:t>
            </a:r>
            <a:r>
              <a:rPr kumimoji="1" lang="ja-JP" altLang="en-US" sz="1100" b="1" dirty="0">
                <a:latin typeface="+mn-ea"/>
                <a:ea typeface="+mn-ea"/>
              </a:rPr>
              <a:t>圏域</a:t>
            </a:r>
            <a:r>
              <a:rPr kumimoji="1" lang="en-US" altLang="ja-JP" sz="1100" b="1" dirty="0">
                <a:latin typeface="+mn-ea"/>
                <a:ea typeface="+mn-ea"/>
              </a:rPr>
              <a:t>…</a:t>
            </a:r>
            <a:r>
              <a:rPr kumimoji="1" lang="ja-JP" altLang="en-US" sz="1100" b="1" dirty="0">
                <a:latin typeface="+mn-ea"/>
                <a:ea typeface="+mn-ea"/>
              </a:rPr>
              <a:t>（包括山育会：</a:t>
            </a:r>
            <a:r>
              <a:rPr kumimoji="1" lang="en-US" altLang="ja-JP" sz="1100" b="1" dirty="0">
                <a:latin typeface="+mn-ea"/>
                <a:ea typeface="+mn-ea"/>
              </a:rPr>
              <a:t>1</a:t>
            </a:r>
            <a:r>
              <a:rPr kumimoji="1" lang="ja-JP" altLang="en-US" sz="1100" b="1" dirty="0">
                <a:latin typeface="+mn-ea"/>
                <a:ea typeface="+mn-ea"/>
              </a:rPr>
              <a:t>・</a:t>
            </a:r>
            <a:r>
              <a:rPr kumimoji="1" lang="en-US" altLang="ja-JP" sz="1100" b="1" dirty="0">
                <a:latin typeface="+mn-ea"/>
                <a:ea typeface="+mn-ea"/>
              </a:rPr>
              <a:t>2</a:t>
            </a:r>
            <a:r>
              <a:rPr kumimoji="1" lang="ja-JP" altLang="en-US" sz="1100" b="1" dirty="0">
                <a:latin typeface="+mn-ea"/>
                <a:ea typeface="+mn-ea"/>
              </a:rPr>
              <a:t>・</a:t>
            </a:r>
            <a:r>
              <a:rPr kumimoji="1" lang="en-US" altLang="ja-JP" sz="1100" b="1" dirty="0">
                <a:latin typeface="+mn-ea"/>
                <a:ea typeface="+mn-ea"/>
              </a:rPr>
              <a:t>9</a:t>
            </a:r>
            <a:r>
              <a:rPr kumimoji="1" lang="ja-JP" altLang="en-US" sz="1100" b="1" dirty="0">
                <a:latin typeface="+mn-ea"/>
                <a:ea typeface="+mn-ea"/>
              </a:rPr>
              <a:t>・</a:t>
            </a:r>
            <a:r>
              <a:rPr kumimoji="1" lang="en-US" altLang="ja-JP" sz="1100" b="1" dirty="0">
                <a:latin typeface="+mn-ea"/>
                <a:ea typeface="+mn-ea"/>
              </a:rPr>
              <a:t>10</a:t>
            </a:r>
            <a:r>
              <a:rPr kumimoji="1" lang="ja-JP" altLang="en-US" sz="1100" b="1" dirty="0">
                <a:latin typeface="+mn-ea"/>
                <a:ea typeface="+mn-ea"/>
              </a:rPr>
              <a:t>・</a:t>
            </a:r>
            <a:r>
              <a:rPr kumimoji="1" lang="en-US" altLang="ja-JP" sz="1100" b="1" dirty="0">
                <a:latin typeface="+mn-ea"/>
                <a:ea typeface="+mn-ea"/>
              </a:rPr>
              <a:t>14</a:t>
            </a:r>
            <a:r>
              <a:rPr kumimoji="1" lang="ja-JP" altLang="en-US" sz="1100" b="1" dirty="0">
                <a:latin typeface="+mn-ea"/>
                <a:ea typeface="+mn-ea"/>
              </a:rPr>
              <a:t>区）</a:t>
            </a:r>
            <a:endParaRPr kumimoji="1" lang="en-US" altLang="ja-JP" sz="1100" b="1" dirty="0">
              <a:latin typeface="+mn-ea"/>
              <a:ea typeface="+mn-ea"/>
            </a:endParaRPr>
          </a:p>
          <a:p>
            <a:r>
              <a:rPr kumimoji="1" lang="ja-JP" altLang="en-US" sz="1100" b="1" dirty="0">
                <a:latin typeface="+mn-ea"/>
                <a:ea typeface="+mn-ea"/>
              </a:rPr>
              <a:t>第</a:t>
            </a:r>
            <a:r>
              <a:rPr kumimoji="1" lang="en-US" altLang="ja-JP" sz="1100" b="1" dirty="0">
                <a:latin typeface="+mn-ea"/>
                <a:ea typeface="+mn-ea"/>
              </a:rPr>
              <a:t>2</a:t>
            </a:r>
            <a:r>
              <a:rPr kumimoji="1" lang="ja-JP" altLang="en-US" sz="1100" b="1" dirty="0">
                <a:latin typeface="+mn-ea"/>
                <a:ea typeface="+mn-ea"/>
              </a:rPr>
              <a:t>圏域</a:t>
            </a:r>
            <a:r>
              <a:rPr kumimoji="1" lang="en-US" altLang="ja-JP" sz="1100" b="1" dirty="0">
                <a:latin typeface="+mn-ea"/>
                <a:ea typeface="+mn-ea"/>
              </a:rPr>
              <a:t>…</a:t>
            </a:r>
            <a:r>
              <a:rPr kumimoji="1" lang="ja-JP" altLang="en-US" sz="1100" b="1" dirty="0">
                <a:latin typeface="+mn-ea"/>
                <a:ea typeface="+mn-ea"/>
              </a:rPr>
              <a:t>（包括社協：</a:t>
            </a:r>
            <a:r>
              <a:rPr kumimoji="1" lang="en-US" altLang="ja-JP" sz="1100" b="1" dirty="0">
                <a:latin typeface="+mn-ea"/>
                <a:ea typeface="+mn-ea"/>
              </a:rPr>
              <a:t>3</a:t>
            </a:r>
            <a:r>
              <a:rPr kumimoji="1" lang="ja-JP" altLang="en-US" sz="1100" b="1" dirty="0">
                <a:latin typeface="+mn-ea"/>
                <a:ea typeface="+mn-ea"/>
              </a:rPr>
              <a:t>・</a:t>
            </a:r>
            <a:r>
              <a:rPr kumimoji="1" lang="en-US" altLang="ja-JP" sz="1100" b="1" dirty="0">
                <a:latin typeface="+mn-ea"/>
                <a:ea typeface="+mn-ea"/>
              </a:rPr>
              <a:t>4</a:t>
            </a:r>
            <a:r>
              <a:rPr kumimoji="1" lang="ja-JP" altLang="en-US" sz="1100" b="1" dirty="0">
                <a:latin typeface="+mn-ea"/>
                <a:ea typeface="+mn-ea"/>
              </a:rPr>
              <a:t>・</a:t>
            </a:r>
            <a:r>
              <a:rPr kumimoji="1" lang="en-US" altLang="ja-JP" sz="1100" b="1" dirty="0">
                <a:latin typeface="+mn-ea"/>
                <a:ea typeface="+mn-ea"/>
              </a:rPr>
              <a:t>5</a:t>
            </a:r>
            <a:r>
              <a:rPr kumimoji="1" lang="ja-JP" altLang="en-US" sz="1100" b="1" dirty="0">
                <a:latin typeface="+mn-ea"/>
                <a:ea typeface="+mn-ea"/>
              </a:rPr>
              <a:t>・</a:t>
            </a:r>
            <a:r>
              <a:rPr kumimoji="1" lang="en-US" altLang="ja-JP" sz="1100" b="1" dirty="0">
                <a:latin typeface="+mn-ea"/>
                <a:ea typeface="+mn-ea"/>
              </a:rPr>
              <a:t>8</a:t>
            </a:r>
            <a:r>
              <a:rPr kumimoji="1" lang="ja-JP" altLang="en-US" sz="1100" b="1" dirty="0">
                <a:latin typeface="+mn-ea"/>
                <a:ea typeface="+mn-ea"/>
              </a:rPr>
              <a:t>区）</a:t>
            </a:r>
            <a:endParaRPr kumimoji="1" lang="en-US" altLang="ja-JP" sz="1100" b="1" dirty="0">
              <a:latin typeface="+mn-ea"/>
              <a:ea typeface="+mn-ea"/>
            </a:endParaRPr>
          </a:p>
          <a:p>
            <a:r>
              <a:rPr kumimoji="1" lang="ja-JP" altLang="en-US" sz="1100" b="1" dirty="0">
                <a:latin typeface="+mn-ea"/>
                <a:ea typeface="+mn-ea"/>
              </a:rPr>
              <a:t>第</a:t>
            </a:r>
            <a:r>
              <a:rPr kumimoji="1" lang="en-US" altLang="ja-JP" sz="1100" b="1" dirty="0">
                <a:latin typeface="+mn-ea"/>
                <a:ea typeface="+mn-ea"/>
              </a:rPr>
              <a:t>3</a:t>
            </a:r>
            <a:r>
              <a:rPr kumimoji="1" lang="ja-JP" altLang="en-US" sz="1100" b="1" dirty="0">
                <a:latin typeface="+mn-ea"/>
                <a:ea typeface="+mn-ea"/>
              </a:rPr>
              <a:t>圏域</a:t>
            </a:r>
            <a:r>
              <a:rPr kumimoji="1" lang="en-US" altLang="ja-JP" sz="1100" b="1" dirty="0">
                <a:latin typeface="+mn-ea"/>
                <a:ea typeface="+mn-ea"/>
              </a:rPr>
              <a:t>…</a:t>
            </a:r>
            <a:r>
              <a:rPr kumimoji="1" lang="ja-JP" altLang="en-US" sz="1100" b="1" dirty="0">
                <a:latin typeface="+mn-ea"/>
                <a:ea typeface="+mn-ea"/>
              </a:rPr>
              <a:t>（包括菱風園：</a:t>
            </a:r>
            <a:r>
              <a:rPr kumimoji="1" lang="en-US" altLang="ja-JP" sz="1100" b="1" dirty="0">
                <a:latin typeface="+mn-ea"/>
                <a:ea typeface="+mn-ea"/>
              </a:rPr>
              <a:t>6</a:t>
            </a:r>
            <a:r>
              <a:rPr kumimoji="1" lang="ja-JP" altLang="en-US" sz="1100" b="1" dirty="0">
                <a:latin typeface="+mn-ea"/>
                <a:ea typeface="+mn-ea"/>
              </a:rPr>
              <a:t>・</a:t>
            </a:r>
            <a:r>
              <a:rPr kumimoji="1" lang="en-US" altLang="ja-JP" sz="1100" b="1" dirty="0">
                <a:latin typeface="+mn-ea"/>
                <a:ea typeface="+mn-ea"/>
              </a:rPr>
              <a:t>7</a:t>
            </a:r>
            <a:r>
              <a:rPr kumimoji="1" lang="ja-JP" altLang="en-US" sz="1100" b="1" dirty="0">
                <a:latin typeface="+mn-ea"/>
                <a:ea typeface="+mn-ea"/>
              </a:rPr>
              <a:t>・</a:t>
            </a:r>
            <a:r>
              <a:rPr kumimoji="1" lang="en-US" altLang="ja-JP" sz="1100" b="1" dirty="0">
                <a:latin typeface="+mn-ea"/>
                <a:ea typeface="+mn-ea"/>
              </a:rPr>
              <a:t>17</a:t>
            </a:r>
            <a:r>
              <a:rPr kumimoji="1" lang="ja-JP" altLang="en-US" sz="1100" b="1" dirty="0">
                <a:latin typeface="+mn-ea"/>
                <a:ea typeface="+mn-ea"/>
              </a:rPr>
              <a:t>区）</a:t>
            </a:r>
            <a:endParaRPr kumimoji="1" lang="en-US" altLang="ja-JP" sz="1100" b="1" dirty="0">
              <a:latin typeface="+mn-ea"/>
              <a:ea typeface="+mn-ea"/>
            </a:endParaRPr>
          </a:p>
          <a:p>
            <a:r>
              <a:rPr kumimoji="1" lang="ja-JP" altLang="en-US" sz="1100" b="1" dirty="0">
                <a:latin typeface="+mn-ea"/>
                <a:ea typeface="+mn-ea"/>
              </a:rPr>
              <a:t>第</a:t>
            </a:r>
            <a:r>
              <a:rPr kumimoji="1" lang="en-US" altLang="ja-JP" sz="1100" b="1" dirty="0">
                <a:latin typeface="+mn-ea"/>
                <a:ea typeface="+mn-ea"/>
              </a:rPr>
              <a:t>4</a:t>
            </a:r>
            <a:r>
              <a:rPr kumimoji="1" lang="ja-JP" altLang="en-US" sz="1100" b="1" dirty="0">
                <a:latin typeface="+mn-ea"/>
                <a:ea typeface="+mn-ea"/>
              </a:rPr>
              <a:t>圏域</a:t>
            </a:r>
            <a:r>
              <a:rPr kumimoji="1" lang="en-US" altLang="ja-JP" sz="1100" b="1" dirty="0">
                <a:latin typeface="+mn-ea"/>
                <a:ea typeface="+mn-ea"/>
              </a:rPr>
              <a:t>…</a:t>
            </a:r>
            <a:r>
              <a:rPr kumimoji="1" lang="ja-JP" altLang="en-US" sz="1100" b="1" dirty="0">
                <a:latin typeface="+mn-ea"/>
                <a:ea typeface="+mn-ea"/>
              </a:rPr>
              <a:t>（包括ユートピア広沢：</a:t>
            </a:r>
            <a:r>
              <a:rPr kumimoji="1" lang="en-US" altLang="ja-JP" sz="1100" b="1" dirty="0">
                <a:latin typeface="+mn-ea"/>
                <a:ea typeface="+mn-ea"/>
              </a:rPr>
              <a:t>11</a:t>
            </a:r>
            <a:r>
              <a:rPr kumimoji="1" lang="ja-JP" altLang="en-US" sz="1100" b="1" dirty="0">
                <a:latin typeface="+mn-ea"/>
                <a:ea typeface="+mn-ea"/>
              </a:rPr>
              <a:t>・</a:t>
            </a:r>
            <a:r>
              <a:rPr kumimoji="1" lang="en-US" altLang="ja-JP" sz="1100" b="1" dirty="0">
                <a:latin typeface="+mn-ea"/>
                <a:ea typeface="+mn-ea"/>
              </a:rPr>
              <a:t>13</a:t>
            </a:r>
            <a:r>
              <a:rPr kumimoji="1" lang="ja-JP" altLang="en-US" sz="1100" b="1" dirty="0">
                <a:latin typeface="+mn-ea"/>
                <a:ea typeface="+mn-ea"/>
              </a:rPr>
              <a:t>区）</a:t>
            </a:r>
            <a:endParaRPr kumimoji="1" lang="en-US" altLang="ja-JP" sz="1100" b="1" dirty="0">
              <a:latin typeface="+mn-ea"/>
              <a:ea typeface="+mn-ea"/>
            </a:endParaRPr>
          </a:p>
          <a:p>
            <a:r>
              <a:rPr kumimoji="1" lang="ja-JP" altLang="en-US" sz="1100" b="1" dirty="0">
                <a:latin typeface="+mn-ea"/>
                <a:ea typeface="+mn-ea"/>
              </a:rPr>
              <a:t>第</a:t>
            </a:r>
            <a:r>
              <a:rPr kumimoji="1" lang="en-US" altLang="ja-JP" sz="1100" b="1" dirty="0">
                <a:latin typeface="+mn-ea"/>
                <a:ea typeface="+mn-ea"/>
              </a:rPr>
              <a:t>5</a:t>
            </a:r>
            <a:r>
              <a:rPr kumimoji="1" lang="ja-JP" altLang="en-US" sz="1100" b="1" dirty="0">
                <a:latin typeface="+mn-ea"/>
                <a:ea typeface="+mn-ea"/>
              </a:rPr>
              <a:t>圏域</a:t>
            </a:r>
            <a:r>
              <a:rPr kumimoji="1" lang="en-US" altLang="ja-JP" sz="1100" b="1" dirty="0">
                <a:latin typeface="+mn-ea"/>
                <a:ea typeface="+mn-ea"/>
              </a:rPr>
              <a:t>…</a:t>
            </a:r>
            <a:r>
              <a:rPr kumimoji="1" lang="ja-JP" altLang="en-US" sz="1100" b="1" dirty="0">
                <a:latin typeface="+mn-ea"/>
                <a:ea typeface="+mn-ea"/>
              </a:rPr>
              <a:t>（包括思いやり・黒保根：</a:t>
            </a:r>
            <a:r>
              <a:rPr kumimoji="1" lang="en-US" altLang="ja-JP" sz="1100" b="1" dirty="0">
                <a:latin typeface="+mn-ea"/>
                <a:ea typeface="+mn-ea"/>
              </a:rPr>
              <a:t>16</a:t>
            </a:r>
            <a:r>
              <a:rPr kumimoji="1" lang="ja-JP" altLang="en-US" sz="1100" b="1" dirty="0">
                <a:latin typeface="+mn-ea"/>
                <a:ea typeface="+mn-ea"/>
              </a:rPr>
              <a:t>・</a:t>
            </a:r>
            <a:r>
              <a:rPr kumimoji="1" lang="en-US" altLang="ja-JP" sz="1100" b="1" dirty="0">
                <a:latin typeface="+mn-ea"/>
                <a:ea typeface="+mn-ea"/>
              </a:rPr>
              <a:t>22</a:t>
            </a:r>
            <a:r>
              <a:rPr kumimoji="1" lang="ja-JP" altLang="en-US" sz="1100" b="1" dirty="0">
                <a:latin typeface="+mn-ea"/>
                <a:ea typeface="+mn-ea"/>
              </a:rPr>
              <a:t>区）</a:t>
            </a:r>
            <a:endParaRPr kumimoji="1" lang="en-US" altLang="ja-JP" sz="1100" b="1" dirty="0">
              <a:latin typeface="+mn-ea"/>
              <a:ea typeface="+mn-ea"/>
            </a:endParaRPr>
          </a:p>
          <a:p>
            <a:r>
              <a:rPr kumimoji="1" lang="ja-JP" altLang="en-US" sz="1100" b="1" dirty="0">
                <a:latin typeface="+mn-ea"/>
                <a:ea typeface="+mn-ea"/>
              </a:rPr>
              <a:t>第</a:t>
            </a:r>
            <a:r>
              <a:rPr kumimoji="1" lang="en-US" altLang="ja-JP" sz="1100" b="1" dirty="0">
                <a:latin typeface="+mn-ea"/>
                <a:ea typeface="+mn-ea"/>
              </a:rPr>
              <a:t>6</a:t>
            </a:r>
            <a:r>
              <a:rPr kumimoji="1" lang="ja-JP" altLang="en-US" sz="1100" b="1" dirty="0">
                <a:latin typeface="+mn-ea"/>
                <a:ea typeface="+mn-ea"/>
              </a:rPr>
              <a:t>圏域</a:t>
            </a:r>
            <a:r>
              <a:rPr kumimoji="1" lang="en-US" altLang="ja-JP" sz="1100" b="1" dirty="0">
                <a:latin typeface="+mn-ea"/>
                <a:ea typeface="+mn-ea"/>
              </a:rPr>
              <a:t>…</a:t>
            </a:r>
            <a:r>
              <a:rPr kumimoji="1" lang="ja-JP" altLang="en-US" sz="1100" b="1" dirty="0">
                <a:latin typeface="+mn-ea"/>
                <a:ea typeface="+mn-ea"/>
              </a:rPr>
              <a:t>（包括にいさと：</a:t>
            </a:r>
            <a:r>
              <a:rPr kumimoji="1" lang="en-US" altLang="ja-JP" sz="1100" b="1" dirty="0">
                <a:latin typeface="+mn-ea"/>
                <a:ea typeface="+mn-ea"/>
              </a:rPr>
              <a:t>19</a:t>
            </a:r>
            <a:r>
              <a:rPr kumimoji="1" lang="ja-JP" altLang="en-US" sz="1100" b="1" dirty="0">
                <a:latin typeface="+mn-ea"/>
                <a:ea typeface="+mn-ea"/>
              </a:rPr>
              <a:t>・</a:t>
            </a:r>
            <a:r>
              <a:rPr kumimoji="1" lang="en-US" altLang="ja-JP" sz="1100" b="1" dirty="0">
                <a:latin typeface="+mn-ea"/>
                <a:ea typeface="+mn-ea"/>
              </a:rPr>
              <a:t>20</a:t>
            </a:r>
            <a:r>
              <a:rPr kumimoji="1" lang="ja-JP" altLang="en-US" sz="1100" b="1" dirty="0">
                <a:latin typeface="+mn-ea"/>
                <a:ea typeface="+mn-ea"/>
              </a:rPr>
              <a:t>・</a:t>
            </a:r>
            <a:r>
              <a:rPr kumimoji="1" lang="en-US" altLang="ja-JP" sz="1100" b="1" dirty="0">
                <a:latin typeface="+mn-ea"/>
                <a:ea typeface="+mn-ea"/>
              </a:rPr>
              <a:t>21</a:t>
            </a:r>
            <a:r>
              <a:rPr kumimoji="1" lang="ja-JP" altLang="en-US" sz="1100" b="1" dirty="0">
                <a:latin typeface="+mn-ea"/>
                <a:ea typeface="+mn-ea"/>
              </a:rPr>
              <a:t>区）</a:t>
            </a:r>
            <a:endParaRPr kumimoji="1" lang="en-US" altLang="ja-JP" sz="1100" b="1" dirty="0">
              <a:latin typeface="+mn-ea"/>
              <a:ea typeface="+mn-ea"/>
            </a:endParaRPr>
          </a:p>
          <a:p>
            <a:r>
              <a:rPr kumimoji="1" lang="ja-JP" altLang="en-US" sz="1100" b="1" dirty="0">
                <a:latin typeface="+mn-ea"/>
                <a:ea typeface="+mn-ea"/>
              </a:rPr>
              <a:t>第</a:t>
            </a:r>
            <a:r>
              <a:rPr kumimoji="1" lang="en-US" altLang="ja-JP" sz="1100" b="1" dirty="0">
                <a:latin typeface="+mn-ea"/>
                <a:ea typeface="+mn-ea"/>
              </a:rPr>
              <a:t>7</a:t>
            </a:r>
            <a:r>
              <a:rPr kumimoji="1" lang="ja-JP" altLang="en-US" sz="1100" b="1" dirty="0">
                <a:latin typeface="+mn-ea"/>
                <a:ea typeface="+mn-ea"/>
              </a:rPr>
              <a:t>圏域</a:t>
            </a:r>
            <a:r>
              <a:rPr kumimoji="1" lang="en-US" altLang="ja-JP" sz="1100" b="1" dirty="0">
                <a:latin typeface="+mn-ea"/>
                <a:ea typeface="+mn-ea"/>
                <a:sym typeface="Wingdings" panose="05000000000000000000" pitchFamily="2" charset="2"/>
              </a:rPr>
              <a:t>…</a:t>
            </a:r>
            <a:r>
              <a:rPr kumimoji="1" lang="ja-JP" altLang="en-US" sz="1100" b="1" dirty="0">
                <a:latin typeface="+mn-ea"/>
                <a:ea typeface="+mn-ea"/>
                <a:sym typeface="Wingdings" panose="05000000000000000000" pitchFamily="2" charset="2"/>
              </a:rPr>
              <a:t>（包括のぞみの苑：</a:t>
            </a:r>
            <a:r>
              <a:rPr kumimoji="1" lang="en-US" altLang="ja-JP" sz="1100" b="1" dirty="0">
                <a:latin typeface="+mn-ea"/>
                <a:ea typeface="+mn-ea"/>
              </a:rPr>
              <a:t>15</a:t>
            </a:r>
            <a:r>
              <a:rPr kumimoji="1" lang="ja-JP" altLang="en-US" sz="1100" b="1" dirty="0">
                <a:latin typeface="+mn-ea"/>
                <a:ea typeface="+mn-ea"/>
              </a:rPr>
              <a:t>区）</a:t>
            </a:r>
            <a:endParaRPr kumimoji="1" lang="en-US" altLang="ja-JP" sz="1100" b="1" dirty="0">
              <a:latin typeface="+mn-ea"/>
              <a:ea typeface="+mn-ea"/>
            </a:endParaRPr>
          </a:p>
          <a:p>
            <a:r>
              <a:rPr kumimoji="1" lang="ja-JP" altLang="en-US" sz="1100" b="1" dirty="0">
                <a:latin typeface="+mn-ea"/>
                <a:ea typeface="+mn-ea"/>
              </a:rPr>
              <a:t>第</a:t>
            </a:r>
            <a:r>
              <a:rPr kumimoji="1" lang="en-US" altLang="ja-JP" sz="1100" b="1" dirty="0">
                <a:latin typeface="+mn-ea"/>
                <a:ea typeface="+mn-ea"/>
              </a:rPr>
              <a:t>8</a:t>
            </a:r>
            <a:r>
              <a:rPr kumimoji="1" lang="ja-JP" altLang="en-US" sz="1100" b="1" dirty="0">
                <a:latin typeface="+mn-ea"/>
                <a:ea typeface="+mn-ea"/>
              </a:rPr>
              <a:t>圏域</a:t>
            </a:r>
            <a:r>
              <a:rPr kumimoji="1" lang="en-US" altLang="ja-JP" sz="1100" b="1" dirty="0">
                <a:latin typeface="+mn-ea"/>
                <a:ea typeface="+mn-ea"/>
              </a:rPr>
              <a:t>…</a:t>
            </a:r>
            <a:r>
              <a:rPr kumimoji="1" lang="ja-JP" altLang="en-US" sz="1100" b="1" dirty="0">
                <a:latin typeface="+mn-ea"/>
                <a:ea typeface="+mn-ea"/>
              </a:rPr>
              <a:t>（包括神明：</a:t>
            </a:r>
            <a:r>
              <a:rPr kumimoji="1" lang="en-US" altLang="ja-JP" sz="1100" b="1" dirty="0">
                <a:latin typeface="+mn-ea"/>
                <a:ea typeface="+mn-ea"/>
              </a:rPr>
              <a:t>12</a:t>
            </a:r>
            <a:r>
              <a:rPr kumimoji="1" lang="ja-JP" altLang="en-US" sz="1100" b="1" dirty="0">
                <a:latin typeface="+mn-ea"/>
                <a:ea typeface="+mn-ea"/>
              </a:rPr>
              <a:t>・</a:t>
            </a:r>
            <a:r>
              <a:rPr kumimoji="1" lang="en-US" altLang="ja-JP" sz="1100" b="1" dirty="0">
                <a:latin typeface="+mn-ea"/>
                <a:ea typeface="+mn-ea"/>
              </a:rPr>
              <a:t>18</a:t>
            </a:r>
            <a:r>
              <a:rPr kumimoji="1" lang="ja-JP" altLang="en-US" sz="1100" b="1" dirty="0">
                <a:latin typeface="+mn-ea"/>
                <a:ea typeface="+mn-ea"/>
              </a:rPr>
              <a:t>区）</a:t>
            </a:r>
            <a:endParaRPr kumimoji="1" lang="en-US" altLang="ja-JP" sz="1100" b="1" dirty="0">
              <a:latin typeface="+mn-ea"/>
              <a:ea typeface="+mn-ea"/>
            </a:endParaRPr>
          </a:p>
        </p:txBody>
      </p:sp>
      <p:sp>
        <p:nvSpPr>
          <p:cNvPr id="6" name="スライド番号プレースホルダー 5">
            <a:extLst>
              <a:ext uri="{FF2B5EF4-FFF2-40B4-BE49-F238E27FC236}">
                <a16:creationId xmlns:a16="http://schemas.microsoft.com/office/drawing/2014/main" id="{175C270D-E68F-4D13-94F5-8A57D8C513D2}"/>
              </a:ext>
            </a:extLst>
          </p:cNvPr>
          <p:cNvSpPr>
            <a:spLocks noGrp="1"/>
          </p:cNvSpPr>
          <p:nvPr>
            <p:ph type="sldNum" sz="quarter" idx="5"/>
          </p:nvPr>
        </p:nvSpPr>
        <p:spPr/>
        <p:txBody>
          <a:bodyPr/>
          <a:lstStyle/>
          <a:p>
            <a:fld id="{8744AEE6-3A6D-4E72-95A8-DC3A52423C5C}" type="slidenum">
              <a:rPr kumimoji="1" lang="ja-JP" altLang="en-US" smtClean="0"/>
              <a:t>5</a:t>
            </a:fld>
            <a:endParaRPr kumimoji="1" lang="ja-JP" altLang="en-US"/>
          </a:p>
        </p:txBody>
      </p:sp>
    </p:spTree>
    <p:extLst>
      <p:ext uri="{BB962C8B-B14F-4D97-AF65-F5344CB8AC3E}">
        <p14:creationId xmlns:p14="http://schemas.microsoft.com/office/powerpoint/2010/main" val="2661194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a:extLst>
              <a:ext uri="{FF2B5EF4-FFF2-40B4-BE49-F238E27FC236}">
                <a16:creationId xmlns:a16="http://schemas.microsoft.com/office/drawing/2014/main" id="{C73FB610-8741-4ABD-86CA-C08D4C3D53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ノート プレースホルダー 2">
            <a:extLst>
              <a:ext uri="{FF2B5EF4-FFF2-40B4-BE49-F238E27FC236}">
                <a16:creationId xmlns:a16="http://schemas.microsoft.com/office/drawing/2014/main" id="{636F327D-F847-4F26-8430-8D9E2F5F82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b="1" dirty="0">
                <a:latin typeface="+mn-ea"/>
                <a:ea typeface="+mn-ea"/>
              </a:rPr>
              <a:t>【</a:t>
            </a:r>
            <a:r>
              <a:rPr lang="ja-JP" altLang="en-US" sz="1100" b="1" dirty="0">
                <a:latin typeface="+mn-ea"/>
                <a:ea typeface="+mn-ea"/>
              </a:rPr>
              <a:t>スライド</a:t>
            </a:r>
            <a:r>
              <a:rPr lang="en-US" altLang="ja-JP" sz="1100" b="1" dirty="0">
                <a:latin typeface="+mn-ea"/>
                <a:ea typeface="+mn-ea"/>
              </a:rPr>
              <a:t>1</a:t>
            </a:r>
            <a:r>
              <a:rPr lang="ja-JP" altLang="en-US" sz="1100" b="1" dirty="0">
                <a:latin typeface="+mn-ea"/>
                <a:ea typeface="+mn-ea"/>
              </a:rPr>
              <a:t>～</a:t>
            </a:r>
            <a:r>
              <a:rPr lang="en-US" altLang="ja-JP" sz="1100" b="1" dirty="0">
                <a:latin typeface="+mn-ea"/>
                <a:ea typeface="+mn-ea"/>
              </a:rPr>
              <a:t>6</a:t>
            </a:r>
            <a:r>
              <a:rPr lang="ja-JP" altLang="en-US" sz="1100" b="1" dirty="0">
                <a:latin typeface="+mn-ea"/>
                <a:ea typeface="+mn-ea"/>
              </a:rPr>
              <a:t>を約</a:t>
            </a:r>
            <a:r>
              <a:rPr lang="en-US" altLang="ja-JP" sz="1100" b="1" dirty="0">
                <a:latin typeface="+mn-ea"/>
                <a:ea typeface="+mn-ea"/>
              </a:rPr>
              <a:t>10</a:t>
            </a:r>
            <a:r>
              <a:rPr lang="ja-JP" altLang="en-US" sz="1100" b="1" dirty="0">
                <a:latin typeface="+mn-ea"/>
                <a:ea typeface="+mn-ea"/>
              </a:rPr>
              <a:t>～</a:t>
            </a:r>
            <a:r>
              <a:rPr lang="en-US" altLang="ja-JP" sz="1100" b="1" dirty="0">
                <a:latin typeface="+mn-ea"/>
                <a:ea typeface="+mn-ea"/>
              </a:rPr>
              <a:t>15</a:t>
            </a:r>
            <a:r>
              <a:rPr lang="ja-JP" altLang="en-US" sz="1100" b="1" dirty="0">
                <a:latin typeface="+mn-ea"/>
                <a:ea typeface="+mn-ea"/>
              </a:rPr>
              <a:t>分程度で伝える（目安）スライド</a:t>
            </a:r>
            <a:r>
              <a:rPr lang="en-US" altLang="ja-JP" sz="1100" b="1" dirty="0">
                <a:latin typeface="+mn-ea"/>
                <a:ea typeface="+mn-ea"/>
              </a:rPr>
              <a:t>4</a:t>
            </a:r>
            <a:r>
              <a:rPr lang="ja-JP" altLang="en-US" sz="1100" b="1" dirty="0">
                <a:latin typeface="+mn-ea"/>
                <a:ea typeface="+mn-ea"/>
              </a:rPr>
              <a:t>は時間に応じて活用</a:t>
            </a:r>
            <a:r>
              <a:rPr lang="en-US" altLang="ja-JP" sz="1100" b="1" dirty="0">
                <a:latin typeface="+mn-ea"/>
                <a:ea typeface="+mn-ea"/>
              </a:rPr>
              <a:t>】</a:t>
            </a:r>
          </a:p>
          <a:p>
            <a:endParaRPr lang="en-US" altLang="ja-JP" sz="1100" dirty="0">
              <a:latin typeface="+mn-ea"/>
              <a:ea typeface="+mn-ea"/>
            </a:endParaRPr>
          </a:p>
          <a:p>
            <a:r>
              <a:rPr lang="ja-JP" altLang="en-US" sz="1100" dirty="0">
                <a:latin typeface="+mn-ea"/>
                <a:ea typeface="+mn-ea"/>
              </a:rPr>
              <a:t>高齢になると身体に大きな変化が出てきます。</a:t>
            </a:r>
            <a:endParaRPr lang="en-US" altLang="ja-JP" sz="1100" dirty="0">
              <a:latin typeface="+mn-ea"/>
              <a:ea typeface="+mn-ea"/>
            </a:endParaRPr>
          </a:p>
          <a:p>
            <a:r>
              <a:rPr lang="ja-JP" altLang="en-US" sz="1100" dirty="0">
                <a:latin typeface="+mn-ea"/>
                <a:ea typeface="+mn-ea"/>
              </a:rPr>
              <a:t>例えば</a:t>
            </a:r>
            <a:endParaRPr lang="en-US" altLang="ja-JP" sz="1100" dirty="0">
              <a:latin typeface="+mn-ea"/>
              <a:ea typeface="+mn-ea"/>
            </a:endParaRPr>
          </a:p>
          <a:p>
            <a:r>
              <a:rPr lang="ja-JP" altLang="en-US" sz="1100" dirty="0">
                <a:latin typeface="+mn-ea"/>
                <a:ea typeface="+mn-ea"/>
              </a:rPr>
              <a:t>「目が見えにくくなる」</a:t>
            </a:r>
            <a:endParaRPr lang="en-US" altLang="ja-JP" sz="1100" dirty="0">
              <a:latin typeface="+mn-ea"/>
              <a:ea typeface="+mn-ea"/>
            </a:endParaRPr>
          </a:p>
          <a:p>
            <a:r>
              <a:rPr lang="ja-JP" altLang="en-US" sz="1100" dirty="0">
                <a:latin typeface="+mn-ea"/>
                <a:ea typeface="+mn-ea"/>
              </a:rPr>
              <a:t>「耳が遠くなる」</a:t>
            </a:r>
            <a:endParaRPr lang="en-US" altLang="ja-JP" sz="1100" dirty="0">
              <a:latin typeface="+mn-ea"/>
              <a:ea typeface="+mn-ea"/>
            </a:endParaRPr>
          </a:p>
          <a:p>
            <a:r>
              <a:rPr lang="ja-JP" altLang="en-US" sz="1100" dirty="0">
                <a:latin typeface="+mn-ea"/>
                <a:ea typeface="+mn-ea"/>
              </a:rPr>
              <a:t>「しわが増える」</a:t>
            </a:r>
            <a:endParaRPr lang="en-US" altLang="ja-JP" sz="1100" dirty="0">
              <a:latin typeface="+mn-ea"/>
              <a:ea typeface="+mn-ea"/>
            </a:endParaRPr>
          </a:p>
          <a:p>
            <a:r>
              <a:rPr lang="ja-JP" altLang="en-US" sz="1100" dirty="0">
                <a:latin typeface="+mn-ea"/>
                <a:ea typeface="+mn-ea"/>
              </a:rPr>
              <a:t>「痛みや温度を感じにくくなる」</a:t>
            </a:r>
            <a:endParaRPr lang="en-US" altLang="ja-JP" sz="1100" dirty="0">
              <a:latin typeface="+mn-ea"/>
              <a:ea typeface="+mn-ea"/>
            </a:endParaRPr>
          </a:p>
          <a:p>
            <a:r>
              <a:rPr lang="ja-JP" altLang="en-US" sz="1100" dirty="0">
                <a:latin typeface="+mn-ea"/>
                <a:ea typeface="+mn-ea"/>
              </a:rPr>
              <a:t>「病気になりやすくなる」</a:t>
            </a:r>
            <a:endParaRPr lang="en-US" altLang="ja-JP" sz="1100" dirty="0">
              <a:latin typeface="+mn-ea"/>
              <a:ea typeface="+mn-ea"/>
            </a:endParaRPr>
          </a:p>
          <a:p>
            <a:r>
              <a:rPr lang="ja-JP" altLang="en-US" sz="1100" dirty="0">
                <a:latin typeface="+mn-ea"/>
                <a:ea typeface="+mn-ea"/>
              </a:rPr>
              <a:t>「けがや傷が治りにくくなる」</a:t>
            </a:r>
            <a:endParaRPr lang="en-US" altLang="ja-JP" sz="1100" dirty="0">
              <a:latin typeface="+mn-ea"/>
              <a:ea typeface="+mn-ea"/>
            </a:endParaRPr>
          </a:p>
          <a:p>
            <a:r>
              <a:rPr lang="ja-JP" altLang="en-US" sz="1100" dirty="0">
                <a:latin typeface="+mn-ea"/>
                <a:ea typeface="+mn-ea"/>
              </a:rPr>
              <a:t>「忘れっぽくなる」</a:t>
            </a:r>
            <a:endParaRPr lang="en-US" altLang="ja-JP" sz="1100" dirty="0">
              <a:latin typeface="+mn-ea"/>
              <a:ea typeface="+mn-ea"/>
            </a:endParaRPr>
          </a:p>
          <a:p>
            <a:r>
              <a:rPr lang="ja-JP" altLang="en-US" sz="1100" dirty="0">
                <a:latin typeface="+mn-ea"/>
                <a:ea typeface="+mn-ea"/>
              </a:rPr>
              <a:t>「聞いたことを覚えることが出来なくなる」</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といった若い時に比べて筋力の減少や免疫力の低下などに伴って、様々な変化が起こります。</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（筋肉の量が減ったり、病気をはね返すパワーや傷を治す力が弱ってくるなど、様々な変化が起こります）</a:t>
            </a:r>
            <a:endParaRPr lang="en-US" altLang="ja-JP" sz="1100" b="1" dirty="0">
              <a:latin typeface="+mn-ea"/>
              <a:ea typeface="+mn-ea"/>
            </a:endParaRPr>
          </a:p>
          <a:p>
            <a:endParaRPr lang="en-US" altLang="ja-JP" sz="1100" dirty="0">
              <a:latin typeface="+mn-ea"/>
              <a:ea typeface="+mn-ea"/>
            </a:endParaRPr>
          </a:p>
          <a:p>
            <a:r>
              <a:rPr lang="ja-JP" altLang="en-US" sz="1100" dirty="0">
                <a:latin typeface="+mn-ea"/>
                <a:ea typeface="+mn-ea"/>
              </a:rPr>
              <a:t>●そしてもちろん高齢になるほど、</a:t>
            </a:r>
            <a:r>
              <a:rPr lang="ja-JP" altLang="en-US" sz="1100" b="0" dirty="0">
                <a:latin typeface="+mn-ea"/>
                <a:ea typeface="+mn-ea"/>
              </a:rPr>
              <a:t>認知症になる可能性は高くなります。</a:t>
            </a:r>
            <a:endParaRPr lang="en-US" altLang="ja-JP" sz="1100" b="0" dirty="0">
              <a:latin typeface="+mn-ea"/>
              <a:ea typeface="+mn-ea"/>
            </a:endParaRPr>
          </a:p>
          <a:p>
            <a:r>
              <a:rPr lang="ja-JP" altLang="en-US" sz="1100" dirty="0">
                <a:latin typeface="+mn-ea"/>
                <a:ea typeface="+mn-ea"/>
              </a:rPr>
              <a:t>今度は、私たちの脳は、どのような働きをしているのかを見ていきましょう。</a:t>
            </a:r>
          </a:p>
        </p:txBody>
      </p:sp>
      <p:sp>
        <p:nvSpPr>
          <p:cNvPr id="16388" name="スライド番号プレースホルダー 3">
            <a:extLst>
              <a:ext uri="{FF2B5EF4-FFF2-40B4-BE49-F238E27FC236}">
                <a16:creationId xmlns:a16="http://schemas.microsoft.com/office/drawing/2014/main" id="{ABCA715D-B21F-451A-BF9E-3BCD382AD75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4C587564-26C0-4C34-8ADC-DF47D74D510E}" type="slidenum">
              <a:rPr lang="ja-JP" altLang="en-US" sz="1300" smtClean="0"/>
              <a:pPr/>
              <a:t>6</a:t>
            </a:fld>
            <a:endParaRPr lang="ja-JP" altLang="en-US" sz="13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66584705-6293-4480-B7CD-FC2DDFEB8E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ノート プレースホルダー 2">
            <a:extLst>
              <a:ext uri="{FF2B5EF4-FFF2-40B4-BE49-F238E27FC236}">
                <a16:creationId xmlns:a16="http://schemas.microsoft.com/office/drawing/2014/main" id="{6BE1BD0F-EE55-45B9-948C-593446E6878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3</a:t>
            </a:r>
            <a:r>
              <a:rPr lang="ja-JP" altLang="en-US" sz="1100" b="1" dirty="0">
                <a:latin typeface="+mn-ea"/>
                <a:ea typeface="+mn-ea"/>
              </a:rPr>
              <a:t>ページです）</a:t>
            </a:r>
            <a:endParaRPr lang="en-US" altLang="ja-JP" sz="1100" b="1" dirty="0">
              <a:latin typeface="+mn-ea"/>
              <a:ea typeface="+mn-ea"/>
            </a:endParaRPr>
          </a:p>
          <a:p>
            <a:endParaRPr lang="en-US" altLang="ja-JP" sz="1100" dirty="0">
              <a:latin typeface="+mn-ea"/>
              <a:ea typeface="+mn-ea"/>
            </a:endParaRPr>
          </a:p>
          <a:p>
            <a:r>
              <a:rPr lang="ja-JP" altLang="en-US" sz="1100" dirty="0">
                <a:latin typeface="+mn-ea"/>
                <a:ea typeface="+mn-ea"/>
              </a:rPr>
              <a:t>認知症は、誰もがなり得る可能性のある「脳」の病気</a:t>
            </a:r>
            <a:r>
              <a:rPr lang="ja-JP" altLang="en-US" sz="1100" b="1" u="sng" dirty="0">
                <a:latin typeface="+mn-ea"/>
                <a:ea typeface="+mn-ea"/>
              </a:rPr>
              <a:t>によるもの</a:t>
            </a:r>
            <a:r>
              <a:rPr lang="ja-JP" altLang="en-US" sz="1100" dirty="0">
                <a:latin typeface="+mn-ea"/>
                <a:ea typeface="+mn-ea"/>
              </a:rPr>
              <a:t>です。</a:t>
            </a:r>
            <a:endParaRPr lang="en-US" altLang="ja-JP" sz="1100" dirty="0">
              <a:latin typeface="+mn-ea"/>
              <a:ea typeface="+mn-ea"/>
            </a:endParaRPr>
          </a:p>
          <a:p>
            <a:r>
              <a:rPr lang="ja-JP" altLang="en-US" sz="1100" dirty="0">
                <a:latin typeface="+mn-ea"/>
                <a:ea typeface="+mn-ea"/>
              </a:rPr>
              <a:t>また、認知症というのは、脳のたくさんの機能が発達した状態から様々な原因</a:t>
            </a:r>
            <a:r>
              <a:rPr lang="ja-JP" altLang="en-US" sz="1100" b="1" dirty="0">
                <a:latin typeface="+mn-ea"/>
                <a:ea typeface="+mn-ea"/>
              </a:rPr>
              <a:t>（病気、事故など）</a:t>
            </a:r>
            <a:r>
              <a:rPr lang="ja-JP" altLang="en-US" sz="1100" dirty="0">
                <a:latin typeface="+mn-ea"/>
                <a:ea typeface="+mn-ea"/>
              </a:rPr>
              <a:t>で脳の細胞が死んだり、働きが悪くなったために、様々な障害が起こり（脳がいつも通りに働かなくなり）、生活する上で色々な支障が出て生活がしづらくなる状態を言います。</a:t>
            </a:r>
            <a:endParaRPr lang="en-US" altLang="ja-JP" sz="1100" dirty="0">
              <a:latin typeface="+mn-ea"/>
              <a:ea typeface="+mn-ea"/>
            </a:endParaRPr>
          </a:p>
          <a:p>
            <a:r>
              <a:rPr lang="ja-JP" altLang="en-US" sz="1100" dirty="0">
                <a:latin typeface="+mn-ea"/>
                <a:ea typeface="+mn-ea"/>
              </a:rPr>
              <a:t>また、認知症を引き起こす脳の病気は、</a:t>
            </a:r>
            <a:r>
              <a:rPr lang="en-US" altLang="ja-JP" sz="1100" dirty="0">
                <a:latin typeface="+mn-ea"/>
                <a:ea typeface="+mn-ea"/>
              </a:rPr>
              <a:t>70</a:t>
            </a:r>
            <a:r>
              <a:rPr lang="ja-JP" altLang="en-US" sz="1100" dirty="0">
                <a:latin typeface="+mn-ea"/>
                <a:ea typeface="+mn-ea"/>
              </a:rPr>
              <a:t>種類以上と言われていますが、そのうちの、代表的なものは、「アルツハイマー型認知症」「脳血管性認知症」があります。</a:t>
            </a:r>
            <a:endParaRPr lang="en-US" altLang="ja-JP" sz="1100" dirty="0">
              <a:latin typeface="+mn-ea"/>
              <a:ea typeface="+mn-ea"/>
            </a:endParaRPr>
          </a:p>
          <a:p>
            <a:r>
              <a:rPr lang="ja-JP" altLang="en-US" sz="1100" dirty="0">
                <a:latin typeface="+mn-ea"/>
                <a:ea typeface="+mn-ea"/>
              </a:rPr>
              <a:t>図の左側が健康な脳の状態で、</a:t>
            </a:r>
            <a:endParaRPr lang="en-US" altLang="ja-JP" sz="1100" dirty="0">
              <a:latin typeface="+mn-ea"/>
              <a:ea typeface="+mn-ea"/>
            </a:endParaRPr>
          </a:p>
          <a:p>
            <a:r>
              <a:rPr lang="ja-JP" altLang="en-US" sz="1100" dirty="0">
                <a:latin typeface="+mn-ea"/>
                <a:ea typeface="+mn-ea"/>
              </a:rPr>
              <a:t>中央の図がアルツハイマー型認知症の脳の状態を表しています。脳の細胞が少しずつ全体的に死んでいって、脳全体が小さくなっています。認知症の約</a:t>
            </a:r>
            <a:r>
              <a:rPr lang="en-US" altLang="ja-JP" sz="1100" dirty="0">
                <a:latin typeface="+mn-ea"/>
                <a:ea typeface="+mn-ea"/>
              </a:rPr>
              <a:t>60</a:t>
            </a:r>
            <a:r>
              <a:rPr lang="ja-JP" altLang="en-US" sz="1100" dirty="0">
                <a:latin typeface="+mn-ea"/>
                <a:ea typeface="+mn-ea"/>
              </a:rPr>
              <a:t>％がアルツハイマー型認知症と言われています。</a:t>
            </a:r>
            <a:endParaRPr lang="en-US" altLang="ja-JP" sz="1100" dirty="0">
              <a:latin typeface="+mn-ea"/>
              <a:ea typeface="+mn-ea"/>
            </a:endParaRPr>
          </a:p>
          <a:p>
            <a:r>
              <a:rPr lang="ja-JP" altLang="en-US" sz="1100" dirty="0">
                <a:latin typeface="+mn-ea"/>
                <a:ea typeface="+mn-ea"/>
              </a:rPr>
              <a:t>（</a:t>
            </a:r>
            <a:r>
              <a:rPr lang="ja-JP" altLang="en-US" sz="1100" b="1" dirty="0">
                <a:latin typeface="+mn-ea"/>
                <a:ea typeface="+mn-ea"/>
              </a:rPr>
              <a:t>アミロイド</a:t>
            </a:r>
            <a:r>
              <a:rPr lang="en-US" altLang="ja-JP" sz="1100" b="1" dirty="0">
                <a:latin typeface="+mn-ea"/>
                <a:ea typeface="+mn-ea"/>
              </a:rPr>
              <a:t>β</a:t>
            </a:r>
            <a:r>
              <a:rPr lang="ja-JP" altLang="en-US" sz="1100" b="1" dirty="0">
                <a:latin typeface="+mn-ea"/>
                <a:ea typeface="+mn-ea"/>
              </a:rPr>
              <a:t>やタウタンパクというたんぱく質が、脳に異常にたまることが引き金で脳全体に蓄積されると正常な脳細胞が損傷してしまいます比較的早い段階から記憶障害、見当識障害などが出やすくなります。。発症の約</a:t>
            </a:r>
            <a:r>
              <a:rPr lang="en-US" altLang="ja-JP" sz="1100" b="1" dirty="0">
                <a:latin typeface="+mn-ea"/>
                <a:ea typeface="+mn-ea"/>
              </a:rPr>
              <a:t>15</a:t>
            </a:r>
            <a:r>
              <a:rPr lang="ja-JP" altLang="en-US" sz="1100" b="1" dirty="0">
                <a:latin typeface="+mn-ea"/>
                <a:ea typeface="+mn-ea"/>
              </a:rPr>
              <a:t>～</a:t>
            </a:r>
            <a:r>
              <a:rPr lang="en-US" altLang="ja-JP" sz="1100" b="1" dirty="0">
                <a:latin typeface="+mn-ea"/>
                <a:ea typeface="+mn-ea"/>
              </a:rPr>
              <a:t>20</a:t>
            </a:r>
            <a:r>
              <a:rPr lang="ja-JP" altLang="en-US" sz="1100" b="1" dirty="0">
                <a:latin typeface="+mn-ea"/>
                <a:ea typeface="+mn-ea"/>
              </a:rPr>
              <a:t>年くらい前からゆっくりと蓄積されていると言われています。女性に多いと言われています。）</a:t>
            </a:r>
            <a:endParaRPr lang="en-US" altLang="ja-JP" sz="1100" b="1"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右側の図が、脳血管性認知症の脳の状態で、脳の中の血管が切れたり、詰まったり</a:t>
            </a:r>
            <a:r>
              <a:rPr lang="ja-JP" altLang="en-US" sz="1100" b="1" dirty="0">
                <a:latin typeface="+mn-ea"/>
                <a:ea typeface="+mn-ea"/>
              </a:rPr>
              <a:t>（いわゆる脳梗塞や脳出血など）</a:t>
            </a:r>
            <a:r>
              <a:rPr lang="ja-JP" altLang="en-US" sz="1100" dirty="0">
                <a:latin typeface="+mn-ea"/>
                <a:ea typeface="+mn-ea"/>
              </a:rPr>
              <a:t>したために脳の細胞に酸素や栄養が行かなくて、その部分の細胞が死んでしまった状態です。細胞が死んでしまった箇所によって症状が異なります。認知症の約</a:t>
            </a:r>
            <a:r>
              <a:rPr lang="en-US" altLang="ja-JP" sz="1100" dirty="0">
                <a:latin typeface="+mn-ea"/>
                <a:ea typeface="+mn-ea"/>
              </a:rPr>
              <a:t>15</a:t>
            </a:r>
            <a:r>
              <a:rPr lang="ja-JP" altLang="en-US" sz="1100" dirty="0">
                <a:latin typeface="+mn-ea"/>
                <a:ea typeface="+mn-ea"/>
              </a:rPr>
              <a:t>％が脳血管性認知症と言われています。</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意欲や自発性に乏しくなり、物事の考えや動きが遅くなったり、物事をうまく行えなくなる。手足の運動麻痺、しゃべりにくさや飲食などの飲み込みにくさなどが見られます。また、段階的に悪化すると言われています。男性の割合が高いと言われています。）</a:t>
            </a:r>
            <a:endParaRPr lang="en-US" altLang="ja-JP" sz="1100" b="1" dirty="0">
              <a:latin typeface="+mn-ea"/>
              <a:ea typeface="+mn-ea"/>
            </a:endParaRPr>
          </a:p>
          <a:p>
            <a:endParaRPr lang="en-US" altLang="ja-JP" sz="1100" dirty="0">
              <a:latin typeface="+mn-ea"/>
              <a:ea typeface="+mn-ea"/>
            </a:endParaRPr>
          </a:p>
          <a:p>
            <a:r>
              <a:rPr lang="ja-JP" altLang="en-US" sz="1100" dirty="0">
                <a:latin typeface="+mn-ea"/>
                <a:ea typeface="+mn-ea"/>
              </a:rPr>
              <a:t>脳の全部を使って生きている人はいません。天才といわれる人でも</a:t>
            </a:r>
            <a:r>
              <a:rPr lang="en-US" altLang="ja-JP" sz="1100" dirty="0">
                <a:latin typeface="+mn-ea"/>
                <a:ea typeface="+mn-ea"/>
              </a:rPr>
              <a:t>10%</a:t>
            </a:r>
            <a:r>
              <a:rPr lang="ja-JP" altLang="en-US" sz="1100" dirty="0">
                <a:latin typeface="+mn-ea"/>
                <a:ea typeface="+mn-ea"/>
              </a:rPr>
              <a:t>程度しか脳を使っていないといわれています。</a:t>
            </a:r>
            <a:endParaRPr lang="en-US" altLang="ja-JP" sz="1100" dirty="0">
              <a:latin typeface="+mn-ea"/>
              <a:ea typeface="+mn-ea"/>
            </a:endParaRPr>
          </a:p>
          <a:p>
            <a:endParaRPr lang="en-US" altLang="ja-JP" sz="1100" dirty="0">
              <a:latin typeface="+mn-ea"/>
              <a:ea typeface="+mn-ea"/>
            </a:endParaRPr>
          </a:p>
          <a:p>
            <a:r>
              <a:rPr lang="ja-JP" altLang="en-US" sz="1100" dirty="0">
                <a:latin typeface="+mn-ea"/>
                <a:ea typeface="+mn-ea"/>
              </a:rPr>
              <a:t>だったら、脳が小さくなったり一部分が死んでも大丈夫だと思うでしょ？いやいや、そうじゃないんですよ。少し詳しく見てみましょう。</a:t>
            </a:r>
          </a:p>
        </p:txBody>
      </p:sp>
      <p:sp>
        <p:nvSpPr>
          <p:cNvPr id="18436" name="スライド番号プレースホルダー 3">
            <a:extLst>
              <a:ext uri="{FF2B5EF4-FFF2-40B4-BE49-F238E27FC236}">
                <a16:creationId xmlns:a16="http://schemas.microsoft.com/office/drawing/2014/main" id="{5B7BFC3F-2441-48D5-A6DF-5AF4F1DCFBA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28663" indent="-279400">
              <a:defRPr kumimoji="1" sz="2000">
                <a:solidFill>
                  <a:schemeClr val="tx1"/>
                </a:solidFill>
                <a:latin typeface="Arial" panose="020B0604020202020204" pitchFamily="34" charset="0"/>
                <a:ea typeface="ＭＳ Ｐゴシック" panose="020B0600070205080204" pitchFamily="50" charset="-128"/>
              </a:defRPr>
            </a:lvl2pPr>
            <a:lvl3pPr marL="1120775" indent="-223838">
              <a:defRPr kumimoji="1" sz="2000">
                <a:solidFill>
                  <a:schemeClr val="tx1"/>
                </a:solidFill>
                <a:latin typeface="Arial" panose="020B0604020202020204" pitchFamily="34" charset="0"/>
                <a:ea typeface="ＭＳ Ｐゴシック" panose="020B0600070205080204" pitchFamily="50" charset="-128"/>
              </a:defRPr>
            </a:lvl3pPr>
            <a:lvl4pPr marL="1570038" indent="-223838">
              <a:defRPr kumimoji="1" sz="2000">
                <a:solidFill>
                  <a:schemeClr val="tx1"/>
                </a:solidFill>
                <a:latin typeface="Arial" panose="020B0604020202020204" pitchFamily="34" charset="0"/>
                <a:ea typeface="ＭＳ Ｐゴシック" panose="020B0600070205080204" pitchFamily="50" charset="-128"/>
              </a:defRPr>
            </a:lvl4pPr>
            <a:lvl5pPr marL="2019300" indent="-223838">
              <a:defRPr kumimoji="1" sz="2000">
                <a:solidFill>
                  <a:schemeClr val="tx1"/>
                </a:solidFill>
                <a:latin typeface="Arial" panose="020B0604020202020204" pitchFamily="34" charset="0"/>
                <a:ea typeface="ＭＳ Ｐゴシック" panose="020B0600070205080204" pitchFamily="50" charset="-128"/>
              </a:defRPr>
            </a:lvl5pPr>
            <a:lvl6pPr marL="24765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337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3909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481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2C22FBCD-4762-4A25-8CD6-A2E2A69FF8E6}" type="slidenum">
              <a:rPr lang="ja-JP" altLang="en-US" sz="1300" smtClean="0"/>
              <a:pPr/>
              <a:t>7</a:t>
            </a:fld>
            <a:endParaRPr lang="ja-JP" altLang="en-US" sz="13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E3E58C0A-E30E-4FC0-B71E-5B4209DC4E8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ノート プレースホルダー 2">
            <a:extLst>
              <a:ext uri="{FF2B5EF4-FFF2-40B4-BE49-F238E27FC236}">
                <a16:creationId xmlns:a16="http://schemas.microsoft.com/office/drawing/2014/main" id="{C96854DC-C401-4212-A676-CAD68F7D4E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3</a:t>
            </a:r>
            <a:r>
              <a:rPr lang="ja-JP" altLang="en-US" sz="1100" b="1" dirty="0">
                <a:latin typeface="+mn-ea"/>
                <a:ea typeface="+mn-ea"/>
              </a:rPr>
              <a:t>ページです）</a:t>
            </a:r>
            <a:endParaRPr lang="en-US" altLang="ja-JP" sz="1100" b="1" dirty="0">
              <a:latin typeface="+mn-ea"/>
              <a:ea typeface="+mn-ea"/>
            </a:endParaRPr>
          </a:p>
          <a:p>
            <a:endParaRPr lang="en-US" altLang="ja-JP" sz="1100" dirty="0">
              <a:latin typeface="+mn-ea"/>
              <a:ea typeface="+mn-ea"/>
            </a:endParaRPr>
          </a:p>
          <a:p>
            <a:r>
              <a:rPr lang="ja-JP" altLang="en-US" sz="1100" dirty="0">
                <a:latin typeface="+mn-ea"/>
                <a:ea typeface="+mn-ea"/>
              </a:rPr>
              <a:t>そもそも私たちの脳は、どのような働きをしているのか？というと</a:t>
            </a:r>
            <a:endParaRPr lang="en-US" altLang="ja-JP" sz="1100" dirty="0">
              <a:latin typeface="+mn-ea"/>
              <a:ea typeface="+mn-ea"/>
            </a:endParaRPr>
          </a:p>
          <a:p>
            <a:r>
              <a:rPr lang="ja-JP" altLang="en-US" sz="1100" dirty="0">
                <a:latin typeface="+mn-ea"/>
                <a:ea typeface="+mn-ea"/>
              </a:rPr>
              <a:t>脳には、それぞれの役割があります。</a:t>
            </a:r>
            <a:endParaRPr lang="en-US" altLang="ja-JP" sz="1100" dirty="0">
              <a:latin typeface="+mn-ea"/>
              <a:ea typeface="+mn-ea"/>
            </a:endParaRPr>
          </a:p>
          <a:p>
            <a:r>
              <a:rPr lang="ja-JP" altLang="en-US" sz="1100" dirty="0">
                <a:latin typeface="+mn-ea"/>
                <a:ea typeface="+mn-ea"/>
              </a:rPr>
              <a:t>新しいことを覚えたり、覚えていたことを思い出すなどの「記憶」や見たり、聞いたりする「感覚」、物事を理解したり、判断する「思考」、うれしいや悲しいといった「感情」、そして呼吸や睡眠、体温など体全体の調節といった、私たちが生きていくために必要なほとんどの働きをコントロールしているところです。</a:t>
            </a:r>
            <a:endParaRPr lang="en-US" altLang="ja-JP" sz="1100" dirty="0">
              <a:latin typeface="+mn-ea"/>
              <a:ea typeface="+mn-ea"/>
            </a:endParaRPr>
          </a:p>
          <a:p>
            <a:r>
              <a:rPr lang="ja-JP" altLang="en-US" sz="1100" dirty="0">
                <a:latin typeface="+mn-ea"/>
                <a:ea typeface="+mn-ea"/>
              </a:rPr>
              <a:t>それらの働きは、脳の中で役割分担されていますが、</a:t>
            </a:r>
            <a:endParaRPr lang="en-US" altLang="ja-JP" sz="1100" dirty="0">
              <a:latin typeface="+mn-ea"/>
              <a:ea typeface="+mn-ea"/>
            </a:endParaRPr>
          </a:p>
          <a:p>
            <a:r>
              <a:rPr lang="ja-JP" altLang="en-US" sz="1100" dirty="0">
                <a:latin typeface="+mn-ea"/>
                <a:ea typeface="+mn-ea"/>
              </a:rPr>
              <a:t>図を見るとわかるとおり、脳の場所によって役割が違うので、脳の一部分が死んだり、脳全体が小さくなったりすると生活が難しくなることがうかがえますよね。</a:t>
            </a:r>
            <a:endParaRPr lang="en-US" altLang="ja-JP" sz="1100" dirty="0">
              <a:latin typeface="+mn-ea"/>
              <a:ea typeface="+mn-ea"/>
            </a:endParaRPr>
          </a:p>
          <a:p>
            <a:r>
              <a:rPr lang="ja-JP" altLang="en-US" sz="1100" dirty="0">
                <a:latin typeface="+mn-ea"/>
                <a:ea typeface="+mn-ea"/>
              </a:rPr>
              <a:t>では、認知症になるとどのような症状が出てくるのかを見て行きましょう。</a:t>
            </a:r>
            <a:endParaRPr lang="en-US" altLang="ja-JP" sz="1100" dirty="0">
              <a:latin typeface="+mn-ea"/>
              <a:ea typeface="+mn-ea"/>
            </a:endParaRPr>
          </a:p>
        </p:txBody>
      </p:sp>
      <p:sp>
        <p:nvSpPr>
          <p:cNvPr id="20484" name="スライド番号プレースホルダー 3">
            <a:extLst>
              <a:ext uri="{FF2B5EF4-FFF2-40B4-BE49-F238E27FC236}">
                <a16:creationId xmlns:a16="http://schemas.microsoft.com/office/drawing/2014/main" id="{3324552D-ADEE-4F63-A433-F5D9BEE97B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28663" indent="-279400">
              <a:defRPr kumimoji="1" sz="2000">
                <a:solidFill>
                  <a:schemeClr val="tx1"/>
                </a:solidFill>
                <a:latin typeface="Arial" panose="020B0604020202020204" pitchFamily="34" charset="0"/>
                <a:ea typeface="ＭＳ Ｐゴシック" panose="020B0600070205080204" pitchFamily="50" charset="-128"/>
              </a:defRPr>
            </a:lvl2pPr>
            <a:lvl3pPr marL="1120775" indent="-223838">
              <a:defRPr kumimoji="1" sz="2000">
                <a:solidFill>
                  <a:schemeClr val="tx1"/>
                </a:solidFill>
                <a:latin typeface="Arial" panose="020B0604020202020204" pitchFamily="34" charset="0"/>
                <a:ea typeface="ＭＳ Ｐゴシック" panose="020B0600070205080204" pitchFamily="50" charset="-128"/>
              </a:defRPr>
            </a:lvl3pPr>
            <a:lvl4pPr marL="1570038" indent="-223838">
              <a:defRPr kumimoji="1" sz="2000">
                <a:solidFill>
                  <a:schemeClr val="tx1"/>
                </a:solidFill>
                <a:latin typeface="Arial" panose="020B0604020202020204" pitchFamily="34" charset="0"/>
                <a:ea typeface="ＭＳ Ｐゴシック" panose="020B0600070205080204" pitchFamily="50" charset="-128"/>
              </a:defRPr>
            </a:lvl4pPr>
            <a:lvl5pPr marL="2019300" indent="-223838">
              <a:defRPr kumimoji="1" sz="2000">
                <a:solidFill>
                  <a:schemeClr val="tx1"/>
                </a:solidFill>
                <a:latin typeface="Arial" panose="020B0604020202020204" pitchFamily="34" charset="0"/>
                <a:ea typeface="ＭＳ Ｐゴシック" panose="020B0600070205080204" pitchFamily="50" charset="-128"/>
              </a:defRPr>
            </a:lvl5pPr>
            <a:lvl6pPr marL="24765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337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3909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481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6C048BF8-BA72-403D-ADC4-D8D5DAF759B4}" type="slidenum">
              <a:rPr lang="ja-JP" altLang="en-US" sz="1300" smtClean="0"/>
              <a:pPr/>
              <a:t>8</a:t>
            </a:fld>
            <a:endParaRPr lang="ja-JP" altLang="en-US" sz="13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38B9EE77-67D0-4626-972B-D690B0BA41D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ノート プレースホルダー 2">
            <a:extLst>
              <a:ext uri="{FF2B5EF4-FFF2-40B4-BE49-F238E27FC236}">
                <a16:creationId xmlns:a16="http://schemas.microsoft.com/office/drawing/2014/main" id="{56533439-7D94-4627-84B7-BE4613322E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latin typeface="+mn-ea"/>
                <a:ea typeface="+mn-ea"/>
              </a:rPr>
              <a:t>（テキストの</a:t>
            </a:r>
            <a:r>
              <a:rPr lang="en-US" altLang="ja-JP" sz="1100" b="1" dirty="0">
                <a:latin typeface="+mn-ea"/>
                <a:ea typeface="+mn-ea"/>
              </a:rPr>
              <a:t>4</a:t>
            </a:r>
            <a:r>
              <a:rPr lang="ja-JP" altLang="en-US" sz="1100" b="1" dirty="0">
                <a:latin typeface="+mn-ea"/>
                <a:ea typeface="+mn-ea"/>
              </a:rPr>
              <a:t>ページです）</a:t>
            </a:r>
            <a:endParaRPr lang="en-US" altLang="ja-JP" sz="1100" b="1" dirty="0">
              <a:latin typeface="+mn-ea"/>
              <a:ea typeface="+mn-ea"/>
            </a:endParaRPr>
          </a:p>
          <a:p>
            <a:endParaRPr lang="en-US" altLang="ja-JP" sz="1100" dirty="0">
              <a:latin typeface="+mn-ea"/>
              <a:ea typeface="+mn-ea"/>
            </a:endParaRPr>
          </a:p>
          <a:p>
            <a:r>
              <a:rPr lang="ja-JP" altLang="en-US" sz="1100" dirty="0">
                <a:latin typeface="+mn-ea"/>
                <a:ea typeface="+mn-ea"/>
              </a:rPr>
              <a:t>認知症の症状には大きく分けて「中核症状」と「行動・心理症状（</a:t>
            </a:r>
            <a:r>
              <a:rPr lang="en-US" altLang="ja-JP" sz="1100" dirty="0">
                <a:latin typeface="+mn-ea"/>
                <a:ea typeface="+mn-ea"/>
              </a:rPr>
              <a:t>BPSD)</a:t>
            </a:r>
            <a:r>
              <a:rPr lang="ja-JP" altLang="en-US" sz="1100" dirty="0">
                <a:latin typeface="+mn-ea"/>
                <a:ea typeface="+mn-ea"/>
              </a:rPr>
              <a:t>」の二つがあります。</a:t>
            </a:r>
            <a:endParaRPr lang="en-US" altLang="ja-JP" sz="1100" dirty="0">
              <a:latin typeface="+mn-ea"/>
              <a:ea typeface="+mn-ea"/>
            </a:endParaRPr>
          </a:p>
          <a:p>
            <a:r>
              <a:rPr lang="ja-JP" altLang="en-US" sz="1100" dirty="0">
                <a:latin typeface="+mn-ea"/>
                <a:ea typeface="+mn-ea"/>
              </a:rPr>
              <a:t>●「中核症状」というのは、</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脳の細胞が死んだり、働きが悪くなってしまったために直接起こる症状のことを言います。覚えられないやすぐに忘れてしまう等の症状があり、今の医学では、治すことが出来ないと言われています。</a:t>
            </a:r>
            <a:endParaRPr lang="en-US" altLang="ja-JP" sz="1100" dirty="0">
              <a:latin typeface="+mn-ea"/>
              <a:ea typeface="+mn-ea"/>
            </a:endParaRPr>
          </a:p>
          <a:p>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また、人間は、とても複雑に出来ていて、「覚えられないやすぐに忘れてしまう等の症状の他に」</a:t>
            </a:r>
            <a:endParaRPr lang="en-US" altLang="ja-JP" sz="1100" dirty="0">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mn-ea"/>
                <a:ea typeface="+mn-ea"/>
              </a:rPr>
              <a:t>●本人の心の状態や性格、環境、周囲の人たちの対応の仕方など様々なことが絡み合って出てくる症状のことを「行動・心理症状（</a:t>
            </a:r>
            <a:r>
              <a:rPr lang="en-US" altLang="ja-JP" sz="1100" dirty="0">
                <a:latin typeface="+mn-ea"/>
                <a:ea typeface="+mn-ea"/>
              </a:rPr>
              <a:t>BPSD)</a:t>
            </a:r>
            <a:r>
              <a:rPr lang="ja-JP" altLang="en-US" sz="1100" dirty="0">
                <a:latin typeface="+mn-ea"/>
                <a:ea typeface="+mn-ea"/>
              </a:rPr>
              <a:t>」と言い、不安や自信を失って元気がなくなったり、道に迷って家に帰れなくなったり、暴力などの症状が現れます。</a:t>
            </a:r>
            <a:endParaRPr lang="en-US" altLang="ja-JP" sz="1100" dirty="0">
              <a:latin typeface="+mn-ea"/>
              <a:ea typeface="+mn-ea"/>
            </a:endParaRPr>
          </a:p>
          <a:p>
            <a:r>
              <a:rPr lang="ja-JP" altLang="en-US" sz="1100" dirty="0">
                <a:latin typeface="+mn-ea"/>
                <a:ea typeface="+mn-ea"/>
              </a:rPr>
              <a:t>また、「行動・心理症状（</a:t>
            </a:r>
            <a:r>
              <a:rPr lang="en-US" altLang="ja-JP" sz="1100" dirty="0">
                <a:latin typeface="+mn-ea"/>
                <a:ea typeface="+mn-ea"/>
              </a:rPr>
              <a:t>BPSD)</a:t>
            </a:r>
            <a:r>
              <a:rPr lang="ja-JP" altLang="en-US" sz="1100" dirty="0">
                <a:latin typeface="+mn-ea"/>
                <a:ea typeface="+mn-ea"/>
              </a:rPr>
              <a:t>」は、認知症の進行によって悪化するものではなく、必ず出る症状でもありません。周囲の人たちの認知症に対する理解や対応、優しい言葉かけであったり、手助けすることで気持ちが穏やかになり、症状の進み方もゆっくりになったりもします。</a:t>
            </a:r>
            <a:endParaRPr lang="en-US" altLang="ja-JP" sz="1100" dirty="0">
              <a:latin typeface="+mn-ea"/>
              <a:ea typeface="+mn-ea"/>
            </a:endParaRPr>
          </a:p>
          <a:p>
            <a:r>
              <a:rPr lang="ja-JP" altLang="en-US" sz="1100" dirty="0">
                <a:latin typeface="+mn-ea"/>
                <a:ea typeface="+mn-ea"/>
              </a:rPr>
              <a:t>まずは、赤い丸の脳の細胞が死んだり、働きが悪くなってしまったために直接おこる中核症状を見ていきましょう。</a:t>
            </a:r>
          </a:p>
          <a:p>
            <a:endParaRPr lang="en-US" altLang="ja-JP" dirty="0"/>
          </a:p>
        </p:txBody>
      </p:sp>
      <p:sp>
        <p:nvSpPr>
          <p:cNvPr id="22532" name="スライド番号プレースホルダー 3">
            <a:extLst>
              <a:ext uri="{FF2B5EF4-FFF2-40B4-BE49-F238E27FC236}">
                <a16:creationId xmlns:a16="http://schemas.microsoft.com/office/drawing/2014/main" id="{07D7CF85-9EFD-4076-BB8B-51DF6916DA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28663" indent="-279400">
              <a:defRPr kumimoji="1" sz="2000">
                <a:solidFill>
                  <a:schemeClr val="tx1"/>
                </a:solidFill>
                <a:latin typeface="Arial" panose="020B0604020202020204" pitchFamily="34" charset="0"/>
                <a:ea typeface="ＭＳ Ｐゴシック" panose="020B0600070205080204" pitchFamily="50" charset="-128"/>
              </a:defRPr>
            </a:lvl2pPr>
            <a:lvl3pPr marL="1120775" indent="-223838">
              <a:defRPr kumimoji="1" sz="2000">
                <a:solidFill>
                  <a:schemeClr val="tx1"/>
                </a:solidFill>
                <a:latin typeface="Arial" panose="020B0604020202020204" pitchFamily="34" charset="0"/>
                <a:ea typeface="ＭＳ Ｐゴシック" panose="020B0600070205080204" pitchFamily="50" charset="-128"/>
              </a:defRPr>
            </a:lvl3pPr>
            <a:lvl4pPr marL="1570038" indent="-223838">
              <a:defRPr kumimoji="1" sz="2000">
                <a:solidFill>
                  <a:schemeClr val="tx1"/>
                </a:solidFill>
                <a:latin typeface="Arial" panose="020B0604020202020204" pitchFamily="34" charset="0"/>
                <a:ea typeface="ＭＳ Ｐゴシック" panose="020B0600070205080204" pitchFamily="50" charset="-128"/>
              </a:defRPr>
            </a:lvl4pPr>
            <a:lvl5pPr marL="2019300" indent="-223838">
              <a:defRPr kumimoji="1" sz="2000">
                <a:solidFill>
                  <a:schemeClr val="tx1"/>
                </a:solidFill>
                <a:latin typeface="Arial" panose="020B0604020202020204" pitchFamily="34" charset="0"/>
                <a:ea typeface="ＭＳ Ｐゴシック" panose="020B0600070205080204" pitchFamily="50" charset="-128"/>
              </a:defRPr>
            </a:lvl5pPr>
            <a:lvl6pPr marL="24765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337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3909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48100" indent="-223838"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5188EA73-30C0-4599-A9EC-4E367BC1F9B5}" type="slidenum">
              <a:rPr lang="ja-JP" altLang="en-US" sz="1300" smtClean="0"/>
              <a:pPr/>
              <a:t>9</a:t>
            </a:fld>
            <a:endParaRPr lang="ja-JP" altLang="en-US" sz="1300"/>
          </a:p>
        </p:txBody>
      </p:sp>
    </p:spTree>
    <p:extLst>
      <p:ext uri="{BB962C8B-B14F-4D97-AF65-F5344CB8AC3E}">
        <p14:creationId xmlns:p14="http://schemas.microsoft.com/office/powerpoint/2010/main" val="4016344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3F9F6D-949A-4399-B863-DCE8979327EC}"/>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A7FF815-F536-4430-84A7-57511DF661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078B4244-32F7-4F9C-8656-3D16C9D1FEDB}"/>
              </a:ext>
            </a:extLst>
          </p:cNvPr>
          <p:cNvSpPr>
            <a:spLocks noGrp="1"/>
          </p:cNvSpPr>
          <p:nvPr>
            <p:ph type="dt" sz="half" idx="10"/>
          </p:nvPr>
        </p:nvSpPr>
        <p:spPr/>
        <p:txBody>
          <a:bodyPr/>
          <a:lstStyle/>
          <a:p>
            <a:fld id="{3FE010F1-0974-41CA-A190-0802C7E7DA59}" type="datetimeFigureOut">
              <a:rPr kumimoji="1" lang="ja-JP" altLang="en-US" smtClean="0"/>
              <a:t>2023/7/6</a:t>
            </a:fld>
            <a:endParaRPr kumimoji="1" lang="ja-JP" altLang="en-US"/>
          </a:p>
        </p:txBody>
      </p:sp>
      <p:sp>
        <p:nvSpPr>
          <p:cNvPr id="5" name="フッター プレースホルダー 4">
            <a:extLst>
              <a:ext uri="{FF2B5EF4-FFF2-40B4-BE49-F238E27FC236}">
                <a16:creationId xmlns:a16="http://schemas.microsoft.com/office/drawing/2014/main" id="{01BB7B15-D147-403B-A4D8-80A30AB0D67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8E9B3F9-3944-4066-AB21-B52998790740}"/>
              </a:ext>
            </a:extLst>
          </p:cNvPr>
          <p:cNvSpPr>
            <a:spLocks noGrp="1"/>
          </p:cNvSpPr>
          <p:nvPr>
            <p:ph type="sldNum" sz="quarter" idx="12"/>
          </p:nvPr>
        </p:nvSpPr>
        <p:spPr/>
        <p:txBody>
          <a:bodyPr/>
          <a:lstStyle/>
          <a:p>
            <a:fld id="{D7F3332D-2AA8-44BF-A872-AF63C83062FE}" type="slidenum">
              <a:rPr kumimoji="1" lang="ja-JP" altLang="en-US" smtClean="0"/>
              <a:t>‹#›</a:t>
            </a:fld>
            <a:endParaRPr kumimoji="1" lang="ja-JP" altLang="en-US"/>
          </a:p>
        </p:txBody>
      </p:sp>
    </p:spTree>
    <p:extLst>
      <p:ext uri="{BB962C8B-B14F-4D97-AF65-F5344CB8AC3E}">
        <p14:creationId xmlns:p14="http://schemas.microsoft.com/office/powerpoint/2010/main" val="748262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328190-AB29-4608-B2D9-C814C1513606}"/>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EA88003-FFC6-4E2B-A5CF-50B2A5BFBFA6}"/>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583675E-5C25-4EEB-AFF1-2084F49C5D91}"/>
              </a:ext>
            </a:extLst>
          </p:cNvPr>
          <p:cNvSpPr>
            <a:spLocks noGrp="1"/>
          </p:cNvSpPr>
          <p:nvPr>
            <p:ph type="dt" sz="half" idx="10"/>
          </p:nvPr>
        </p:nvSpPr>
        <p:spPr/>
        <p:txBody>
          <a:bodyPr/>
          <a:lstStyle/>
          <a:p>
            <a:fld id="{3FE010F1-0974-41CA-A190-0802C7E7DA59}" type="datetimeFigureOut">
              <a:rPr kumimoji="1" lang="ja-JP" altLang="en-US" smtClean="0"/>
              <a:t>2023/7/6</a:t>
            </a:fld>
            <a:endParaRPr kumimoji="1" lang="ja-JP" altLang="en-US"/>
          </a:p>
        </p:txBody>
      </p:sp>
      <p:sp>
        <p:nvSpPr>
          <p:cNvPr id="5" name="フッター プレースホルダー 4">
            <a:extLst>
              <a:ext uri="{FF2B5EF4-FFF2-40B4-BE49-F238E27FC236}">
                <a16:creationId xmlns:a16="http://schemas.microsoft.com/office/drawing/2014/main" id="{C3B0712F-527B-4EBF-AB1C-8CFAABB1506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E1D1695-D0ED-4637-A0F3-68C5EE85798B}"/>
              </a:ext>
            </a:extLst>
          </p:cNvPr>
          <p:cNvSpPr>
            <a:spLocks noGrp="1"/>
          </p:cNvSpPr>
          <p:nvPr>
            <p:ph type="sldNum" sz="quarter" idx="12"/>
          </p:nvPr>
        </p:nvSpPr>
        <p:spPr/>
        <p:txBody>
          <a:bodyPr/>
          <a:lstStyle/>
          <a:p>
            <a:fld id="{D7F3332D-2AA8-44BF-A872-AF63C83062FE}" type="slidenum">
              <a:rPr kumimoji="1" lang="ja-JP" altLang="en-US" smtClean="0"/>
              <a:t>‹#›</a:t>
            </a:fld>
            <a:endParaRPr kumimoji="1" lang="ja-JP" altLang="en-US"/>
          </a:p>
        </p:txBody>
      </p:sp>
    </p:spTree>
    <p:extLst>
      <p:ext uri="{BB962C8B-B14F-4D97-AF65-F5344CB8AC3E}">
        <p14:creationId xmlns:p14="http://schemas.microsoft.com/office/powerpoint/2010/main" val="3249403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B7FC0D7-0925-4C8A-ABC4-FE243AC931AD}"/>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A0BB5B5-407F-4698-B959-8019780DEBD7}"/>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080CE18-20FA-42EA-A2D6-C73FE13DE5F8}"/>
              </a:ext>
            </a:extLst>
          </p:cNvPr>
          <p:cNvSpPr>
            <a:spLocks noGrp="1"/>
          </p:cNvSpPr>
          <p:nvPr>
            <p:ph type="dt" sz="half" idx="10"/>
          </p:nvPr>
        </p:nvSpPr>
        <p:spPr/>
        <p:txBody>
          <a:bodyPr/>
          <a:lstStyle/>
          <a:p>
            <a:fld id="{3FE010F1-0974-41CA-A190-0802C7E7DA59}" type="datetimeFigureOut">
              <a:rPr kumimoji="1" lang="ja-JP" altLang="en-US" smtClean="0"/>
              <a:t>2023/7/6</a:t>
            </a:fld>
            <a:endParaRPr kumimoji="1" lang="ja-JP" altLang="en-US"/>
          </a:p>
        </p:txBody>
      </p:sp>
      <p:sp>
        <p:nvSpPr>
          <p:cNvPr id="5" name="フッター プレースホルダー 4">
            <a:extLst>
              <a:ext uri="{FF2B5EF4-FFF2-40B4-BE49-F238E27FC236}">
                <a16:creationId xmlns:a16="http://schemas.microsoft.com/office/drawing/2014/main" id="{2EC10316-35DD-420A-89B8-25B6A25473D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FAA016E-76CB-4D8F-85C2-736081E1DAE6}"/>
              </a:ext>
            </a:extLst>
          </p:cNvPr>
          <p:cNvSpPr>
            <a:spLocks noGrp="1"/>
          </p:cNvSpPr>
          <p:nvPr>
            <p:ph type="sldNum" sz="quarter" idx="12"/>
          </p:nvPr>
        </p:nvSpPr>
        <p:spPr/>
        <p:txBody>
          <a:bodyPr/>
          <a:lstStyle/>
          <a:p>
            <a:fld id="{D7F3332D-2AA8-44BF-A872-AF63C83062FE}" type="slidenum">
              <a:rPr kumimoji="1" lang="ja-JP" altLang="en-US" smtClean="0"/>
              <a:t>‹#›</a:t>
            </a:fld>
            <a:endParaRPr kumimoji="1" lang="ja-JP" altLang="en-US"/>
          </a:p>
        </p:txBody>
      </p:sp>
    </p:spTree>
    <p:extLst>
      <p:ext uri="{BB962C8B-B14F-4D97-AF65-F5344CB8AC3E}">
        <p14:creationId xmlns:p14="http://schemas.microsoft.com/office/powerpoint/2010/main" val="4269244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0EE2AE-3FB1-45D7-8D59-4290845B49C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B7CF1EE-DE19-4D8E-A517-9C83EBA168BC}"/>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78DFF98-FECA-4279-8116-0A5A489BCFF5}"/>
              </a:ext>
            </a:extLst>
          </p:cNvPr>
          <p:cNvSpPr>
            <a:spLocks noGrp="1"/>
          </p:cNvSpPr>
          <p:nvPr>
            <p:ph type="dt" sz="half" idx="10"/>
          </p:nvPr>
        </p:nvSpPr>
        <p:spPr/>
        <p:txBody>
          <a:bodyPr/>
          <a:lstStyle/>
          <a:p>
            <a:fld id="{3FE010F1-0974-41CA-A190-0802C7E7DA59}" type="datetimeFigureOut">
              <a:rPr kumimoji="1" lang="ja-JP" altLang="en-US" smtClean="0"/>
              <a:t>2023/7/6</a:t>
            </a:fld>
            <a:endParaRPr kumimoji="1" lang="ja-JP" altLang="en-US"/>
          </a:p>
        </p:txBody>
      </p:sp>
      <p:sp>
        <p:nvSpPr>
          <p:cNvPr id="5" name="フッター プレースホルダー 4">
            <a:extLst>
              <a:ext uri="{FF2B5EF4-FFF2-40B4-BE49-F238E27FC236}">
                <a16:creationId xmlns:a16="http://schemas.microsoft.com/office/drawing/2014/main" id="{53FAC2A9-047D-431A-B447-6A0A903E878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1CFA5BC-0873-4AEF-A8A1-D37443760AE5}"/>
              </a:ext>
            </a:extLst>
          </p:cNvPr>
          <p:cNvSpPr>
            <a:spLocks noGrp="1"/>
          </p:cNvSpPr>
          <p:nvPr>
            <p:ph type="sldNum" sz="quarter" idx="12"/>
          </p:nvPr>
        </p:nvSpPr>
        <p:spPr/>
        <p:txBody>
          <a:bodyPr/>
          <a:lstStyle/>
          <a:p>
            <a:fld id="{D7F3332D-2AA8-44BF-A872-AF63C83062FE}" type="slidenum">
              <a:rPr kumimoji="1" lang="ja-JP" altLang="en-US" smtClean="0"/>
              <a:t>‹#›</a:t>
            </a:fld>
            <a:endParaRPr kumimoji="1" lang="ja-JP" altLang="en-US"/>
          </a:p>
        </p:txBody>
      </p:sp>
    </p:spTree>
    <p:extLst>
      <p:ext uri="{BB962C8B-B14F-4D97-AF65-F5344CB8AC3E}">
        <p14:creationId xmlns:p14="http://schemas.microsoft.com/office/powerpoint/2010/main" val="3069035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DC7955-4F3D-4D8A-BA6A-C78F6EA30D08}"/>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1B53727-A28C-4014-ABAB-8D5CA76979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B9210C8F-9361-4983-9D52-695C61985C79}"/>
              </a:ext>
            </a:extLst>
          </p:cNvPr>
          <p:cNvSpPr>
            <a:spLocks noGrp="1"/>
          </p:cNvSpPr>
          <p:nvPr>
            <p:ph type="dt" sz="half" idx="10"/>
          </p:nvPr>
        </p:nvSpPr>
        <p:spPr/>
        <p:txBody>
          <a:bodyPr/>
          <a:lstStyle/>
          <a:p>
            <a:fld id="{3FE010F1-0974-41CA-A190-0802C7E7DA59}" type="datetimeFigureOut">
              <a:rPr kumimoji="1" lang="ja-JP" altLang="en-US" smtClean="0"/>
              <a:t>2023/7/6</a:t>
            </a:fld>
            <a:endParaRPr kumimoji="1" lang="ja-JP" altLang="en-US"/>
          </a:p>
        </p:txBody>
      </p:sp>
      <p:sp>
        <p:nvSpPr>
          <p:cNvPr id="5" name="フッター プレースホルダー 4">
            <a:extLst>
              <a:ext uri="{FF2B5EF4-FFF2-40B4-BE49-F238E27FC236}">
                <a16:creationId xmlns:a16="http://schemas.microsoft.com/office/drawing/2014/main" id="{F38AC3F1-CD6A-41F6-B7EF-C0F94FCA72D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4AC0852-ED06-41D9-9844-844A8BF37772}"/>
              </a:ext>
            </a:extLst>
          </p:cNvPr>
          <p:cNvSpPr>
            <a:spLocks noGrp="1"/>
          </p:cNvSpPr>
          <p:nvPr>
            <p:ph type="sldNum" sz="quarter" idx="12"/>
          </p:nvPr>
        </p:nvSpPr>
        <p:spPr/>
        <p:txBody>
          <a:bodyPr/>
          <a:lstStyle/>
          <a:p>
            <a:fld id="{D7F3332D-2AA8-44BF-A872-AF63C83062FE}" type="slidenum">
              <a:rPr kumimoji="1" lang="ja-JP" altLang="en-US" smtClean="0"/>
              <a:t>‹#›</a:t>
            </a:fld>
            <a:endParaRPr kumimoji="1" lang="ja-JP" altLang="en-US"/>
          </a:p>
        </p:txBody>
      </p:sp>
    </p:spTree>
    <p:extLst>
      <p:ext uri="{BB962C8B-B14F-4D97-AF65-F5344CB8AC3E}">
        <p14:creationId xmlns:p14="http://schemas.microsoft.com/office/powerpoint/2010/main" val="2877520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053846-B455-4AC4-B5A0-D0B1D77D8D10}"/>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D7FB55E-CA7B-4DBA-8F7C-41C38F7D2239}"/>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97C448F-A730-45E7-A59F-8F9E03679B02}"/>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8A83DB6-5328-4999-99B5-473F4ECC8D49}"/>
              </a:ext>
            </a:extLst>
          </p:cNvPr>
          <p:cNvSpPr>
            <a:spLocks noGrp="1"/>
          </p:cNvSpPr>
          <p:nvPr>
            <p:ph type="dt" sz="half" idx="10"/>
          </p:nvPr>
        </p:nvSpPr>
        <p:spPr/>
        <p:txBody>
          <a:bodyPr/>
          <a:lstStyle/>
          <a:p>
            <a:fld id="{3FE010F1-0974-41CA-A190-0802C7E7DA59}" type="datetimeFigureOut">
              <a:rPr kumimoji="1" lang="ja-JP" altLang="en-US" smtClean="0"/>
              <a:t>2023/7/6</a:t>
            </a:fld>
            <a:endParaRPr kumimoji="1" lang="ja-JP" altLang="en-US"/>
          </a:p>
        </p:txBody>
      </p:sp>
      <p:sp>
        <p:nvSpPr>
          <p:cNvPr id="6" name="フッター プレースホルダー 5">
            <a:extLst>
              <a:ext uri="{FF2B5EF4-FFF2-40B4-BE49-F238E27FC236}">
                <a16:creationId xmlns:a16="http://schemas.microsoft.com/office/drawing/2014/main" id="{D510E410-43A5-4D2F-A88E-5703720A604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A93C5D6-66AF-4CF4-B2B1-465938C9CB4C}"/>
              </a:ext>
            </a:extLst>
          </p:cNvPr>
          <p:cNvSpPr>
            <a:spLocks noGrp="1"/>
          </p:cNvSpPr>
          <p:nvPr>
            <p:ph type="sldNum" sz="quarter" idx="12"/>
          </p:nvPr>
        </p:nvSpPr>
        <p:spPr/>
        <p:txBody>
          <a:bodyPr/>
          <a:lstStyle/>
          <a:p>
            <a:fld id="{D7F3332D-2AA8-44BF-A872-AF63C83062FE}" type="slidenum">
              <a:rPr kumimoji="1" lang="ja-JP" altLang="en-US" smtClean="0"/>
              <a:t>‹#›</a:t>
            </a:fld>
            <a:endParaRPr kumimoji="1" lang="ja-JP" altLang="en-US"/>
          </a:p>
        </p:txBody>
      </p:sp>
    </p:spTree>
    <p:extLst>
      <p:ext uri="{BB962C8B-B14F-4D97-AF65-F5344CB8AC3E}">
        <p14:creationId xmlns:p14="http://schemas.microsoft.com/office/powerpoint/2010/main" val="2644763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A77039F-112C-4523-B606-C58B914B0AA1}"/>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06C354F-F96C-4A28-9730-4E446E59D5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CA472925-D79F-4BEF-BA55-B0FC2827D8C0}"/>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61BCA79-1658-41FB-BC2C-EB3AED8C18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745F975D-8618-4BB1-AE50-714D1EF86E25}"/>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717EF9D8-2138-4A1F-A0D8-A2DEFDCA2C7D}"/>
              </a:ext>
            </a:extLst>
          </p:cNvPr>
          <p:cNvSpPr>
            <a:spLocks noGrp="1"/>
          </p:cNvSpPr>
          <p:nvPr>
            <p:ph type="dt" sz="half" idx="10"/>
          </p:nvPr>
        </p:nvSpPr>
        <p:spPr/>
        <p:txBody>
          <a:bodyPr/>
          <a:lstStyle/>
          <a:p>
            <a:fld id="{3FE010F1-0974-41CA-A190-0802C7E7DA59}" type="datetimeFigureOut">
              <a:rPr kumimoji="1" lang="ja-JP" altLang="en-US" smtClean="0"/>
              <a:t>2023/7/6</a:t>
            </a:fld>
            <a:endParaRPr kumimoji="1" lang="ja-JP" altLang="en-US"/>
          </a:p>
        </p:txBody>
      </p:sp>
      <p:sp>
        <p:nvSpPr>
          <p:cNvPr id="8" name="フッター プレースホルダー 7">
            <a:extLst>
              <a:ext uri="{FF2B5EF4-FFF2-40B4-BE49-F238E27FC236}">
                <a16:creationId xmlns:a16="http://schemas.microsoft.com/office/drawing/2014/main" id="{389D8BE5-CECE-43B4-AA11-C1C607A9EB4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20BEC2B7-56B9-4BF7-B711-AAAB409936FE}"/>
              </a:ext>
            </a:extLst>
          </p:cNvPr>
          <p:cNvSpPr>
            <a:spLocks noGrp="1"/>
          </p:cNvSpPr>
          <p:nvPr>
            <p:ph type="sldNum" sz="quarter" idx="12"/>
          </p:nvPr>
        </p:nvSpPr>
        <p:spPr/>
        <p:txBody>
          <a:bodyPr/>
          <a:lstStyle/>
          <a:p>
            <a:fld id="{D7F3332D-2AA8-44BF-A872-AF63C83062FE}" type="slidenum">
              <a:rPr kumimoji="1" lang="ja-JP" altLang="en-US" smtClean="0"/>
              <a:t>‹#›</a:t>
            </a:fld>
            <a:endParaRPr kumimoji="1" lang="ja-JP" altLang="en-US"/>
          </a:p>
        </p:txBody>
      </p:sp>
    </p:spTree>
    <p:extLst>
      <p:ext uri="{BB962C8B-B14F-4D97-AF65-F5344CB8AC3E}">
        <p14:creationId xmlns:p14="http://schemas.microsoft.com/office/powerpoint/2010/main" val="3906016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D7BE74-E906-48F1-A328-1591A560A9E4}"/>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858EDEDA-C679-440D-9732-73C4DA5010DE}"/>
              </a:ext>
            </a:extLst>
          </p:cNvPr>
          <p:cNvSpPr>
            <a:spLocks noGrp="1"/>
          </p:cNvSpPr>
          <p:nvPr>
            <p:ph type="dt" sz="half" idx="10"/>
          </p:nvPr>
        </p:nvSpPr>
        <p:spPr/>
        <p:txBody>
          <a:bodyPr/>
          <a:lstStyle/>
          <a:p>
            <a:fld id="{3FE010F1-0974-41CA-A190-0802C7E7DA59}" type="datetimeFigureOut">
              <a:rPr kumimoji="1" lang="ja-JP" altLang="en-US" smtClean="0"/>
              <a:t>2023/7/6</a:t>
            </a:fld>
            <a:endParaRPr kumimoji="1" lang="ja-JP" altLang="en-US"/>
          </a:p>
        </p:txBody>
      </p:sp>
      <p:sp>
        <p:nvSpPr>
          <p:cNvPr id="4" name="フッター プレースホルダー 3">
            <a:extLst>
              <a:ext uri="{FF2B5EF4-FFF2-40B4-BE49-F238E27FC236}">
                <a16:creationId xmlns:a16="http://schemas.microsoft.com/office/drawing/2014/main" id="{D3D4E904-9C8E-485C-9B9A-16C0D9B17587}"/>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9A31FFFF-8BB7-485F-B1C2-AEE215E3BD2E}"/>
              </a:ext>
            </a:extLst>
          </p:cNvPr>
          <p:cNvSpPr>
            <a:spLocks noGrp="1"/>
          </p:cNvSpPr>
          <p:nvPr>
            <p:ph type="sldNum" sz="quarter" idx="12"/>
          </p:nvPr>
        </p:nvSpPr>
        <p:spPr/>
        <p:txBody>
          <a:bodyPr/>
          <a:lstStyle/>
          <a:p>
            <a:fld id="{D7F3332D-2AA8-44BF-A872-AF63C83062FE}" type="slidenum">
              <a:rPr kumimoji="1" lang="ja-JP" altLang="en-US" smtClean="0"/>
              <a:t>‹#›</a:t>
            </a:fld>
            <a:endParaRPr kumimoji="1" lang="ja-JP" altLang="en-US"/>
          </a:p>
        </p:txBody>
      </p:sp>
    </p:spTree>
    <p:extLst>
      <p:ext uri="{BB962C8B-B14F-4D97-AF65-F5344CB8AC3E}">
        <p14:creationId xmlns:p14="http://schemas.microsoft.com/office/powerpoint/2010/main" val="4079525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6283EF9A-9E6E-4241-9629-EC2A54DA9D0B}"/>
              </a:ext>
            </a:extLst>
          </p:cNvPr>
          <p:cNvSpPr>
            <a:spLocks noGrp="1"/>
          </p:cNvSpPr>
          <p:nvPr>
            <p:ph type="dt" sz="half" idx="10"/>
          </p:nvPr>
        </p:nvSpPr>
        <p:spPr/>
        <p:txBody>
          <a:bodyPr/>
          <a:lstStyle/>
          <a:p>
            <a:fld id="{3FE010F1-0974-41CA-A190-0802C7E7DA59}" type="datetimeFigureOut">
              <a:rPr kumimoji="1" lang="ja-JP" altLang="en-US" smtClean="0"/>
              <a:t>2023/7/6</a:t>
            </a:fld>
            <a:endParaRPr kumimoji="1" lang="ja-JP" altLang="en-US"/>
          </a:p>
        </p:txBody>
      </p:sp>
      <p:sp>
        <p:nvSpPr>
          <p:cNvPr id="3" name="フッター プレースホルダー 2">
            <a:extLst>
              <a:ext uri="{FF2B5EF4-FFF2-40B4-BE49-F238E27FC236}">
                <a16:creationId xmlns:a16="http://schemas.microsoft.com/office/drawing/2014/main" id="{FD6B7201-E3E2-40FE-9F82-8223638DD2F0}"/>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4FBC61C4-5632-4CE4-BC53-D91B49740C1E}"/>
              </a:ext>
            </a:extLst>
          </p:cNvPr>
          <p:cNvSpPr>
            <a:spLocks noGrp="1"/>
          </p:cNvSpPr>
          <p:nvPr>
            <p:ph type="sldNum" sz="quarter" idx="12"/>
          </p:nvPr>
        </p:nvSpPr>
        <p:spPr/>
        <p:txBody>
          <a:bodyPr/>
          <a:lstStyle/>
          <a:p>
            <a:fld id="{D7F3332D-2AA8-44BF-A872-AF63C83062FE}" type="slidenum">
              <a:rPr kumimoji="1" lang="ja-JP" altLang="en-US" smtClean="0"/>
              <a:t>‹#›</a:t>
            </a:fld>
            <a:endParaRPr kumimoji="1" lang="ja-JP" altLang="en-US"/>
          </a:p>
        </p:txBody>
      </p:sp>
    </p:spTree>
    <p:extLst>
      <p:ext uri="{BB962C8B-B14F-4D97-AF65-F5344CB8AC3E}">
        <p14:creationId xmlns:p14="http://schemas.microsoft.com/office/powerpoint/2010/main" val="1739002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4716CC-24B9-4EC6-8C91-F9FA6EF2D78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A0F2D05-989B-49D2-8BB0-F5264191E5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2CF59B1B-3C5D-46BD-8151-1EE0CF7617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7799889-61B4-407F-9C04-93D6103B763C}"/>
              </a:ext>
            </a:extLst>
          </p:cNvPr>
          <p:cNvSpPr>
            <a:spLocks noGrp="1"/>
          </p:cNvSpPr>
          <p:nvPr>
            <p:ph type="dt" sz="half" idx="10"/>
          </p:nvPr>
        </p:nvSpPr>
        <p:spPr/>
        <p:txBody>
          <a:bodyPr/>
          <a:lstStyle/>
          <a:p>
            <a:fld id="{3FE010F1-0974-41CA-A190-0802C7E7DA59}" type="datetimeFigureOut">
              <a:rPr kumimoji="1" lang="ja-JP" altLang="en-US" smtClean="0"/>
              <a:t>2023/7/6</a:t>
            </a:fld>
            <a:endParaRPr kumimoji="1" lang="ja-JP" altLang="en-US"/>
          </a:p>
        </p:txBody>
      </p:sp>
      <p:sp>
        <p:nvSpPr>
          <p:cNvPr id="6" name="フッター プレースホルダー 5">
            <a:extLst>
              <a:ext uri="{FF2B5EF4-FFF2-40B4-BE49-F238E27FC236}">
                <a16:creationId xmlns:a16="http://schemas.microsoft.com/office/drawing/2014/main" id="{69760B37-0E55-477F-A4C4-11DD0D485D0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55E15E9-36B8-4494-A098-094DF9E62050}"/>
              </a:ext>
            </a:extLst>
          </p:cNvPr>
          <p:cNvSpPr>
            <a:spLocks noGrp="1"/>
          </p:cNvSpPr>
          <p:nvPr>
            <p:ph type="sldNum" sz="quarter" idx="12"/>
          </p:nvPr>
        </p:nvSpPr>
        <p:spPr/>
        <p:txBody>
          <a:bodyPr/>
          <a:lstStyle/>
          <a:p>
            <a:fld id="{D7F3332D-2AA8-44BF-A872-AF63C83062FE}" type="slidenum">
              <a:rPr kumimoji="1" lang="ja-JP" altLang="en-US" smtClean="0"/>
              <a:t>‹#›</a:t>
            </a:fld>
            <a:endParaRPr kumimoji="1" lang="ja-JP" altLang="en-US"/>
          </a:p>
        </p:txBody>
      </p:sp>
    </p:spTree>
    <p:extLst>
      <p:ext uri="{BB962C8B-B14F-4D97-AF65-F5344CB8AC3E}">
        <p14:creationId xmlns:p14="http://schemas.microsoft.com/office/powerpoint/2010/main" val="2964979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649CDB-0C50-4D71-BF60-BA0116589D4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535169C5-C976-4257-ADD8-D1F73F1CD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56036CA2-73B3-4210-A4F0-A8CEF3E05A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3782122-0A72-4A3F-80DC-24B3F843FB14}"/>
              </a:ext>
            </a:extLst>
          </p:cNvPr>
          <p:cNvSpPr>
            <a:spLocks noGrp="1"/>
          </p:cNvSpPr>
          <p:nvPr>
            <p:ph type="dt" sz="half" idx="10"/>
          </p:nvPr>
        </p:nvSpPr>
        <p:spPr/>
        <p:txBody>
          <a:bodyPr/>
          <a:lstStyle/>
          <a:p>
            <a:fld id="{3FE010F1-0974-41CA-A190-0802C7E7DA59}" type="datetimeFigureOut">
              <a:rPr kumimoji="1" lang="ja-JP" altLang="en-US" smtClean="0"/>
              <a:t>2023/7/6</a:t>
            </a:fld>
            <a:endParaRPr kumimoji="1" lang="ja-JP" altLang="en-US"/>
          </a:p>
        </p:txBody>
      </p:sp>
      <p:sp>
        <p:nvSpPr>
          <p:cNvPr id="6" name="フッター プレースホルダー 5">
            <a:extLst>
              <a:ext uri="{FF2B5EF4-FFF2-40B4-BE49-F238E27FC236}">
                <a16:creationId xmlns:a16="http://schemas.microsoft.com/office/drawing/2014/main" id="{87BEC820-5402-4197-BF57-BD2A0607079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E034B2D-7261-460C-8025-67C708548439}"/>
              </a:ext>
            </a:extLst>
          </p:cNvPr>
          <p:cNvSpPr>
            <a:spLocks noGrp="1"/>
          </p:cNvSpPr>
          <p:nvPr>
            <p:ph type="sldNum" sz="quarter" idx="12"/>
          </p:nvPr>
        </p:nvSpPr>
        <p:spPr/>
        <p:txBody>
          <a:bodyPr/>
          <a:lstStyle/>
          <a:p>
            <a:fld id="{D7F3332D-2AA8-44BF-A872-AF63C83062FE}" type="slidenum">
              <a:rPr kumimoji="1" lang="ja-JP" altLang="en-US" smtClean="0"/>
              <a:t>‹#›</a:t>
            </a:fld>
            <a:endParaRPr kumimoji="1" lang="ja-JP" altLang="en-US"/>
          </a:p>
        </p:txBody>
      </p:sp>
    </p:spTree>
    <p:extLst>
      <p:ext uri="{BB962C8B-B14F-4D97-AF65-F5344CB8AC3E}">
        <p14:creationId xmlns:p14="http://schemas.microsoft.com/office/powerpoint/2010/main" val="3369407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000">
              <a:srgbClr val="93E1FE"/>
            </a:gs>
            <a:gs pos="39000">
              <a:srgbClr val="E9F5FC"/>
            </a:gs>
            <a:gs pos="19000">
              <a:srgbClr val="CCEEFD"/>
            </a:gs>
            <a:gs pos="100000">
              <a:schemeClr val="accent1">
                <a:lumMod val="5000"/>
                <a:lumOff val="95000"/>
              </a:schemeClr>
            </a:gs>
            <a:gs pos="0">
              <a:srgbClr val="71DAFF"/>
            </a:gs>
          </a:gsLst>
          <a:lin ang="5400000" scaled="1"/>
          <a:tileRect/>
        </a:gradFill>
        <a:effectLst/>
      </p:bgPr>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B8B08C95-79C7-4456-937D-1585FF955FF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4AE4873-A2D7-40D6-9604-B30AACEA3C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84543A6-77C2-4E34-8964-FE22B258AA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E010F1-0974-41CA-A190-0802C7E7DA59}" type="datetimeFigureOut">
              <a:rPr kumimoji="1" lang="ja-JP" altLang="en-US" smtClean="0"/>
              <a:t>2023/7/6</a:t>
            </a:fld>
            <a:endParaRPr kumimoji="1" lang="ja-JP" altLang="en-US"/>
          </a:p>
        </p:txBody>
      </p:sp>
      <p:sp>
        <p:nvSpPr>
          <p:cNvPr id="5" name="フッター プレースホルダー 4">
            <a:extLst>
              <a:ext uri="{FF2B5EF4-FFF2-40B4-BE49-F238E27FC236}">
                <a16:creationId xmlns:a16="http://schemas.microsoft.com/office/drawing/2014/main" id="{5EA87F4F-CDAF-494A-85D9-5AF1AE3142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EA82BE76-33CD-4F6A-9594-5677FC1585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F3332D-2AA8-44BF-A872-AF63C83062FE}" type="slidenum">
              <a:rPr kumimoji="1" lang="ja-JP" altLang="en-US" smtClean="0"/>
              <a:t>‹#›</a:t>
            </a:fld>
            <a:endParaRPr kumimoji="1" lang="ja-JP" altLang="en-US"/>
          </a:p>
        </p:txBody>
      </p:sp>
    </p:spTree>
    <p:extLst>
      <p:ext uri="{BB962C8B-B14F-4D97-AF65-F5344CB8AC3E}">
        <p14:creationId xmlns:p14="http://schemas.microsoft.com/office/powerpoint/2010/main" val="119680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 Id="rId9" Type="http://schemas.openxmlformats.org/officeDocument/2006/relationships/image" Target="../media/image44.jp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C564505-942E-4B84-BED5-2B694CFD7658}"/>
              </a:ext>
            </a:extLst>
          </p:cNvPr>
          <p:cNvPicPr>
            <a:picLocks noChangeAspect="1"/>
          </p:cNvPicPr>
          <p:nvPr/>
        </p:nvPicPr>
        <p:blipFill>
          <a:blip r:embed="rId3"/>
          <a:stretch>
            <a:fillRect/>
          </a:stretch>
        </p:blipFill>
        <p:spPr>
          <a:xfrm>
            <a:off x="2797860" y="1897577"/>
            <a:ext cx="6669306" cy="4240130"/>
          </a:xfrm>
          <a:prstGeom prst="rect">
            <a:avLst/>
          </a:prstGeom>
        </p:spPr>
      </p:pic>
      <p:sp>
        <p:nvSpPr>
          <p:cNvPr id="2" name="角丸四角形 1">
            <a:extLst>
              <a:ext uri="{FF2B5EF4-FFF2-40B4-BE49-F238E27FC236}">
                <a16:creationId xmlns:a16="http://schemas.microsoft.com/office/drawing/2014/main" id="{29866094-6D78-40E7-AF84-56C708C38683}"/>
              </a:ext>
            </a:extLst>
          </p:cNvPr>
          <p:cNvSpPr/>
          <p:nvPr/>
        </p:nvSpPr>
        <p:spPr>
          <a:xfrm>
            <a:off x="1778000" y="404813"/>
            <a:ext cx="8648700" cy="1511300"/>
          </a:xfrm>
          <a:prstGeom prst="roundRect">
            <a:avLst/>
          </a:prstGeom>
          <a:solidFill>
            <a:schemeClr val="bg1"/>
          </a:solidFill>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3074" name="Rectangle 4">
            <a:extLst>
              <a:ext uri="{FF2B5EF4-FFF2-40B4-BE49-F238E27FC236}">
                <a16:creationId xmlns:a16="http://schemas.microsoft.com/office/drawing/2014/main" id="{7A32D7D7-312F-48BD-850E-82001CC94AA9}"/>
              </a:ext>
            </a:extLst>
          </p:cNvPr>
          <p:cNvSpPr>
            <a:spLocks noChangeArrowheads="1"/>
          </p:cNvSpPr>
          <p:nvPr/>
        </p:nvSpPr>
        <p:spPr bwMode="auto">
          <a:xfrm>
            <a:off x="1485900" y="260648"/>
            <a:ext cx="9156700" cy="1783306"/>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nchor="ctr"/>
          <a:lstStyle/>
          <a:p>
            <a:pPr>
              <a:defRPr/>
            </a:pPr>
            <a:r>
              <a:rPr lang="ja-JP" altLang="en-US" sz="28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丸ゴシック体M" pitchFamily="49" charset="-128"/>
                <a:ea typeface="AR丸ゴシック体M" pitchFamily="49" charset="-128"/>
              </a:rPr>
              <a:t>　      </a:t>
            </a:r>
            <a:r>
              <a:rPr lang="ja-JP" altLang="en-US" sz="2800" b="1" dirty="0">
                <a:ln w="0"/>
                <a:solidFill>
                  <a:schemeClr val="accent1">
                    <a:lumMod val="50000"/>
                  </a:schemeClr>
                </a:solidFill>
                <a:latin typeface="AR丸ゴシック体M" pitchFamily="49" charset="-128"/>
                <a:ea typeface="AR丸ゴシック体M" pitchFamily="49" charset="-128"/>
              </a:rPr>
              <a:t>にん  ち  しょう</a:t>
            </a:r>
            <a:endParaRPr lang="en-US" altLang="ja-JP" sz="2800" b="1" dirty="0">
              <a:ln w="0"/>
              <a:solidFill>
                <a:schemeClr val="accent1">
                  <a:lumMod val="50000"/>
                </a:schemeClr>
              </a:solidFill>
              <a:latin typeface="AR丸ゴシック体M" pitchFamily="49" charset="-128"/>
              <a:ea typeface="AR丸ゴシック体M" pitchFamily="49" charset="-128"/>
            </a:endParaRPr>
          </a:p>
          <a:p>
            <a:pPr>
              <a:defRPr/>
            </a:pPr>
            <a:r>
              <a:rPr lang="ja-JP" altLang="en-US" sz="6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R丸ゴシック体M" pitchFamily="49" charset="-128"/>
                <a:ea typeface="AR丸ゴシック体M" pitchFamily="49" charset="-128"/>
              </a:rPr>
              <a:t>　 </a:t>
            </a:r>
            <a:r>
              <a:rPr lang="ja-JP" altLang="en-US" sz="6000" b="1" dirty="0">
                <a:ln w="12700">
                  <a:solidFill>
                    <a:schemeClr val="tx2">
                      <a:satMod val="155000"/>
                    </a:schemeClr>
                  </a:solidFill>
                  <a:prstDash val="solid"/>
                </a:ln>
                <a:solidFill>
                  <a:srgbClr val="002060"/>
                </a:solidFill>
                <a:latin typeface="AR丸ゴシック体M" pitchFamily="49" charset="-128"/>
                <a:ea typeface="AR丸ゴシック体M" pitchFamily="49" charset="-128"/>
              </a:rPr>
              <a:t>認知症を知ろう</a:t>
            </a:r>
            <a:r>
              <a:rPr lang="ja-JP" altLang="en-US" sz="5400" b="1" dirty="0">
                <a:ln w="12700">
                  <a:solidFill>
                    <a:schemeClr val="tx2">
                      <a:satMod val="155000"/>
                    </a:schemeClr>
                  </a:solidFill>
                  <a:prstDash val="solid"/>
                </a:ln>
                <a:solidFill>
                  <a:schemeClr val="bg2">
                    <a:tint val="85000"/>
                    <a:satMod val="155000"/>
                  </a:schemeClr>
                </a:solidFill>
                <a:latin typeface="Gill Sans MT"/>
                <a:ea typeface="HGP創英角ﾎﾟｯﾌﾟ体" pitchFamily="50" charset="-128"/>
              </a:rPr>
              <a:t>　</a:t>
            </a:r>
          </a:p>
        </p:txBody>
      </p:sp>
      <p:sp>
        <p:nvSpPr>
          <p:cNvPr id="5125" name="テキスト ボックス 6">
            <a:extLst>
              <a:ext uri="{FF2B5EF4-FFF2-40B4-BE49-F238E27FC236}">
                <a16:creationId xmlns:a16="http://schemas.microsoft.com/office/drawing/2014/main" id="{9E0EB3A6-AE54-413B-B84A-0A41DFA15D9C}"/>
              </a:ext>
            </a:extLst>
          </p:cNvPr>
          <p:cNvSpPr txBox="1">
            <a:spLocks noChangeArrowheads="1"/>
          </p:cNvSpPr>
          <p:nvPr/>
        </p:nvSpPr>
        <p:spPr bwMode="auto">
          <a:xfrm>
            <a:off x="8259762" y="6197302"/>
            <a:ext cx="3527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spcBef>
                <a:spcPct val="0"/>
              </a:spcBef>
              <a:buFontTx/>
              <a:buNone/>
            </a:pPr>
            <a:r>
              <a:rPr lang="ja-JP" altLang="en-US" sz="2000" dirty="0">
                <a:solidFill>
                  <a:schemeClr val="tx1"/>
                </a:solidFill>
                <a:latin typeface="Arial" panose="020B0604020202020204" pitchFamily="34" charset="0"/>
                <a:ea typeface="ＭＳ Ｐゴシック" panose="020B0600070205080204" pitchFamily="50" charset="-128"/>
              </a:rPr>
              <a:t>桐生市キャラバン・メイト連絡会</a:t>
            </a:r>
          </a:p>
        </p:txBody>
      </p:sp>
      <p:pic>
        <p:nvPicPr>
          <p:cNvPr id="5126" name="図 5">
            <a:extLst>
              <a:ext uri="{FF2B5EF4-FFF2-40B4-BE49-F238E27FC236}">
                <a16:creationId xmlns:a16="http://schemas.microsoft.com/office/drawing/2014/main" id="{D36353BF-1B26-40A6-A161-301F5C3E8A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59762" y="720293"/>
            <a:ext cx="1655763" cy="9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四角形: 角を丸くする 6">
            <a:extLst>
              <a:ext uri="{FF2B5EF4-FFF2-40B4-BE49-F238E27FC236}">
                <a16:creationId xmlns:a16="http://schemas.microsoft.com/office/drawing/2014/main" id="{27B55045-F028-4B25-A6E3-80CDB6D50471}"/>
              </a:ext>
            </a:extLst>
          </p:cNvPr>
          <p:cNvSpPr/>
          <p:nvPr/>
        </p:nvSpPr>
        <p:spPr>
          <a:xfrm>
            <a:off x="10131425" y="257641"/>
            <a:ext cx="1604964" cy="556169"/>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t>中学生</a:t>
            </a:r>
            <a:r>
              <a:rPr kumimoji="1" lang="ja-JP" altLang="en-US" b="1" dirty="0"/>
              <a:t>版</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a:extLst>
              <a:ext uri="{FF2B5EF4-FFF2-40B4-BE49-F238E27FC236}">
                <a16:creationId xmlns:a16="http://schemas.microsoft.com/office/drawing/2014/main" id="{51C7E3FC-680B-40A8-917E-0B2E752F6F4C}"/>
              </a:ext>
            </a:extLst>
          </p:cNvPr>
          <p:cNvSpPr/>
          <p:nvPr/>
        </p:nvSpPr>
        <p:spPr>
          <a:xfrm>
            <a:off x="1228426" y="228922"/>
            <a:ext cx="5135067" cy="696119"/>
          </a:xfrm>
          <a:prstGeom prst="roundRect">
            <a:avLst/>
          </a:prstGeom>
          <a:solidFill>
            <a:schemeClr val="bg1"/>
          </a:solidFill>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25603" name="タイトル 1">
            <a:extLst>
              <a:ext uri="{FF2B5EF4-FFF2-40B4-BE49-F238E27FC236}">
                <a16:creationId xmlns:a16="http://schemas.microsoft.com/office/drawing/2014/main" id="{EA3CABEC-D8BE-4FC4-BA42-21CB67BBB048}"/>
              </a:ext>
            </a:extLst>
          </p:cNvPr>
          <p:cNvSpPr>
            <a:spLocks noGrp="1" noChangeArrowheads="1"/>
          </p:cNvSpPr>
          <p:nvPr>
            <p:ph type="title"/>
          </p:nvPr>
        </p:nvSpPr>
        <p:spPr bwMode="auto">
          <a:xfrm>
            <a:off x="1495923" y="335684"/>
            <a:ext cx="4664373" cy="561180"/>
          </a:xfrm>
        </p:spPr>
        <p:txBody>
          <a:bodyPr wrap="square" numCol="1" anchorCtr="0" compatLnSpc="1">
            <a:prstTxWarp prst="textNoShape">
              <a:avLst/>
            </a:prstTxWarp>
            <a:noAutofit/>
          </a:bodyPr>
          <a:lstStyle/>
          <a:p>
            <a:r>
              <a:rPr lang="ja-JP" altLang="en-US" sz="3200" b="1" dirty="0">
                <a:solidFill>
                  <a:srgbClr val="FF0000"/>
                </a:solidFill>
                <a:ea typeface="AR丸ゴシック体M" pitchFamily="49" charset="-128"/>
              </a:rPr>
              <a:t>中核症状１</a:t>
            </a:r>
            <a:r>
              <a:rPr lang="ja-JP" altLang="en-US" sz="3200" b="1" dirty="0">
                <a:ea typeface="AR丸ゴシック体M" pitchFamily="49" charset="-128"/>
              </a:rPr>
              <a:t>「記憶障害」</a:t>
            </a:r>
          </a:p>
        </p:txBody>
      </p:sp>
      <p:sp>
        <p:nvSpPr>
          <p:cNvPr id="25604" name="コンテンツ プレースホルダー 2">
            <a:extLst>
              <a:ext uri="{FF2B5EF4-FFF2-40B4-BE49-F238E27FC236}">
                <a16:creationId xmlns:a16="http://schemas.microsoft.com/office/drawing/2014/main" id="{8F06D0C8-34D0-4680-8EA3-D8C0AD75B901}"/>
              </a:ext>
            </a:extLst>
          </p:cNvPr>
          <p:cNvSpPr>
            <a:spLocks noGrp="1"/>
          </p:cNvSpPr>
          <p:nvPr>
            <p:ph idx="1"/>
          </p:nvPr>
        </p:nvSpPr>
        <p:spPr>
          <a:xfrm>
            <a:off x="1771651" y="968375"/>
            <a:ext cx="8780463" cy="5759450"/>
          </a:xfrm>
        </p:spPr>
        <p:txBody>
          <a:bodyPr/>
          <a:lstStyle/>
          <a:p>
            <a:pPr marL="0" indent="0">
              <a:buNone/>
            </a:pPr>
            <a:r>
              <a:rPr lang="ja-JP" altLang="en-US" sz="800" dirty="0"/>
              <a:t>・</a:t>
            </a:r>
          </a:p>
        </p:txBody>
      </p:sp>
      <p:sp>
        <p:nvSpPr>
          <p:cNvPr id="59" name="テキスト ボックス 7">
            <a:extLst>
              <a:ext uri="{FF2B5EF4-FFF2-40B4-BE49-F238E27FC236}">
                <a16:creationId xmlns:a16="http://schemas.microsoft.com/office/drawing/2014/main" id="{6C468F0C-F440-419C-9E54-C714A52607BA}"/>
              </a:ext>
            </a:extLst>
          </p:cNvPr>
          <p:cNvSpPr txBox="1">
            <a:spLocks noChangeArrowheads="1"/>
          </p:cNvSpPr>
          <p:nvPr/>
        </p:nvSpPr>
        <p:spPr bwMode="auto">
          <a:xfrm>
            <a:off x="6896894" y="6436518"/>
            <a:ext cx="5292725" cy="276225"/>
          </a:xfrm>
          <a:prstGeom prst="rect">
            <a:avLst/>
          </a:prstGeom>
          <a:solidFill>
            <a:schemeClr val="accent3">
              <a:lumMod val="20000"/>
              <a:lumOff val="80000"/>
            </a:schemeClr>
          </a:solidFill>
          <a:ln>
            <a:noFill/>
          </a:ln>
        </p:spPr>
        <p:txBody>
          <a:bodyPr>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認知症サポーター中学生養成講座副読本</a:t>
            </a:r>
          </a:p>
        </p:txBody>
      </p:sp>
      <p:sp>
        <p:nvSpPr>
          <p:cNvPr id="61" name="正方形/長方形 60">
            <a:extLst>
              <a:ext uri="{FF2B5EF4-FFF2-40B4-BE49-F238E27FC236}">
                <a16:creationId xmlns:a16="http://schemas.microsoft.com/office/drawing/2014/main" id="{E8F85C33-45E3-4D48-AD13-90285A9CEABF}"/>
              </a:ext>
            </a:extLst>
          </p:cNvPr>
          <p:cNvSpPr/>
          <p:nvPr/>
        </p:nvSpPr>
        <p:spPr>
          <a:xfrm>
            <a:off x="11050589" y="322264"/>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P5</a:t>
            </a:r>
            <a:endParaRPr lang="ja-JP" altLang="en-US" dirty="0">
              <a:latin typeface="AR丸ゴシック体M" panose="020B0609010101010101" pitchFamily="49" charset="-128"/>
              <a:ea typeface="AR丸ゴシック体M" panose="020B0609010101010101" pitchFamily="49" charset="-128"/>
            </a:endParaRPr>
          </a:p>
        </p:txBody>
      </p:sp>
      <p:sp>
        <p:nvSpPr>
          <p:cNvPr id="9" name="正方形/長方形 8">
            <a:extLst>
              <a:ext uri="{FF2B5EF4-FFF2-40B4-BE49-F238E27FC236}">
                <a16:creationId xmlns:a16="http://schemas.microsoft.com/office/drawing/2014/main" id="{251760AC-84AA-4D17-896D-E4692A230CA4}"/>
              </a:ext>
            </a:extLst>
          </p:cNvPr>
          <p:cNvSpPr/>
          <p:nvPr/>
        </p:nvSpPr>
        <p:spPr>
          <a:xfrm>
            <a:off x="940687" y="1216024"/>
            <a:ext cx="8349617" cy="52030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85" name="図 84">
            <a:extLst>
              <a:ext uri="{FF2B5EF4-FFF2-40B4-BE49-F238E27FC236}">
                <a16:creationId xmlns:a16="http://schemas.microsoft.com/office/drawing/2014/main" id="{D3034F6C-808C-46E3-A6C5-859ABAE90833}"/>
              </a:ext>
            </a:extLst>
          </p:cNvPr>
          <p:cNvPicPr>
            <a:picLocks noChangeAspect="1"/>
          </p:cNvPicPr>
          <p:nvPr/>
        </p:nvPicPr>
        <p:blipFill>
          <a:blip r:embed="rId3"/>
          <a:stretch>
            <a:fillRect/>
          </a:stretch>
        </p:blipFill>
        <p:spPr>
          <a:xfrm>
            <a:off x="1776357" y="1911685"/>
            <a:ext cx="2633700" cy="1993565"/>
          </a:xfrm>
          <a:prstGeom prst="rect">
            <a:avLst/>
          </a:prstGeom>
        </p:spPr>
      </p:pic>
      <p:pic>
        <p:nvPicPr>
          <p:cNvPr id="90" name="図 9">
            <a:extLst>
              <a:ext uri="{FF2B5EF4-FFF2-40B4-BE49-F238E27FC236}">
                <a16:creationId xmlns:a16="http://schemas.microsoft.com/office/drawing/2014/main" id="{97611F79-61F0-4D80-B868-1AE9D20CFF1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34075" y="2276476"/>
            <a:ext cx="2033588"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図 10">
            <a:extLst>
              <a:ext uri="{FF2B5EF4-FFF2-40B4-BE49-F238E27FC236}">
                <a16:creationId xmlns:a16="http://schemas.microsoft.com/office/drawing/2014/main" id="{9F9DC3F6-9CBD-47CE-B8CF-CFC121E59624}"/>
              </a:ext>
            </a:extLst>
          </p:cNvPr>
          <p:cNvPicPr>
            <a:picLocks noChangeAspect="1"/>
          </p:cNvPicPr>
          <p:nvPr/>
        </p:nvPicPr>
        <p:blipFill>
          <a:blip r:embed="rId5">
            <a:extLst>
              <a:ext uri="{28A0092B-C50C-407E-A947-70E740481C1C}">
                <a14:useLocalDpi xmlns:a14="http://schemas.microsoft.com/office/drawing/2010/main" val="0"/>
              </a:ext>
            </a:extLst>
          </a:blip>
          <a:srcRect l="771" r="771"/>
          <a:stretch>
            <a:fillRect/>
          </a:stretch>
        </p:blipFill>
        <p:spPr bwMode="auto">
          <a:xfrm>
            <a:off x="2605089" y="5049712"/>
            <a:ext cx="14446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図 91">
            <a:extLst>
              <a:ext uri="{FF2B5EF4-FFF2-40B4-BE49-F238E27FC236}">
                <a16:creationId xmlns:a16="http://schemas.microsoft.com/office/drawing/2014/main" id="{4038A5A6-39C5-49B8-9E60-571351CCF255}"/>
              </a:ext>
            </a:extLst>
          </p:cNvPr>
          <p:cNvPicPr>
            <a:picLocks noChangeAspect="1"/>
          </p:cNvPicPr>
          <p:nvPr/>
        </p:nvPicPr>
        <p:blipFill>
          <a:blip r:embed="rId6"/>
          <a:stretch>
            <a:fillRect/>
          </a:stretch>
        </p:blipFill>
        <p:spPr>
          <a:xfrm>
            <a:off x="6485619" y="5175197"/>
            <a:ext cx="1213209" cy="1146147"/>
          </a:xfrm>
          <a:prstGeom prst="rect">
            <a:avLst/>
          </a:prstGeom>
        </p:spPr>
      </p:pic>
      <p:sp>
        <p:nvSpPr>
          <p:cNvPr id="93" name="円/楕円 40">
            <a:extLst>
              <a:ext uri="{FF2B5EF4-FFF2-40B4-BE49-F238E27FC236}">
                <a16:creationId xmlns:a16="http://schemas.microsoft.com/office/drawing/2014/main" id="{7BBD3B4A-E0DD-4A01-B3EB-A2A387F591F9}"/>
              </a:ext>
            </a:extLst>
          </p:cNvPr>
          <p:cNvSpPr/>
          <p:nvPr/>
        </p:nvSpPr>
        <p:spPr>
          <a:xfrm>
            <a:off x="1208484" y="1810436"/>
            <a:ext cx="236143" cy="198438"/>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94" name="円/楕円 53">
            <a:extLst>
              <a:ext uri="{FF2B5EF4-FFF2-40B4-BE49-F238E27FC236}">
                <a16:creationId xmlns:a16="http://schemas.microsoft.com/office/drawing/2014/main" id="{DC795C3B-B7C1-4930-9E49-25B7667423AD}"/>
              </a:ext>
            </a:extLst>
          </p:cNvPr>
          <p:cNvSpPr/>
          <p:nvPr/>
        </p:nvSpPr>
        <p:spPr>
          <a:xfrm>
            <a:off x="1500189" y="2014537"/>
            <a:ext cx="215900" cy="198438"/>
          </a:xfrm>
          <a:prstGeom prst="ellipse">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95" name="円/楕円 53">
            <a:extLst>
              <a:ext uri="{FF2B5EF4-FFF2-40B4-BE49-F238E27FC236}">
                <a16:creationId xmlns:a16="http://schemas.microsoft.com/office/drawing/2014/main" id="{D5044A6F-16A0-4D4B-A234-D1FE91989337}"/>
              </a:ext>
            </a:extLst>
          </p:cNvPr>
          <p:cNvSpPr/>
          <p:nvPr/>
        </p:nvSpPr>
        <p:spPr>
          <a:xfrm>
            <a:off x="1544637" y="2616994"/>
            <a:ext cx="215900" cy="198438"/>
          </a:xfrm>
          <a:prstGeom prst="ellipse">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96" name="円/楕円 36">
            <a:extLst>
              <a:ext uri="{FF2B5EF4-FFF2-40B4-BE49-F238E27FC236}">
                <a16:creationId xmlns:a16="http://schemas.microsoft.com/office/drawing/2014/main" id="{045F6744-4A55-421A-AE7E-1B0380C0AF3B}"/>
              </a:ext>
            </a:extLst>
          </p:cNvPr>
          <p:cNvSpPr/>
          <p:nvPr/>
        </p:nvSpPr>
        <p:spPr>
          <a:xfrm>
            <a:off x="2290763" y="1630364"/>
            <a:ext cx="215900" cy="193675"/>
          </a:xfrm>
          <a:prstGeom prst="ellipse">
            <a:avLst/>
          </a:prstGeom>
          <a:solidFill>
            <a:srgbClr val="00B050"/>
          </a:solidFill>
          <a:ln w="190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97" name="円/楕円 34">
            <a:extLst>
              <a:ext uri="{FF2B5EF4-FFF2-40B4-BE49-F238E27FC236}">
                <a16:creationId xmlns:a16="http://schemas.microsoft.com/office/drawing/2014/main" id="{8593961E-02E1-4EAA-BAB4-7AA576A47317}"/>
              </a:ext>
            </a:extLst>
          </p:cNvPr>
          <p:cNvSpPr/>
          <p:nvPr/>
        </p:nvSpPr>
        <p:spPr>
          <a:xfrm>
            <a:off x="1989138" y="2212976"/>
            <a:ext cx="265086" cy="198438"/>
          </a:xfrm>
          <a:prstGeom prst="ellipse">
            <a:avLst/>
          </a:prstGeom>
          <a:solidFill>
            <a:srgbClr val="00B050"/>
          </a:solidFill>
          <a:ln w="190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98" name="円/楕円 36">
            <a:extLst>
              <a:ext uri="{FF2B5EF4-FFF2-40B4-BE49-F238E27FC236}">
                <a16:creationId xmlns:a16="http://schemas.microsoft.com/office/drawing/2014/main" id="{06907AEF-16DC-4BAF-BB98-66D6789CF617}"/>
              </a:ext>
            </a:extLst>
          </p:cNvPr>
          <p:cNvSpPr/>
          <p:nvPr/>
        </p:nvSpPr>
        <p:spPr>
          <a:xfrm>
            <a:off x="1989138" y="2702397"/>
            <a:ext cx="224632" cy="211152"/>
          </a:xfrm>
          <a:prstGeom prst="ellipse">
            <a:avLst/>
          </a:prstGeom>
          <a:solidFill>
            <a:srgbClr val="00B050"/>
          </a:solidFill>
          <a:ln w="190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99" name="円/楕円 26">
            <a:extLst>
              <a:ext uri="{FF2B5EF4-FFF2-40B4-BE49-F238E27FC236}">
                <a16:creationId xmlns:a16="http://schemas.microsoft.com/office/drawing/2014/main" id="{D8047D25-4D7C-40D8-A8E3-5BDC558B9E20}"/>
              </a:ext>
            </a:extLst>
          </p:cNvPr>
          <p:cNvSpPr/>
          <p:nvPr/>
        </p:nvSpPr>
        <p:spPr>
          <a:xfrm>
            <a:off x="3344070" y="1783556"/>
            <a:ext cx="242094" cy="225317"/>
          </a:xfrm>
          <a:prstGeom prst="ellipse">
            <a:avLst/>
          </a:prstGeom>
          <a:solidFill>
            <a:srgbClr val="00B05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00" name="円/楕円 44">
            <a:extLst>
              <a:ext uri="{FF2B5EF4-FFF2-40B4-BE49-F238E27FC236}">
                <a16:creationId xmlns:a16="http://schemas.microsoft.com/office/drawing/2014/main" id="{AD9AC028-87AD-4947-A5F7-531E1AD6956D}"/>
              </a:ext>
            </a:extLst>
          </p:cNvPr>
          <p:cNvSpPr/>
          <p:nvPr/>
        </p:nvSpPr>
        <p:spPr>
          <a:xfrm flipH="1" flipV="1">
            <a:off x="4241800" y="1763712"/>
            <a:ext cx="217488" cy="212725"/>
          </a:xfrm>
          <a:prstGeom prst="ellipse">
            <a:avLst/>
          </a:prstGeom>
          <a:solidFill>
            <a:srgbClr val="00B050"/>
          </a:solidFill>
          <a:ln w="19050">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01" name="円/楕円 32">
            <a:extLst>
              <a:ext uri="{FF2B5EF4-FFF2-40B4-BE49-F238E27FC236}">
                <a16:creationId xmlns:a16="http://schemas.microsoft.com/office/drawing/2014/main" id="{FBD77DB9-0CED-46A5-9C2A-CA6D40FB4BF4}"/>
              </a:ext>
            </a:extLst>
          </p:cNvPr>
          <p:cNvSpPr/>
          <p:nvPr/>
        </p:nvSpPr>
        <p:spPr>
          <a:xfrm>
            <a:off x="7294564" y="2084388"/>
            <a:ext cx="179387" cy="252412"/>
          </a:xfrm>
          <a:prstGeom prst="ellipse">
            <a:avLst/>
          </a:prstGeom>
          <a:solidFill>
            <a:srgbClr val="00B05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02" name="円/楕円 51">
            <a:extLst>
              <a:ext uri="{FF2B5EF4-FFF2-40B4-BE49-F238E27FC236}">
                <a16:creationId xmlns:a16="http://schemas.microsoft.com/office/drawing/2014/main" id="{526C39B3-3AFD-42E1-8A85-20B03757D4F7}"/>
              </a:ext>
            </a:extLst>
          </p:cNvPr>
          <p:cNvSpPr/>
          <p:nvPr/>
        </p:nvSpPr>
        <p:spPr>
          <a:xfrm>
            <a:off x="6875464" y="1717676"/>
            <a:ext cx="217487" cy="212725"/>
          </a:xfrm>
          <a:prstGeom prst="ellipse">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103" name="円/楕円 53">
            <a:extLst>
              <a:ext uri="{FF2B5EF4-FFF2-40B4-BE49-F238E27FC236}">
                <a16:creationId xmlns:a16="http://schemas.microsoft.com/office/drawing/2014/main" id="{07295011-BFEF-47DE-8352-07BBF588218D}"/>
              </a:ext>
            </a:extLst>
          </p:cNvPr>
          <p:cNvSpPr/>
          <p:nvPr/>
        </p:nvSpPr>
        <p:spPr>
          <a:xfrm>
            <a:off x="4278313" y="2105025"/>
            <a:ext cx="215900" cy="198438"/>
          </a:xfrm>
          <a:prstGeom prst="ellipse">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104" name="円/楕円 54">
            <a:extLst>
              <a:ext uri="{FF2B5EF4-FFF2-40B4-BE49-F238E27FC236}">
                <a16:creationId xmlns:a16="http://schemas.microsoft.com/office/drawing/2014/main" id="{8B6A73EC-2B18-4F65-8078-823FCF3DEDA8}"/>
              </a:ext>
            </a:extLst>
          </p:cNvPr>
          <p:cNvSpPr/>
          <p:nvPr/>
        </p:nvSpPr>
        <p:spPr>
          <a:xfrm>
            <a:off x="8253412" y="1928019"/>
            <a:ext cx="248962" cy="252411"/>
          </a:xfrm>
          <a:prstGeom prst="ellipse">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105" name="円/楕円 26">
            <a:extLst>
              <a:ext uri="{FF2B5EF4-FFF2-40B4-BE49-F238E27FC236}">
                <a16:creationId xmlns:a16="http://schemas.microsoft.com/office/drawing/2014/main" id="{C94FBD38-E2E9-45DD-8D70-80B641375B08}"/>
              </a:ext>
            </a:extLst>
          </p:cNvPr>
          <p:cNvSpPr/>
          <p:nvPr/>
        </p:nvSpPr>
        <p:spPr>
          <a:xfrm>
            <a:off x="7856538" y="1960562"/>
            <a:ext cx="217487" cy="252411"/>
          </a:xfrm>
          <a:prstGeom prst="ellipse">
            <a:avLst/>
          </a:prstGeom>
          <a:solidFill>
            <a:srgbClr val="00B05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06" name="円/楕円 41">
            <a:extLst>
              <a:ext uri="{FF2B5EF4-FFF2-40B4-BE49-F238E27FC236}">
                <a16:creationId xmlns:a16="http://schemas.microsoft.com/office/drawing/2014/main" id="{9D25FE81-CE73-4C2E-9150-25DE6DCD9F02}"/>
              </a:ext>
            </a:extLst>
          </p:cNvPr>
          <p:cNvSpPr/>
          <p:nvPr/>
        </p:nvSpPr>
        <p:spPr>
          <a:xfrm>
            <a:off x="2936876" y="4757738"/>
            <a:ext cx="217488" cy="245728"/>
          </a:xfrm>
          <a:prstGeom prst="ellipse">
            <a:avLst/>
          </a:prstGeom>
          <a:solidFill>
            <a:srgbClr val="00B05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07" name="円/楕円 52">
            <a:extLst>
              <a:ext uri="{FF2B5EF4-FFF2-40B4-BE49-F238E27FC236}">
                <a16:creationId xmlns:a16="http://schemas.microsoft.com/office/drawing/2014/main" id="{9C09872B-A614-475F-B349-151C7AF2EC48}"/>
              </a:ext>
            </a:extLst>
          </p:cNvPr>
          <p:cNvSpPr/>
          <p:nvPr/>
        </p:nvSpPr>
        <p:spPr>
          <a:xfrm>
            <a:off x="1958975" y="4787901"/>
            <a:ext cx="217488" cy="188913"/>
          </a:xfrm>
          <a:prstGeom prst="ellipse">
            <a:avLst/>
          </a:prstGeom>
          <a:ln w="1905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108" name="円/楕円 14">
            <a:extLst>
              <a:ext uri="{FF2B5EF4-FFF2-40B4-BE49-F238E27FC236}">
                <a16:creationId xmlns:a16="http://schemas.microsoft.com/office/drawing/2014/main" id="{EBD73D58-9A22-43AF-BF63-CB9B14DF3FA3}"/>
              </a:ext>
            </a:extLst>
          </p:cNvPr>
          <p:cNvSpPr/>
          <p:nvPr/>
        </p:nvSpPr>
        <p:spPr>
          <a:xfrm>
            <a:off x="2417763" y="2420939"/>
            <a:ext cx="144462" cy="217487"/>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09" name="円/楕円 55">
            <a:extLst>
              <a:ext uri="{FF2B5EF4-FFF2-40B4-BE49-F238E27FC236}">
                <a16:creationId xmlns:a16="http://schemas.microsoft.com/office/drawing/2014/main" id="{176020DD-D0B3-43B0-A8E2-34E72CAE2D1B}"/>
              </a:ext>
            </a:extLst>
          </p:cNvPr>
          <p:cNvSpPr/>
          <p:nvPr/>
        </p:nvSpPr>
        <p:spPr>
          <a:xfrm>
            <a:off x="2792412" y="2411413"/>
            <a:ext cx="198161" cy="180289"/>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0" name="円/楕円 16">
            <a:extLst>
              <a:ext uri="{FF2B5EF4-FFF2-40B4-BE49-F238E27FC236}">
                <a16:creationId xmlns:a16="http://schemas.microsoft.com/office/drawing/2014/main" id="{C4FF729C-13E9-4A3B-8AB4-C6A3FFEAE78E}"/>
              </a:ext>
            </a:extLst>
          </p:cNvPr>
          <p:cNvSpPr/>
          <p:nvPr/>
        </p:nvSpPr>
        <p:spPr>
          <a:xfrm>
            <a:off x="3298704" y="2105025"/>
            <a:ext cx="233485" cy="203200"/>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1" name="円/楕円 30">
            <a:extLst>
              <a:ext uri="{FF2B5EF4-FFF2-40B4-BE49-F238E27FC236}">
                <a16:creationId xmlns:a16="http://schemas.microsoft.com/office/drawing/2014/main" id="{1EC43FDE-0E99-41B9-965E-D3B6341F7B37}"/>
              </a:ext>
            </a:extLst>
          </p:cNvPr>
          <p:cNvSpPr/>
          <p:nvPr/>
        </p:nvSpPr>
        <p:spPr>
          <a:xfrm>
            <a:off x="3695727" y="2303463"/>
            <a:ext cx="247623" cy="215901"/>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2" name="円/楕円 50">
            <a:extLst>
              <a:ext uri="{FF2B5EF4-FFF2-40B4-BE49-F238E27FC236}">
                <a16:creationId xmlns:a16="http://schemas.microsoft.com/office/drawing/2014/main" id="{5C4A7D61-25E7-44D2-BDA5-E51873692C57}"/>
              </a:ext>
            </a:extLst>
          </p:cNvPr>
          <p:cNvSpPr/>
          <p:nvPr/>
        </p:nvSpPr>
        <p:spPr>
          <a:xfrm>
            <a:off x="3654427" y="2690813"/>
            <a:ext cx="215900" cy="182562"/>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3" name="円/楕円 21">
            <a:extLst>
              <a:ext uri="{FF2B5EF4-FFF2-40B4-BE49-F238E27FC236}">
                <a16:creationId xmlns:a16="http://schemas.microsoft.com/office/drawing/2014/main" id="{AD3FA710-FFE2-4BC5-9357-1462D6343596}"/>
              </a:ext>
            </a:extLst>
          </p:cNvPr>
          <p:cNvSpPr/>
          <p:nvPr/>
        </p:nvSpPr>
        <p:spPr>
          <a:xfrm>
            <a:off x="2792413" y="3009901"/>
            <a:ext cx="215900" cy="144463"/>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4" name="円/楕円 14">
            <a:extLst>
              <a:ext uri="{FF2B5EF4-FFF2-40B4-BE49-F238E27FC236}">
                <a16:creationId xmlns:a16="http://schemas.microsoft.com/office/drawing/2014/main" id="{87E23F0D-A140-425E-86A1-53726EE7CB50}"/>
              </a:ext>
            </a:extLst>
          </p:cNvPr>
          <p:cNvSpPr/>
          <p:nvPr/>
        </p:nvSpPr>
        <p:spPr>
          <a:xfrm>
            <a:off x="2926557" y="3170239"/>
            <a:ext cx="144462" cy="217487"/>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5" name="円/楕円 33">
            <a:extLst>
              <a:ext uri="{FF2B5EF4-FFF2-40B4-BE49-F238E27FC236}">
                <a16:creationId xmlns:a16="http://schemas.microsoft.com/office/drawing/2014/main" id="{7F98090F-EF1B-4B9C-8134-53BF26030B52}"/>
              </a:ext>
            </a:extLst>
          </p:cNvPr>
          <p:cNvSpPr/>
          <p:nvPr/>
        </p:nvSpPr>
        <p:spPr>
          <a:xfrm>
            <a:off x="2720975" y="3255978"/>
            <a:ext cx="215900" cy="233362"/>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6" name="円/楕円 22">
            <a:extLst>
              <a:ext uri="{FF2B5EF4-FFF2-40B4-BE49-F238E27FC236}">
                <a16:creationId xmlns:a16="http://schemas.microsoft.com/office/drawing/2014/main" id="{62BC4D89-DEB4-49FC-8BA8-181DA9F61221}"/>
              </a:ext>
            </a:extLst>
          </p:cNvPr>
          <p:cNvSpPr/>
          <p:nvPr/>
        </p:nvSpPr>
        <p:spPr>
          <a:xfrm>
            <a:off x="3017442" y="3104448"/>
            <a:ext cx="189308" cy="203902"/>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7" name="円/楕円 18">
            <a:extLst>
              <a:ext uri="{FF2B5EF4-FFF2-40B4-BE49-F238E27FC236}">
                <a16:creationId xmlns:a16="http://schemas.microsoft.com/office/drawing/2014/main" id="{B011DAA5-3E43-4384-8BD8-BABB13EC2E02}"/>
              </a:ext>
            </a:extLst>
          </p:cNvPr>
          <p:cNvSpPr/>
          <p:nvPr/>
        </p:nvSpPr>
        <p:spPr>
          <a:xfrm>
            <a:off x="3240088" y="3349626"/>
            <a:ext cx="107950" cy="123825"/>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8" name="円/楕円 14">
            <a:extLst>
              <a:ext uri="{FF2B5EF4-FFF2-40B4-BE49-F238E27FC236}">
                <a16:creationId xmlns:a16="http://schemas.microsoft.com/office/drawing/2014/main" id="{7EA62CE5-A474-4F60-BBCE-AFC0DDCBACEE}"/>
              </a:ext>
            </a:extLst>
          </p:cNvPr>
          <p:cNvSpPr/>
          <p:nvPr/>
        </p:nvSpPr>
        <p:spPr>
          <a:xfrm>
            <a:off x="3116235" y="3295649"/>
            <a:ext cx="194525" cy="177802"/>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19" name="円/楕円 23">
            <a:extLst>
              <a:ext uri="{FF2B5EF4-FFF2-40B4-BE49-F238E27FC236}">
                <a16:creationId xmlns:a16="http://schemas.microsoft.com/office/drawing/2014/main" id="{DFDA4C97-BE7D-458D-9D85-E0B4ED43FCEE}"/>
              </a:ext>
            </a:extLst>
          </p:cNvPr>
          <p:cNvSpPr/>
          <p:nvPr/>
        </p:nvSpPr>
        <p:spPr>
          <a:xfrm>
            <a:off x="3009901" y="3403601"/>
            <a:ext cx="144463" cy="212725"/>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0" name="円/楕円 20">
            <a:extLst>
              <a:ext uri="{FF2B5EF4-FFF2-40B4-BE49-F238E27FC236}">
                <a16:creationId xmlns:a16="http://schemas.microsoft.com/office/drawing/2014/main" id="{8EE8B8A4-0A0B-4B45-83E8-D51DBDBFCBA3}"/>
              </a:ext>
            </a:extLst>
          </p:cNvPr>
          <p:cNvSpPr/>
          <p:nvPr/>
        </p:nvSpPr>
        <p:spPr>
          <a:xfrm>
            <a:off x="2863085" y="3429000"/>
            <a:ext cx="144463" cy="179388"/>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1" name="円/楕円 28">
            <a:extLst>
              <a:ext uri="{FF2B5EF4-FFF2-40B4-BE49-F238E27FC236}">
                <a16:creationId xmlns:a16="http://schemas.microsoft.com/office/drawing/2014/main" id="{E88A7B90-62D6-4CF1-A839-1FAA0D13BFE9}"/>
              </a:ext>
            </a:extLst>
          </p:cNvPr>
          <p:cNvSpPr/>
          <p:nvPr/>
        </p:nvSpPr>
        <p:spPr>
          <a:xfrm>
            <a:off x="6411914" y="1906590"/>
            <a:ext cx="217487" cy="198436"/>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2" name="円/楕円 27">
            <a:extLst>
              <a:ext uri="{FF2B5EF4-FFF2-40B4-BE49-F238E27FC236}">
                <a16:creationId xmlns:a16="http://schemas.microsoft.com/office/drawing/2014/main" id="{3DD6C026-D151-407C-860E-396748AADB08}"/>
              </a:ext>
            </a:extLst>
          </p:cNvPr>
          <p:cNvSpPr/>
          <p:nvPr/>
        </p:nvSpPr>
        <p:spPr>
          <a:xfrm>
            <a:off x="5795962" y="2201865"/>
            <a:ext cx="215781" cy="252411"/>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3" name="円/楕円 20">
            <a:extLst>
              <a:ext uri="{FF2B5EF4-FFF2-40B4-BE49-F238E27FC236}">
                <a16:creationId xmlns:a16="http://schemas.microsoft.com/office/drawing/2014/main" id="{30ECAB19-0F08-4108-BE78-1DDD079F9C87}"/>
              </a:ext>
            </a:extLst>
          </p:cNvPr>
          <p:cNvSpPr/>
          <p:nvPr/>
        </p:nvSpPr>
        <p:spPr>
          <a:xfrm>
            <a:off x="6160296" y="2418557"/>
            <a:ext cx="203198" cy="193675"/>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4" name="円/楕円 20">
            <a:extLst>
              <a:ext uri="{FF2B5EF4-FFF2-40B4-BE49-F238E27FC236}">
                <a16:creationId xmlns:a16="http://schemas.microsoft.com/office/drawing/2014/main" id="{1FBC0549-BDFC-4B29-84D0-03F2D0BACE88}"/>
              </a:ext>
            </a:extLst>
          </p:cNvPr>
          <p:cNvSpPr/>
          <p:nvPr/>
        </p:nvSpPr>
        <p:spPr>
          <a:xfrm>
            <a:off x="7664452" y="2365375"/>
            <a:ext cx="230187" cy="211520"/>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5" name="円/楕円 31">
            <a:extLst>
              <a:ext uri="{FF2B5EF4-FFF2-40B4-BE49-F238E27FC236}">
                <a16:creationId xmlns:a16="http://schemas.microsoft.com/office/drawing/2014/main" id="{BAA34AE3-71C9-488E-8A19-7B1102463850}"/>
              </a:ext>
            </a:extLst>
          </p:cNvPr>
          <p:cNvSpPr/>
          <p:nvPr/>
        </p:nvSpPr>
        <p:spPr>
          <a:xfrm>
            <a:off x="6786563" y="2774951"/>
            <a:ext cx="184150" cy="223837"/>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6" name="円/楕円 29">
            <a:extLst>
              <a:ext uri="{FF2B5EF4-FFF2-40B4-BE49-F238E27FC236}">
                <a16:creationId xmlns:a16="http://schemas.microsoft.com/office/drawing/2014/main" id="{7AA60E88-A598-4652-81B1-E2F1A2335BBB}"/>
              </a:ext>
            </a:extLst>
          </p:cNvPr>
          <p:cNvSpPr/>
          <p:nvPr/>
        </p:nvSpPr>
        <p:spPr>
          <a:xfrm>
            <a:off x="6616700" y="2944761"/>
            <a:ext cx="215900" cy="235002"/>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7" name="円/楕円 14">
            <a:extLst>
              <a:ext uri="{FF2B5EF4-FFF2-40B4-BE49-F238E27FC236}">
                <a16:creationId xmlns:a16="http://schemas.microsoft.com/office/drawing/2014/main" id="{DE49B7D7-CF20-4B57-9245-12128F08AA66}"/>
              </a:ext>
            </a:extLst>
          </p:cNvPr>
          <p:cNvSpPr/>
          <p:nvPr/>
        </p:nvSpPr>
        <p:spPr>
          <a:xfrm>
            <a:off x="6836173" y="3056773"/>
            <a:ext cx="144462" cy="217487"/>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8" name="円/楕円 17">
            <a:extLst>
              <a:ext uri="{FF2B5EF4-FFF2-40B4-BE49-F238E27FC236}">
                <a16:creationId xmlns:a16="http://schemas.microsoft.com/office/drawing/2014/main" id="{61452DDA-8F4A-41FF-BADC-238BF933F9D5}"/>
              </a:ext>
            </a:extLst>
          </p:cNvPr>
          <p:cNvSpPr/>
          <p:nvPr/>
        </p:nvSpPr>
        <p:spPr>
          <a:xfrm>
            <a:off x="6883400" y="2998788"/>
            <a:ext cx="215900" cy="144462"/>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29" name="円/楕円 20">
            <a:extLst>
              <a:ext uri="{FF2B5EF4-FFF2-40B4-BE49-F238E27FC236}">
                <a16:creationId xmlns:a16="http://schemas.microsoft.com/office/drawing/2014/main" id="{A6692308-D7FF-47F0-BEDA-C6F5ED57A88C}"/>
              </a:ext>
            </a:extLst>
          </p:cNvPr>
          <p:cNvSpPr/>
          <p:nvPr/>
        </p:nvSpPr>
        <p:spPr>
          <a:xfrm>
            <a:off x="6697267" y="3161580"/>
            <a:ext cx="144463" cy="179388"/>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0" name="円/楕円 13">
            <a:extLst>
              <a:ext uri="{FF2B5EF4-FFF2-40B4-BE49-F238E27FC236}">
                <a16:creationId xmlns:a16="http://schemas.microsoft.com/office/drawing/2014/main" id="{95C03798-3B3E-4CC0-B29F-7CEDF0006F96}"/>
              </a:ext>
            </a:extLst>
          </p:cNvPr>
          <p:cNvSpPr/>
          <p:nvPr/>
        </p:nvSpPr>
        <p:spPr>
          <a:xfrm>
            <a:off x="6875463" y="3227388"/>
            <a:ext cx="144462" cy="184150"/>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1" name="円/楕円 20">
            <a:extLst>
              <a:ext uri="{FF2B5EF4-FFF2-40B4-BE49-F238E27FC236}">
                <a16:creationId xmlns:a16="http://schemas.microsoft.com/office/drawing/2014/main" id="{31C28889-DEC6-4316-9038-EC03112D5A57}"/>
              </a:ext>
            </a:extLst>
          </p:cNvPr>
          <p:cNvSpPr/>
          <p:nvPr/>
        </p:nvSpPr>
        <p:spPr>
          <a:xfrm>
            <a:off x="7044530" y="3177421"/>
            <a:ext cx="144463" cy="179388"/>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2" name="円/楕円 12">
            <a:extLst>
              <a:ext uri="{FF2B5EF4-FFF2-40B4-BE49-F238E27FC236}">
                <a16:creationId xmlns:a16="http://schemas.microsoft.com/office/drawing/2014/main" id="{2C5FB28C-43C1-45F7-A4AC-850218830C88}"/>
              </a:ext>
            </a:extLst>
          </p:cNvPr>
          <p:cNvSpPr/>
          <p:nvPr/>
        </p:nvSpPr>
        <p:spPr>
          <a:xfrm>
            <a:off x="7083821" y="3025776"/>
            <a:ext cx="198044" cy="217487"/>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3" name="円/楕円 24">
            <a:extLst>
              <a:ext uri="{FF2B5EF4-FFF2-40B4-BE49-F238E27FC236}">
                <a16:creationId xmlns:a16="http://schemas.microsoft.com/office/drawing/2014/main" id="{4927A76B-8F11-4AED-813D-03D070F8C63C}"/>
              </a:ext>
            </a:extLst>
          </p:cNvPr>
          <p:cNvSpPr/>
          <p:nvPr/>
        </p:nvSpPr>
        <p:spPr>
          <a:xfrm>
            <a:off x="3654426" y="4770439"/>
            <a:ext cx="217488" cy="245728"/>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4" name="円/楕円 24">
            <a:extLst>
              <a:ext uri="{FF2B5EF4-FFF2-40B4-BE49-F238E27FC236}">
                <a16:creationId xmlns:a16="http://schemas.microsoft.com/office/drawing/2014/main" id="{482F9B5B-C864-4113-A166-23668272E273}"/>
              </a:ext>
            </a:extLst>
          </p:cNvPr>
          <p:cNvSpPr/>
          <p:nvPr/>
        </p:nvSpPr>
        <p:spPr>
          <a:xfrm>
            <a:off x="3806826" y="4922839"/>
            <a:ext cx="217488" cy="245728"/>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5" name="円/楕円 15">
            <a:extLst>
              <a:ext uri="{FF2B5EF4-FFF2-40B4-BE49-F238E27FC236}">
                <a16:creationId xmlns:a16="http://schemas.microsoft.com/office/drawing/2014/main" id="{2A0F893B-D972-43C9-B395-BF7EBC5D4D6B}"/>
              </a:ext>
            </a:extLst>
          </p:cNvPr>
          <p:cNvSpPr/>
          <p:nvPr/>
        </p:nvSpPr>
        <p:spPr>
          <a:xfrm>
            <a:off x="1924051" y="5222876"/>
            <a:ext cx="217488" cy="241299"/>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6" name="円/楕円 40">
            <a:extLst>
              <a:ext uri="{FF2B5EF4-FFF2-40B4-BE49-F238E27FC236}">
                <a16:creationId xmlns:a16="http://schemas.microsoft.com/office/drawing/2014/main" id="{FF7A23FD-0061-4BA8-894F-623F26ED52F5}"/>
              </a:ext>
            </a:extLst>
          </p:cNvPr>
          <p:cNvSpPr/>
          <p:nvPr/>
        </p:nvSpPr>
        <p:spPr>
          <a:xfrm>
            <a:off x="4087814" y="5243514"/>
            <a:ext cx="225425" cy="241299"/>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7" name="円/楕円 40">
            <a:extLst>
              <a:ext uri="{FF2B5EF4-FFF2-40B4-BE49-F238E27FC236}">
                <a16:creationId xmlns:a16="http://schemas.microsoft.com/office/drawing/2014/main" id="{7449E43C-9265-40F1-A617-07F4F51F0846}"/>
              </a:ext>
            </a:extLst>
          </p:cNvPr>
          <p:cNvSpPr/>
          <p:nvPr/>
        </p:nvSpPr>
        <p:spPr>
          <a:xfrm>
            <a:off x="4421981" y="4940194"/>
            <a:ext cx="219204" cy="228373"/>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8" name="円/楕円 14">
            <a:extLst>
              <a:ext uri="{FF2B5EF4-FFF2-40B4-BE49-F238E27FC236}">
                <a16:creationId xmlns:a16="http://schemas.microsoft.com/office/drawing/2014/main" id="{95AC9526-DF08-401F-B1F6-F43E8AD6706E}"/>
              </a:ext>
            </a:extLst>
          </p:cNvPr>
          <p:cNvSpPr/>
          <p:nvPr/>
        </p:nvSpPr>
        <p:spPr>
          <a:xfrm>
            <a:off x="3141404" y="5445114"/>
            <a:ext cx="144462" cy="217487"/>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39" name="円/楕円 43">
            <a:extLst>
              <a:ext uri="{FF2B5EF4-FFF2-40B4-BE49-F238E27FC236}">
                <a16:creationId xmlns:a16="http://schemas.microsoft.com/office/drawing/2014/main" id="{9BAE1688-A66D-4ACB-A2DB-44949132207E}"/>
              </a:ext>
            </a:extLst>
          </p:cNvPr>
          <p:cNvSpPr/>
          <p:nvPr/>
        </p:nvSpPr>
        <p:spPr>
          <a:xfrm>
            <a:off x="3009900" y="5632450"/>
            <a:ext cx="215900" cy="146050"/>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0" name="円/楕円 19">
            <a:extLst>
              <a:ext uri="{FF2B5EF4-FFF2-40B4-BE49-F238E27FC236}">
                <a16:creationId xmlns:a16="http://schemas.microsoft.com/office/drawing/2014/main" id="{F9E604E3-CC8A-405D-A04A-23AEBF9E053D}"/>
              </a:ext>
            </a:extLst>
          </p:cNvPr>
          <p:cNvSpPr/>
          <p:nvPr/>
        </p:nvSpPr>
        <p:spPr>
          <a:xfrm>
            <a:off x="3260726" y="5592763"/>
            <a:ext cx="144463" cy="215900"/>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1" name="円/楕円 20">
            <a:extLst>
              <a:ext uri="{FF2B5EF4-FFF2-40B4-BE49-F238E27FC236}">
                <a16:creationId xmlns:a16="http://schemas.microsoft.com/office/drawing/2014/main" id="{21259F46-458C-47DF-B950-0394A1E5E70F}"/>
              </a:ext>
            </a:extLst>
          </p:cNvPr>
          <p:cNvSpPr/>
          <p:nvPr/>
        </p:nvSpPr>
        <p:spPr>
          <a:xfrm>
            <a:off x="3396199" y="5632450"/>
            <a:ext cx="212983" cy="200820"/>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2" name="円/楕円 14">
            <a:extLst>
              <a:ext uri="{FF2B5EF4-FFF2-40B4-BE49-F238E27FC236}">
                <a16:creationId xmlns:a16="http://schemas.microsoft.com/office/drawing/2014/main" id="{460E866B-0466-47C3-BEA2-807988B45E81}"/>
              </a:ext>
            </a:extLst>
          </p:cNvPr>
          <p:cNvSpPr/>
          <p:nvPr/>
        </p:nvSpPr>
        <p:spPr>
          <a:xfrm>
            <a:off x="3007548" y="5676740"/>
            <a:ext cx="165330" cy="264111"/>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3" name="円/楕円 20">
            <a:extLst>
              <a:ext uri="{FF2B5EF4-FFF2-40B4-BE49-F238E27FC236}">
                <a16:creationId xmlns:a16="http://schemas.microsoft.com/office/drawing/2014/main" id="{8D3A147D-7A75-432B-81ED-203DB4AF794F}"/>
              </a:ext>
            </a:extLst>
          </p:cNvPr>
          <p:cNvSpPr/>
          <p:nvPr/>
        </p:nvSpPr>
        <p:spPr>
          <a:xfrm>
            <a:off x="3137695" y="5808663"/>
            <a:ext cx="265631" cy="154782"/>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4" name="円/楕円 39">
            <a:extLst>
              <a:ext uri="{FF2B5EF4-FFF2-40B4-BE49-F238E27FC236}">
                <a16:creationId xmlns:a16="http://schemas.microsoft.com/office/drawing/2014/main" id="{2E83435B-956D-464E-AF5A-4C478028E06C}"/>
              </a:ext>
            </a:extLst>
          </p:cNvPr>
          <p:cNvSpPr/>
          <p:nvPr/>
        </p:nvSpPr>
        <p:spPr>
          <a:xfrm>
            <a:off x="3059240" y="5853811"/>
            <a:ext cx="144462" cy="215900"/>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5" name="円/楕円 25">
            <a:extLst>
              <a:ext uri="{FF2B5EF4-FFF2-40B4-BE49-F238E27FC236}">
                <a16:creationId xmlns:a16="http://schemas.microsoft.com/office/drawing/2014/main" id="{3E32F0E7-07DF-420D-ACFF-11E4796087E7}"/>
              </a:ext>
            </a:extLst>
          </p:cNvPr>
          <p:cNvSpPr/>
          <p:nvPr/>
        </p:nvSpPr>
        <p:spPr>
          <a:xfrm>
            <a:off x="3441701" y="5786439"/>
            <a:ext cx="144463" cy="217487"/>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6" name="円/楕円 42">
            <a:extLst>
              <a:ext uri="{FF2B5EF4-FFF2-40B4-BE49-F238E27FC236}">
                <a16:creationId xmlns:a16="http://schemas.microsoft.com/office/drawing/2014/main" id="{0BE0C53B-0E5E-4C67-9C87-044F67BAC454}"/>
              </a:ext>
            </a:extLst>
          </p:cNvPr>
          <p:cNvSpPr/>
          <p:nvPr/>
        </p:nvSpPr>
        <p:spPr>
          <a:xfrm>
            <a:off x="3225800" y="5849050"/>
            <a:ext cx="179389" cy="215900"/>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7" name="円/楕円 40">
            <a:extLst>
              <a:ext uri="{FF2B5EF4-FFF2-40B4-BE49-F238E27FC236}">
                <a16:creationId xmlns:a16="http://schemas.microsoft.com/office/drawing/2014/main" id="{2E2E129D-24A9-4927-AA01-37D8C7862BFD}"/>
              </a:ext>
            </a:extLst>
          </p:cNvPr>
          <p:cNvSpPr/>
          <p:nvPr/>
        </p:nvSpPr>
        <p:spPr>
          <a:xfrm>
            <a:off x="3372595" y="5903297"/>
            <a:ext cx="144463" cy="130175"/>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8" name="円/楕円 47">
            <a:extLst>
              <a:ext uri="{FF2B5EF4-FFF2-40B4-BE49-F238E27FC236}">
                <a16:creationId xmlns:a16="http://schemas.microsoft.com/office/drawing/2014/main" id="{DE211B34-94CA-4C84-BF78-F8550DB7E5BF}"/>
              </a:ext>
            </a:extLst>
          </p:cNvPr>
          <p:cNvSpPr/>
          <p:nvPr/>
        </p:nvSpPr>
        <p:spPr>
          <a:xfrm>
            <a:off x="5880100" y="5688013"/>
            <a:ext cx="215900" cy="215900"/>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49" name="円/楕円 37">
            <a:extLst>
              <a:ext uri="{FF2B5EF4-FFF2-40B4-BE49-F238E27FC236}">
                <a16:creationId xmlns:a16="http://schemas.microsoft.com/office/drawing/2014/main" id="{23B44BFD-24FD-4223-A05F-8478757EAE11}"/>
              </a:ext>
            </a:extLst>
          </p:cNvPr>
          <p:cNvSpPr/>
          <p:nvPr/>
        </p:nvSpPr>
        <p:spPr>
          <a:xfrm>
            <a:off x="6415087" y="4978400"/>
            <a:ext cx="249901" cy="265114"/>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50" name="円/楕円 45">
            <a:extLst>
              <a:ext uri="{FF2B5EF4-FFF2-40B4-BE49-F238E27FC236}">
                <a16:creationId xmlns:a16="http://schemas.microsoft.com/office/drawing/2014/main" id="{66CBAD21-B94E-4088-A3F2-3CB01E590504}"/>
              </a:ext>
            </a:extLst>
          </p:cNvPr>
          <p:cNvSpPr/>
          <p:nvPr/>
        </p:nvSpPr>
        <p:spPr>
          <a:xfrm>
            <a:off x="7156452" y="4926014"/>
            <a:ext cx="255588" cy="228373"/>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51" name="円/楕円 40">
            <a:extLst>
              <a:ext uri="{FF2B5EF4-FFF2-40B4-BE49-F238E27FC236}">
                <a16:creationId xmlns:a16="http://schemas.microsoft.com/office/drawing/2014/main" id="{0C0252AF-5D57-431E-B600-A520F04A5853}"/>
              </a:ext>
            </a:extLst>
          </p:cNvPr>
          <p:cNvSpPr/>
          <p:nvPr/>
        </p:nvSpPr>
        <p:spPr>
          <a:xfrm>
            <a:off x="8003510" y="4860926"/>
            <a:ext cx="249902" cy="231775"/>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52" name="円/楕円 46">
            <a:extLst>
              <a:ext uri="{FF2B5EF4-FFF2-40B4-BE49-F238E27FC236}">
                <a16:creationId xmlns:a16="http://schemas.microsoft.com/office/drawing/2014/main" id="{B2116AFA-2D14-4F95-ADF2-1071F5C6F935}"/>
              </a:ext>
            </a:extLst>
          </p:cNvPr>
          <p:cNvSpPr/>
          <p:nvPr/>
        </p:nvSpPr>
        <p:spPr>
          <a:xfrm>
            <a:off x="7878763" y="5186363"/>
            <a:ext cx="215900" cy="163512"/>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53" name="円/楕円 48">
            <a:extLst>
              <a:ext uri="{FF2B5EF4-FFF2-40B4-BE49-F238E27FC236}">
                <a16:creationId xmlns:a16="http://schemas.microsoft.com/office/drawing/2014/main" id="{D47896C9-3026-4FA9-8292-4C1B1333A8F1}"/>
              </a:ext>
            </a:extLst>
          </p:cNvPr>
          <p:cNvSpPr/>
          <p:nvPr/>
        </p:nvSpPr>
        <p:spPr>
          <a:xfrm>
            <a:off x="6832600" y="5397419"/>
            <a:ext cx="266700" cy="244556"/>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54" name="円/楕円 49">
            <a:extLst>
              <a:ext uri="{FF2B5EF4-FFF2-40B4-BE49-F238E27FC236}">
                <a16:creationId xmlns:a16="http://schemas.microsoft.com/office/drawing/2014/main" id="{DA2407D7-2A2D-4B19-A926-3B1A606CCE7E}"/>
              </a:ext>
            </a:extLst>
          </p:cNvPr>
          <p:cNvSpPr/>
          <p:nvPr/>
        </p:nvSpPr>
        <p:spPr>
          <a:xfrm>
            <a:off x="7137400" y="5484813"/>
            <a:ext cx="215900" cy="215900"/>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55" name="円/楕円 45">
            <a:extLst>
              <a:ext uri="{FF2B5EF4-FFF2-40B4-BE49-F238E27FC236}">
                <a16:creationId xmlns:a16="http://schemas.microsoft.com/office/drawing/2014/main" id="{59FD3ED9-3E4F-4845-BCFE-86F7DE5850A1}"/>
              </a:ext>
            </a:extLst>
          </p:cNvPr>
          <p:cNvSpPr/>
          <p:nvPr/>
        </p:nvSpPr>
        <p:spPr>
          <a:xfrm>
            <a:off x="6758537" y="5574466"/>
            <a:ext cx="174075" cy="179388"/>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56" name="円/楕円 20">
            <a:extLst>
              <a:ext uri="{FF2B5EF4-FFF2-40B4-BE49-F238E27FC236}">
                <a16:creationId xmlns:a16="http://schemas.microsoft.com/office/drawing/2014/main" id="{7553DB64-E02F-4C37-A0E2-4FC27D04CC7F}"/>
              </a:ext>
            </a:extLst>
          </p:cNvPr>
          <p:cNvSpPr/>
          <p:nvPr/>
        </p:nvSpPr>
        <p:spPr>
          <a:xfrm>
            <a:off x="7026794" y="5641209"/>
            <a:ext cx="144463" cy="179388"/>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57" name="円/楕円 38">
            <a:extLst>
              <a:ext uri="{FF2B5EF4-FFF2-40B4-BE49-F238E27FC236}">
                <a16:creationId xmlns:a16="http://schemas.microsoft.com/office/drawing/2014/main" id="{9418C8B2-B524-4300-9E44-F8FD7E199A69}"/>
              </a:ext>
            </a:extLst>
          </p:cNvPr>
          <p:cNvSpPr/>
          <p:nvPr/>
        </p:nvSpPr>
        <p:spPr>
          <a:xfrm>
            <a:off x="6822037" y="5716862"/>
            <a:ext cx="215900" cy="212725"/>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58" name="円/楕円 35">
            <a:extLst>
              <a:ext uri="{FF2B5EF4-FFF2-40B4-BE49-F238E27FC236}">
                <a16:creationId xmlns:a16="http://schemas.microsoft.com/office/drawing/2014/main" id="{595E1153-544B-4243-B805-6404C3416F9F}"/>
              </a:ext>
            </a:extLst>
          </p:cNvPr>
          <p:cNvSpPr/>
          <p:nvPr/>
        </p:nvSpPr>
        <p:spPr>
          <a:xfrm>
            <a:off x="7156451" y="5641209"/>
            <a:ext cx="207963" cy="245242"/>
          </a:xfrm>
          <a:prstGeom prst="ellipse">
            <a:avLst/>
          </a:prstGeom>
          <a:solidFill>
            <a:srgbClr val="FF0000"/>
          </a:solidFill>
          <a:ln>
            <a:solidFill>
              <a:srgbClr val="F7581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59" name="円/楕円 14">
            <a:extLst>
              <a:ext uri="{FF2B5EF4-FFF2-40B4-BE49-F238E27FC236}">
                <a16:creationId xmlns:a16="http://schemas.microsoft.com/office/drawing/2014/main" id="{4AAD6A06-186C-4A90-ABDA-B2B2684A1C20}"/>
              </a:ext>
            </a:extLst>
          </p:cNvPr>
          <p:cNvSpPr/>
          <p:nvPr/>
        </p:nvSpPr>
        <p:spPr>
          <a:xfrm>
            <a:off x="7047853" y="5786068"/>
            <a:ext cx="161779" cy="154783"/>
          </a:xfrm>
          <a:prstGeom prst="ellipse">
            <a:avLst/>
          </a:prstGeom>
          <a:solidFill>
            <a:srgbClr val="FF0000"/>
          </a:solidFill>
          <a:ln w="28575">
            <a:solidFill>
              <a:srgbClr val="F2451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 name="四角形: 角を丸くする 1">
            <a:extLst>
              <a:ext uri="{FF2B5EF4-FFF2-40B4-BE49-F238E27FC236}">
                <a16:creationId xmlns:a16="http://schemas.microsoft.com/office/drawing/2014/main" id="{27DF0380-0E2D-4081-9011-1E3C328E00B1}"/>
              </a:ext>
            </a:extLst>
          </p:cNvPr>
          <p:cNvSpPr/>
          <p:nvPr/>
        </p:nvSpPr>
        <p:spPr>
          <a:xfrm>
            <a:off x="1729047" y="972000"/>
            <a:ext cx="2887662" cy="619424"/>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ja-JP" altLang="en-US" sz="2000" b="1" dirty="0">
                <a:solidFill>
                  <a:schemeClr val="tx1"/>
                </a:solidFill>
                <a:latin typeface="AR丸ゴシック体M" panose="020B0609010101010101" pitchFamily="49" charset="-128"/>
                <a:ea typeface="AR丸ゴシック体M" panose="020B0609010101010101" pitchFamily="49" charset="-128"/>
              </a:rPr>
              <a:t>子どもや若いとき</a:t>
            </a:r>
          </a:p>
        </p:txBody>
      </p:sp>
      <p:sp>
        <p:nvSpPr>
          <p:cNvPr id="86" name="四角形: 角を丸くする 85">
            <a:extLst>
              <a:ext uri="{FF2B5EF4-FFF2-40B4-BE49-F238E27FC236}">
                <a16:creationId xmlns:a16="http://schemas.microsoft.com/office/drawing/2014/main" id="{E9E1B927-539D-4034-A941-8EC55B103AFF}"/>
              </a:ext>
            </a:extLst>
          </p:cNvPr>
          <p:cNvSpPr/>
          <p:nvPr/>
        </p:nvSpPr>
        <p:spPr>
          <a:xfrm>
            <a:off x="5631261" y="977216"/>
            <a:ext cx="2887662" cy="619424"/>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ja-JP" altLang="en-US" sz="2000" b="1" dirty="0">
                <a:solidFill>
                  <a:schemeClr val="tx1"/>
                </a:solidFill>
                <a:latin typeface="AR丸ゴシック体M" panose="020B0609010101010101" pitchFamily="49" charset="-128"/>
                <a:ea typeface="AR丸ゴシック体M" panose="020B0609010101010101" pitchFamily="49" charset="-128"/>
              </a:rPr>
              <a:t>年を取ると</a:t>
            </a:r>
            <a:r>
              <a:rPr lang="en-US" altLang="ja-JP" sz="2000" b="1" dirty="0">
                <a:solidFill>
                  <a:schemeClr val="tx1"/>
                </a:solidFill>
                <a:latin typeface="AR丸ゴシック体M" panose="020B0609010101010101" pitchFamily="49" charset="-128"/>
                <a:ea typeface="AR丸ゴシック体M" panose="020B0609010101010101" pitchFamily="49" charset="-128"/>
              </a:rPr>
              <a:t>…</a:t>
            </a:r>
            <a:endParaRPr lang="ja-JP" altLang="en-US" sz="2000" b="1" dirty="0">
              <a:solidFill>
                <a:schemeClr val="tx1"/>
              </a:solidFill>
              <a:latin typeface="AR丸ゴシック体M" panose="020B0609010101010101" pitchFamily="49" charset="-128"/>
              <a:ea typeface="AR丸ゴシック体M" panose="020B0609010101010101" pitchFamily="49" charset="-128"/>
            </a:endParaRPr>
          </a:p>
        </p:txBody>
      </p:sp>
      <p:sp>
        <p:nvSpPr>
          <p:cNvPr id="87" name="四角形: 角を丸くする 86">
            <a:extLst>
              <a:ext uri="{FF2B5EF4-FFF2-40B4-BE49-F238E27FC236}">
                <a16:creationId xmlns:a16="http://schemas.microsoft.com/office/drawing/2014/main" id="{4FB27FBE-B2FD-42F9-9AA2-4B04C510522C}"/>
              </a:ext>
            </a:extLst>
          </p:cNvPr>
          <p:cNvSpPr/>
          <p:nvPr/>
        </p:nvSpPr>
        <p:spPr>
          <a:xfrm>
            <a:off x="1747109" y="3959814"/>
            <a:ext cx="2887662" cy="619424"/>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ja-JP" altLang="en-US" sz="2000" b="1" dirty="0">
                <a:solidFill>
                  <a:schemeClr val="tx1"/>
                </a:solidFill>
                <a:latin typeface="AR丸ゴシック体M" panose="020B0609010101010101" pitchFamily="49" charset="-128"/>
                <a:ea typeface="AR丸ゴシック体M" panose="020B0609010101010101" pitchFamily="49" charset="-128"/>
              </a:rPr>
              <a:t>認知症になると</a:t>
            </a:r>
            <a:r>
              <a:rPr lang="en-US" altLang="ja-JP" sz="2000" b="1" dirty="0">
                <a:solidFill>
                  <a:schemeClr val="tx1"/>
                </a:solidFill>
                <a:latin typeface="AR丸ゴシック体M" panose="020B0609010101010101" pitchFamily="49" charset="-128"/>
                <a:ea typeface="AR丸ゴシック体M" panose="020B0609010101010101" pitchFamily="49" charset="-128"/>
              </a:rPr>
              <a:t>…</a:t>
            </a:r>
            <a:endParaRPr lang="ja-JP" altLang="en-US" sz="2000" b="1" dirty="0">
              <a:solidFill>
                <a:schemeClr val="tx1"/>
              </a:solidFill>
              <a:latin typeface="AR丸ゴシック体M" panose="020B0609010101010101" pitchFamily="49" charset="-128"/>
              <a:ea typeface="AR丸ゴシック体M" panose="020B0609010101010101" pitchFamily="49" charset="-128"/>
            </a:endParaRPr>
          </a:p>
        </p:txBody>
      </p:sp>
      <p:sp>
        <p:nvSpPr>
          <p:cNvPr id="88" name="四角形: 角を丸くする 87">
            <a:extLst>
              <a:ext uri="{FF2B5EF4-FFF2-40B4-BE49-F238E27FC236}">
                <a16:creationId xmlns:a16="http://schemas.microsoft.com/office/drawing/2014/main" id="{F7D87213-1915-4541-AC35-E85121DB81DB}"/>
              </a:ext>
            </a:extLst>
          </p:cNvPr>
          <p:cNvSpPr/>
          <p:nvPr/>
        </p:nvSpPr>
        <p:spPr>
          <a:xfrm>
            <a:off x="5649120" y="3948529"/>
            <a:ext cx="2887662" cy="619424"/>
          </a:xfrm>
          <a:prstGeom prst="roundRect">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hangingPunct="1">
              <a:defRPr/>
            </a:pPr>
            <a:r>
              <a:rPr lang="ja-JP" altLang="en-US" sz="2000" b="1" dirty="0">
                <a:solidFill>
                  <a:schemeClr val="tx1"/>
                </a:solidFill>
                <a:latin typeface="AR丸ゴシック体M" panose="020B0609010101010101" pitchFamily="49" charset="-128"/>
                <a:ea typeface="AR丸ゴシック体M" panose="020B0609010101010101" pitchFamily="49" charset="-128"/>
              </a:rPr>
              <a:t>認知症が進むと</a:t>
            </a:r>
            <a:r>
              <a:rPr lang="en-US" altLang="ja-JP" sz="2000" b="1" dirty="0">
                <a:solidFill>
                  <a:schemeClr val="tx1"/>
                </a:solidFill>
                <a:latin typeface="AR丸ゴシック体M" panose="020B0609010101010101" pitchFamily="49" charset="-128"/>
                <a:ea typeface="AR丸ゴシック体M" panose="020B0609010101010101" pitchFamily="49" charset="-128"/>
              </a:rPr>
              <a:t>…</a:t>
            </a:r>
            <a:endParaRPr lang="ja-JP" altLang="en-US" sz="2000" b="1" dirty="0">
              <a:solidFill>
                <a:schemeClr val="tx1"/>
              </a:solidFill>
              <a:latin typeface="AR丸ゴシック体M" panose="020B0609010101010101" pitchFamily="49" charset="-128"/>
              <a:ea typeface="AR丸ゴシック体M" panose="020B0609010101010101" pitchFamily="49" charset="-128"/>
            </a:endParaRPr>
          </a:p>
        </p:txBody>
      </p:sp>
      <p:sp>
        <p:nvSpPr>
          <p:cNvPr id="84" name="角丸四角形 57">
            <a:extLst>
              <a:ext uri="{FF2B5EF4-FFF2-40B4-BE49-F238E27FC236}">
                <a16:creationId xmlns:a16="http://schemas.microsoft.com/office/drawing/2014/main" id="{76FB4E10-1316-42C5-A08A-9F9CE5E2F35F}"/>
              </a:ext>
            </a:extLst>
          </p:cNvPr>
          <p:cNvSpPr/>
          <p:nvPr/>
        </p:nvSpPr>
        <p:spPr>
          <a:xfrm rot="16200000">
            <a:off x="9661647" y="264045"/>
            <a:ext cx="1458912" cy="2887662"/>
          </a:xfrm>
          <a:prstGeom prst="roundRect">
            <a:avLst/>
          </a:prstGeom>
          <a:ln w="38100">
            <a:solidFill>
              <a:schemeClr val="accent1"/>
            </a:solidFill>
          </a:ln>
        </p:spPr>
        <p:style>
          <a:lnRef idx="2">
            <a:schemeClr val="accent6"/>
          </a:lnRef>
          <a:fillRef idx="1">
            <a:schemeClr val="lt1"/>
          </a:fillRef>
          <a:effectRef idx="0">
            <a:schemeClr val="accent6"/>
          </a:effectRef>
          <a:fontRef idx="minor">
            <a:schemeClr val="dk1"/>
          </a:fontRef>
        </p:style>
        <p:txBody>
          <a:bodyPr vert="eaVert" anchor="ctr"/>
          <a:lstStyle/>
          <a:p>
            <a:pPr eaLnBrk="1" hangingPunct="1">
              <a:defRPr/>
            </a:pPr>
            <a:r>
              <a:rPr lang="ja-JP" altLang="en-US" sz="2200" dirty="0">
                <a:solidFill>
                  <a:srgbClr val="FF0000"/>
                </a:solidFill>
              </a:rPr>
              <a:t>●</a:t>
            </a:r>
            <a:r>
              <a:rPr lang="ja-JP" altLang="en-US" sz="2200" dirty="0"/>
              <a:t>　</a:t>
            </a:r>
            <a:r>
              <a:rPr lang="ja-JP" altLang="en-US" sz="2200" dirty="0">
                <a:latin typeface="AR丸ゴシック体M" panose="020B0609010101010101" pitchFamily="49" charset="-128"/>
                <a:ea typeface="AR丸ゴシック体M" panose="020B0609010101010101" pitchFamily="49" charset="-128"/>
              </a:rPr>
              <a:t>大切な情報</a:t>
            </a:r>
            <a:endParaRPr lang="en-US" altLang="ja-JP" sz="2200" dirty="0">
              <a:latin typeface="AR丸ゴシック体M" panose="020B0609010101010101" pitchFamily="49" charset="-128"/>
              <a:ea typeface="AR丸ゴシック体M" panose="020B0609010101010101" pitchFamily="49" charset="-128"/>
            </a:endParaRPr>
          </a:p>
          <a:p>
            <a:pPr eaLnBrk="1" hangingPunct="1">
              <a:defRPr/>
            </a:pPr>
            <a:r>
              <a:rPr lang="ja-JP" altLang="en-US" sz="2200" dirty="0">
                <a:solidFill>
                  <a:srgbClr val="00B050"/>
                </a:solidFill>
              </a:rPr>
              <a:t>●</a:t>
            </a:r>
            <a:r>
              <a:rPr lang="ja-JP" altLang="en-US" sz="2200" dirty="0"/>
              <a:t>　</a:t>
            </a:r>
            <a:r>
              <a:rPr lang="ja-JP" altLang="en-US" sz="2200" dirty="0">
                <a:latin typeface="AR丸ゴシック体M" panose="020B0609010101010101" pitchFamily="49" charset="-128"/>
                <a:ea typeface="AR丸ゴシック体M" panose="020B0609010101010101" pitchFamily="49" charset="-128"/>
              </a:rPr>
              <a:t>関心のある情報</a:t>
            </a:r>
            <a:endParaRPr lang="en-US" altLang="ja-JP" sz="2200" dirty="0">
              <a:latin typeface="AR丸ゴシック体M" panose="020B0609010101010101" pitchFamily="49" charset="-128"/>
              <a:ea typeface="AR丸ゴシック体M" panose="020B0609010101010101" pitchFamily="49" charset="-128"/>
            </a:endParaRPr>
          </a:p>
          <a:p>
            <a:pPr eaLnBrk="1" hangingPunct="1">
              <a:defRPr/>
            </a:pPr>
            <a:r>
              <a:rPr lang="ja-JP" altLang="en-US" sz="2200" b="1" dirty="0">
                <a:latin typeface="AR丸ゴシック体M" panose="020B0609010101010101" pitchFamily="49" charset="-128"/>
                <a:ea typeface="AR丸ゴシック体M" panose="020B0609010101010101" pitchFamily="49" charset="-128"/>
              </a:rPr>
              <a:t>〇</a:t>
            </a:r>
            <a:r>
              <a:rPr lang="ja-JP" altLang="en-US" sz="2200" dirty="0">
                <a:latin typeface="AR丸ゴシック体M" panose="020B0609010101010101" pitchFamily="49" charset="-128"/>
                <a:ea typeface="AR丸ゴシック体M" panose="020B0609010101010101" pitchFamily="49" charset="-128"/>
              </a:rPr>
              <a:t>　無駄な情報</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09"/>
                                        </p:tgtEl>
                                        <p:attrNameLst>
                                          <p:attrName>style.visibility</p:attrName>
                                        </p:attrNameLst>
                                      </p:cBhvr>
                                      <p:to>
                                        <p:strVal val="visible"/>
                                      </p:to>
                                    </p:set>
                                    <p:animEffect transition="in" filter="wipe(down)">
                                      <p:cBhvr>
                                        <p:cTn id="14" dur="580">
                                          <p:stCondLst>
                                            <p:cond delay="0"/>
                                          </p:stCondLst>
                                        </p:cTn>
                                        <p:tgtEl>
                                          <p:spTgt spid="109"/>
                                        </p:tgtEl>
                                      </p:cBhvr>
                                    </p:animEffect>
                                    <p:anim calcmode="lin" valueType="num">
                                      <p:cBhvr>
                                        <p:cTn id="15" dur="1822" tmFilter="0,0; 0.14,0.36; 0.43,0.73; 0.71,0.91; 1.0,1.0">
                                          <p:stCondLst>
                                            <p:cond delay="0"/>
                                          </p:stCondLst>
                                        </p:cTn>
                                        <p:tgtEl>
                                          <p:spTgt spid="10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0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0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0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09"/>
                                        </p:tgtEl>
                                        <p:attrNameLst>
                                          <p:attrName>ppt_y</p:attrName>
                                        </p:attrNameLst>
                                      </p:cBhvr>
                                      <p:tavLst>
                                        <p:tav tm="0" fmla="#ppt_y-sin(pi*$)/81">
                                          <p:val>
                                            <p:fltVal val="0"/>
                                          </p:val>
                                        </p:tav>
                                        <p:tav tm="100000">
                                          <p:val>
                                            <p:fltVal val="1"/>
                                          </p:val>
                                        </p:tav>
                                      </p:tavLst>
                                    </p:anim>
                                    <p:animScale>
                                      <p:cBhvr>
                                        <p:cTn id="20" dur="26">
                                          <p:stCondLst>
                                            <p:cond delay="650"/>
                                          </p:stCondLst>
                                        </p:cTn>
                                        <p:tgtEl>
                                          <p:spTgt spid="109"/>
                                        </p:tgtEl>
                                      </p:cBhvr>
                                      <p:to x="100000" y="60000"/>
                                    </p:animScale>
                                    <p:animScale>
                                      <p:cBhvr>
                                        <p:cTn id="21" dur="166" decel="50000">
                                          <p:stCondLst>
                                            <p:cond delay="676"/>
                                          </p:stCondLst>
                                        </p:cTn>
                                        <p:tgtEl>
                                          <p:spTgt spid="109"/>
                                        </p:tgtEl>
                                      </p:cBhvr>
                                      <p:to x="100000" y="100000"/>
                                    </p:animScale>
                                    <p:animScale>
                                      <p:cBhvr>
                                        <p:cTn id="22" dur="26">
                                          <p:stCondLst>
                                            <p:cond delay="1312"/>
                                          </p:stCondLst>
                                        </p:cTn>
                                        <p:tgtEl>
                                          <p:spTgt spid="109"/>
                                        </p:tgtEl>
                                      </p:cBhvr>
                                      <p:to x="100000" y="80000"/>
                                    </p:animScale>
                                    <p:animScale>
                                      <p:cBhvr>
                                        <p:cTn id="23" dur="166" decel="50000">
                                          <p:stCondLst>
                                            <p:cond delay="1338"/>
                                          </p:stCondLst>
                                        </p:cTn>
                                        <p:tgtEl>
                                          <p:spTgt spid="109"/>
                                        </p:tgtEl>
                                      </p:cBhvr>
                                      <p:to x="100000" y="100000"/>
                                    </p:animScale>
                                    <p:animScale>
                                      <p:cBhvr>
                                        <p:cTn id="24" dur="26">
                                          <p:stCondLst>
                                            <p:cond delay="1642"/>
                                          </p:stCondLst>
                                        </p:cTn>
                                        <p:tgtEl>
                                          <p:spTgt spid="109"/>
                                        </p:tgtEl>
                                      </p:cBhvr>
                                      <p:to x="100000" y="90000"/>
                                    </p:animScale>
                                    <p:animScale>
                                      <p:cBhvr>
                                        <p:cTn id="25" dur="166" decel="50000">
                                          <p:stCondLst>
                                            <p:cond delay="1668"/>
                                          </p:stCondLst>
                                        </p:cTn>
                                        <p:tgtEl>
                                          <p:spTgt spid="109"/>
                                        </p:tgtEl>
                                      </p:cBhvr>
                                      <p:to x="100000" y="100000"/>
                                    </p:animScale>
                                    <p:animScale>
                                      <p:cBhvr>
                                        <p:cTn id="26" dur="26">
                                          <p:stCondLst>
                                            <p:cond delay="1808"/>
                                          </p:stCondLst>
                                        </p:cTn>
                                        <p:tgtEl>
                                          <p:spTgt spid="109"/>
                                        </p:tgtEl>
                                      </p:cBhvr>
                                      <p:to x="100000" y="95000"/>
                                    </p:animScale>
                                    <p:animScale>
                                      <p:cBhvr>
                                        <p:cTn id="27" dur="166" decel="50000">
                                          <p:stCondLst>
                                            <p:cond delay="1834"/>
                                          </p:stCondLst>
                                        </p:cTn>
                                        <p:tgtEl>
                                          <p:spTgt spid="109"/>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grpId="0" nodeType="clickEffect">
                                  <p:stCondLst>
                                    <p:cond delay="0"/>
                                  </p:stCondLst>
                                  <p:childTnLst>
                                    <p:set>
                                      <p:cBhvr>
                                        <p:cTn id="31" dur="1" fill="hold">
                                          <p:stCondLst>
                                            <p:cond delay="0"/>
                                          </p:stCondLst>
                                        </p:cTn>
                                        <p:tgtEl>
                                          <p:spTgt spid="112"/>
                                        </p:tgtEl>
                                        <p:attrNameLst>
                                          <p:attrName>style.visibility</p:attrName>
                                        </p:attrNameLst>
                                      </p:cBhvr>
                                      <p:to>
                                        <p:strVal val="visible"/>
                                      </p:to>
                                    </p:set>
                                    <p:animEffect transition="in" filter="wipe(down)">
                                      <p:cBhvr>
                                        <p:cTn id="32" dur="580">
                                          <p:stCondLst>
                                            <p:cond delay="0"/>
                                          </p:stCondLst>
                                        </p:cTn>
                                        <p:tgtEl>
                                          <p:spTgt spid="112"/>
                                        </p:tgtEl>
                                      </p:cBhvr>
                                    </p:animEffect>
                                    <p:anim calcmode="lin" valueType="num">
                                      <p:cBhvr>
                                        <p:cTn id="33" dur="1822" tmFilter="0,0; 0.14,0.36; 0.43,0.73; 0.71,0.91; 1.0,1.0">
                                          <p:stCondLst>
                                            <p:cond delay="0"/>
                                          </p:stCondLst>
                                        </p:cTn>
                                        <p:tgtEl>
                                          <p:spTgt spid="112"/>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112"/>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112"/>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112"/>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112"/>
                                        </p:tgtEl>
                                        <p:attrNameLst>
                                          <p:attrName>ppt_y</p:attrName>
                                        </p:attrNameLst>
                                      </p:cBhvr>
                                      <p:tavLst>
                                        <p:tav tm="0" fmla="#ppt_y-sin(pi*$)/81">
                                          <p:val>
                                            <p:fltVal val="0"/>
                                          </p:val>
                                        </p:tav>
                                        <p:tav tm="100000">
                                          <p:val>
                                            <p:fltVal val="1"/>
                                          </p:val>
                                        </p:tav>
                                      </p:tavLst>
                                    </p:anim>
                                    <p:animScale>
                                      <p:cBhvr>
                                        <p:cTn id="38" dur="26">
                                          <p:stCondLst>
                                            <p:cond delay="650"/>
                                          </p:stCondLst>
                                        </p:cTn>
                                        <p:tgtEl>
                                          <p:spTgt spid="112"/>
                                        </p:tgtEl>
                                      </p:cBhvr>
                                      <p:to x="100000" y="60000"/>
                                    </p:animScale>
                                    <p:animScale>
                                      <p:cBhvr>
                                        <p:cTn id="39" dur="166" decel="50000">
                                          <p:stCondLst>
                                            <p:cond delay="676"/>
                                          </p:stCondLst>
                                        </p:cTn>
                                        <p:tgtEl>
                                          <p:spTgt spid="112"/>
                                        </p:tgtEl>
                                      </p:cBhvr>
                                      <p:to x="100000" y="100000"/>
                                    </p:animScale>
                                    <p:animScale>
                                      <p:cBhvr>
                                        <p:cTn id="40" dur="26">
                                          <p:stCondLst>
                                            <p:cond delay="1312"/>
                                          </p:stCondLst>
                                        </p:cTn>
                                        <p:tgtEl>
                                          <p:spTgt spid="112"/>
                                        </p:tgtEl>
                                      </p:cBhvr>
                                      <p:to x="100000" y="80000"/>
                                    </p:animScale>
                                    <p:animScale>
                                      <p:cBhvr>
                                        <p:cTn id="41" dur="166" decel="50000">
                                          <p:stCondLst>
                                            <p:cond delay="1338"/>
                                          </p:stCondLst>
                                        </p:cTn>
                                        <p:tgtEl>
                                          <p:spTgt spid="112"/>
                                        </p:tgtEl>
                                      </p:cBhvr>
                                      <p:to x="100000" y="100000"/>
                                    </p:animScale>
                                    <p:animScale>
                                      <p:cBhvr>
                                        <p:cTn id="42" dur="26">
                                          <p:stCondLst>
                                            <p:cond delay="1642"/>
                                          </p:stCondLst>
                                        </p:cTn>
                                        <p:tgtEl>
                                          <p:spTgt spid="112"/>
                                        </p:tgtEl>
                                      </p:cBhvr>
                                      <p:to x="100000" y="90000"/>
                                    </p:animScale>
                                    <p:animScale>
                                      <p:cBhvr>
                                        <p:cTn id="43" dur="166" decel="50000">
                                          <p:stCondLst>
                                            <p:cond delay="1668"/>
                                          </p:stCondLst>
                                        </p:cTn>
                                        <p:tgtEl>
                                          <p:spTgt spid="112"/>
                                        </p:tgtEl>
                                      </p:cBhvr>
                                      <p:to x="100000" y="100000"/>
                                    </p:animScale>
                                    <p:animScale>
                                      <p:cBhvr>
                                        <p:cTn id="44" dur="26">
                                          <p:stCondLst>
                                            <p:cond delay="1808"/>
                                          </p:stCondLst>
                                        </p:cTn>
                                        <p:tgtEl>
                                          <p:spTgt spid="112"/>
                                        </p:tgtEl>
                                      </p:cBhvr>
                                      <p:to x="100000" y="95000"/>
                                    </p:animScale>
                                    <p:animScale>
                                      <p:cBhvr>
                                        <p:cTn id="45" dur="166" decel="50000">
                                          <p:stCondLst>
                                            <p:cond delay="1834"/>
                                          </p:stCondLst>
                                        </p:cTn>
                                        <p:tgtEl>
                                          <p:spTgt spid="112"/>
                                        </p:tgtEl>
                                      </p:cBhvr>
                                      <p:to x="100000" y="100000"/>
                                    </p:animScale>
                                  </p:childTnLst>
                                </p:cTn>
                              </p:par>
                            </p:childTnLst>
                          </p:cTn>
                        </p:par>
                      </p:childTnLst>
                    </p:cTn>
                  </p:par>
                  <p:par>
                    <p:cTn id="46" fill="hold">
                      <p:stCondLst>
                        <p:cond delay="indefinite"/>
                      </p:stCondLst>
                      <p:childTnLst>
                        <p:par>
                          <p:cTn id="47" fill="hold">
                            <p:stCondLst>
                              <p:cond delay="0"/>
                            </p:stCondLst>
                            <p:childTnLst>
                              <p:par>
                                <p:cTn id="48" presetID="0" presetClass="path" presetSubtype="0" accel="50000" decel="50000" fill="hold" grpId="0" nodeType="clickEffect">
                                  <p:stCondLst>
                                    <p:cond delay="0"/>
                                  </p:stCondLst>
                                  <p:childTnLst>
                                    <p:animMotion origin="layout" path="M 4.375E-6 3.33333E-6 C 0.00299 -0.02361 0.00781 -0.04537 -0.00456 -0.06574 C -0.01107 -0.07662 -0.01394 -0.08172 -0.02448 -0.08426 C -0.03425 -0.08357 -0.04414 -0.0838 -0.05378 -0.08241 C -0.05717 -0.08172 -0.06303 -0.07824 -0.06303 -0.07778 C -0.07513 -0.06667 -0.06003 -0.0801 -0.07227 -0.07199 C -0.07956 -0.06736 -0.0849 -0.05834 -0.08907 -0.04931 C -0.0892 -0.04723 -0.09258 0.00139 -0.08907 0.01018 C -0.0875 0.01389 -0.07982 0.01435 -0.07982 0.01458 C -0.07722 0.01782 -0.05912 0.10046 -0.05651 0.10416 " pathEditMode="relative" rAng="0" ptsTypes="AAAAAAAAAA">
                                      <p:cBhvr>
                                        <p:cTn id="49" dur="2000" fill="hold"/>
                                        <p:tgtEl>
                                          <p:spTgt spid="111"/>
                                        </p:tgtEl>
                                        <p:attrNameLst>
                                          <p:attrName>ppt_x</p:attrName>
                                          <p:attrName>ppt_y</p:attrName>
                                        </p:attrNameLst>
                                      </p:cBhvr>
                                      <p:rCtr x="-4362" y="995"/>
                                    </p:animMotion>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86"/>
                                        </p:tgtEl>
                                        <p:attrNameLst>
                                          <p:attrName>style.visibility</p:attrName>
                                        </p:attrNameLst>
                                      </p:cBhvr>
                                      <p:to>
                                        <p:strVal val="visible"/>
                                      </p:to>
                                    </p:set>
                                    <p:animEffect transition="in" filter="fade">
                                      <p:cBhvr>
                                        <p:cTn id="54" dur="1000"/>
                                        <p:tgtEl>
                                          <p:spTgt spid="86"/>
                                        </p:tgtEl>
                                      </p:cBhvr>
                                    </p:animEffect>
                                    <p:anim calcmode="lin" valueType="num">
                                      <p:cBhvr>
                                        <p:cTn id="55" dur="1000" fill="hold"/>
                                        <p:tgtEl>
                                          <p:spTgt spid="86"/>
                                        </p:tgtEl>
                                        <p:attrNameLst>
                                          <p:attrName>ppt_x</p:attrName>
                                        </p:attrNameLst>
                                      </p:cBhvr>
                                      <p:tavLst>
                                        <p:tav tm="0">
                                          <p:val>
                                            <p:strVal val="#ppt_x"/>
                                          </p:val>
                                        </p:tav>
                                        <p:tav tm="100000">
                                          <p:val>
                                            <p:strVal val="#ppt_x"/>
                                          </p:val>
                                        </p:tav>
                                      </p:tavLst>
                                    </p:anim>
                                    <p:anim calcmode="lin" valueType="num">
                                      <p:cBhvr>
                                        <p:cTn id="56" dur="1000" fill="hold"/>
                                        <p:tgtEl>
                                          <p:spTgt spid="86"/>
                                        </p:tgtEl>
                                        <p:attrNameLst>
                                          <p:attrName>ppt_y</p:attrName>
                                        </p:attrNameLst>
                                      </p:cBhvr>
                                      <p:tavLst>
                                        <p:tav tm="0">
                                          <p:val>
                                            <p:strVal val="#ppt_y+.1"/>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0" presetClass="path" presetSubtype="0" accel="50000" decel="50000" fill="hold" grpId="0" nodeType="clickEffect">
                                  <p:stCondLst>
                                    <p:cond delay="0"/>
                                  </p:stCondLst>
                                  <p:childTnLst>
                                    <p:animMotion origin="layout" path="M -0.01667 0.01945 C -0.01524 0.01227 -0.01615 0.00903 -0.01042 0.0051 C -0.00769 0.00301 -0.00118 0.00093 -0.00118 0.00116 C 0.00195 0.00162 0.00534 0.00093 0.00794 0.00301 C 0.01185 0.00602 0.01718 0.01528 0.01718 0.01551 C 0.01771 0.02014 0.01718 0.02523 0.01875 0.02963 C 0.0194 0.03148 0.01992 0.0257 0.02031 0.02361 C 0.02096 0.01829 0.02018 0.01227 0.02187 0.00718 C 0.02252 0.00533 0.025 0.00602 0.02643 0.0051 C 0.02812 0.00394 0.02955 0.00232 0.03112 0.00093 C 0.03711 0.00232 0.04388 0.00116 0.04948 0.0051 C 0.05169 0.00672 0.04843 0.01598 0.05104 0.01528 C 0.05468 0.01436 0.05364 0.00463 0.05716 0.00301 C 0.06836 -0.00185 0.06341 -3.33333E-6 0.07252 -0.00301 C 0.07968 -0.00139 0.08177 -0.00393 0.08177 0.00718 C 0.08177 0.01204 0.18359 0.08959 0.18359 0.09005 " pathEditMode="relative" rAng="0" ptsTypes="AAAAAAAAAAAAAAAA">
                                      <p:cBhvr>
                                        <p:cTn id="60" dur="2000" fill="hold"/>
                                        <p:tgtEl>
                                          <p:spTgt spid="122"/>
                                        </p:tgtEl>
                                        <p:attrNameLst>
                                          <p:attrName>ppt_x</p:attrName>
                                          <p:attrName>ppt_y</p:attrName>
                                        </p:attrNameLst>
                                      </p:cBhvr>
                                      <p:rCtr x="10013" y="2407"/>
                                    </p:animMotion>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grpId="0" nodeType="clickEffect">
                                  <p:stCondLst>
                                    <p:cond delay="0"/>
                                  </p:stCondLst>
                                  <p:childTnLst>
                                    <p:animMotion origin="layout" path="M -3.33333E-6 -4.93062E-6 C 0.00104 -0.00208 0.00278 -0.0037 0.00312 -0.00624 C 0.00399 -0.01295 -0.00538 -0.02544 -0.0092 -0.03075 C -0.0132 -0.04648 -0.00729 -0.02775 -0.01545 -0.04093 C -0.02188 -0.05134 -0.01146 -0.04324 -0.01997 -0.05319 C -0.02986 -0.06475 -0.04306 -0.06753 -0.05538 -0.07169 C -0.06441 -0.06961 -0.06892 -0.07169 -0.07396 -0.06151 C -0.07795 -0.04347 -0.07483 -0.04902 -0.09549 -0.05134 C -0.11146 -0.05828 -0.09896 -0.05272 -0.1092 -0.05735 C -0.11077 -0.05804 -0.11389 -0.05943 -0.11389 -0.05943 C -0.11597 -0.05874 -0.11806 -0.05851 -0.11997 -0.05735 C -0.1217 -0.05642 -0.12292 -0.05249 -0.12465 -0.05319 C -0.12622 -0.05365 -0.12587 -0.05735 -0.12622 -0.05943 C -0.12691 -0.0629 -0.12708 -0.06614 -0.12778 -0.06961 C -0.12934 -0.0777 -0.1309 -0.08163 -0.13698 -0.08395 C -0.14219 -0.0888 -0.14618 -0.09019 -0.15226 -0.09227 C -0.16476 -0.09019 -0.16563 -0.09204 -0.16927 -0.07793 C -0.16962 -0.06313 -0.16354 -0.01665 -0.17691 0.00209 " pathEditMode="relative" ptsTypes="fffffffffffffffffA">
                                      <p:cBhvr>
                                        <p:cTn id="64" dur="2000" fill="hold"/>
                                        <p:tgtEl>
                                          <p:spTgt spid="124"/>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0" presetClass="path" presetSubtype="0" accel="50000" decel="50000" fill="hold" grpId="0" nodeType="clickEffect">
                                  <p:stCondLst>
                                    <p:cond delay="0"/>
                                  </p:stCondLst>
                                  <p:childTnLst>
                                    <p:animMotion origin="layout" path="M 3.88889E-6 -3.66327E-6 C 0.01267 0.00555 -0.00313 -3.66327E-6 0.0092 -3.66327E-6 C 0.01736 -3.66327E-6 0.02569 0.00139 0.03385 0.00209 C 0.03698 0.00301 0.04253 0.00394 0.04462 0.00833 C 0.04635 0.01203 0.04774 0.02059 0.04774 0.02059 C 0.04705 0.0303 0.04965 0.04233 0.04462 0.04926 C 0.04149 0.05343 0.03698 0.05528 0.03385 0.05944 C 0.03107 0.07031 0.03455 0.06892 0.04166 0.0717 C 0.04479 0.08557 0.04045 0.06985 0.04774 0.08419 C 0.04965 0.08789 0.05052 0.09274 0.05243 0.09644 C 0.05607 0.11194 0.05538 0.10431 0.05538 0.11888 " pathEditMode="relative" ptsTypes="ffffffffffA">
                                      <p:cBhvr>
                                        <p:cTn id="68" dur="2000" fill="hold"/>
                                        <p:tgtEl>
                                          <p:spTgt spid="121"/>
                                        </p:tgtEl>
                                        <p:attrNameLst>
                                          <p:attrName>ppt_x</p:attrName>
                                          <p:attrName>ppt_y</p:attrName>
                                        </p:attrNameLst>
                                      </p:cBhvr>
                                    </p:animMotion>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87"/>
                                        </p:tgtEl>
                                        <p:attrNameLst>
                                          <p:attrName>style.visibility</p:attrName>
                                        </p:attrNameLst>
                                      </p:cBhvr>
                                      <p:to>
                                        <p:strVal val="visible"/>
                                      </p:to>
                                    </p:set>
                                    <p:animEffect transition="in" filter="fade">
                                      <p:cBhvr>
                                        <p:cTn id="73" dur="1000"/>
                                        <p:tgtEl>
                                          <p:spTgt spid="87"/>
                                        </p:tgtEl>
                                      </p:cBhvr>
                                    </p:animEffect>
                                    <p:anim calcmode="lin" valueType="num">
                                      <p:cBhvr>
                                        <p:cTn id="74" dur="1000" fill="hold"/>
                                        <p:tgtEl>
                                          <p:spTgt spid="87"/>
                                        </p:tgtEl>
                                        <p:attrNameLst>
                                          <p:attrName>ppt_x</p:attrName>
                                        </p:attrNameLst>
                                      </p:cBhvr>
                                      <p:tavLst>
                                        <p:tav tm="0">
                                          <p:val>
                                            <p:strVal val="#ppt_x"/>
                                          </p:val>
                                        </p:tav>
                                        <p:tav tm="100000">
                                          <p:val>
                                            <p:strVal val="#ppt_x"/>
                                          </p:val>
                                        </p:tav>
                                      </p:tavLst>
                                    </p:anim>
                                    <p:anim calcmode="lin" valueType="num">
                                      <p:cBhvr>
                                        <p:cTn id="75" dur="1000" fill="hold"/>
                                        <p:tgtEl>
                                          <p:spTgt spid="87"/>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0" presetClass="path" presetSubtype="0" accel="50000" decel="50000" fill="hold" grpId="0" nodeType="clickEffect">
                                  <p:stCondLst>
                                    <p:cond delay="0"/>
                                  </p:stCondLst>
                                  <p:childTnLst>
                                    <p:animMotion origin="layout" path="M 0.00065 -0.0007 C 0.00312 -0.01922 0.00169 -0.01019 0.01146 -0.01922 C 0.02096 -0.03773 0.00781 -0.01482 0.01927 -0.02732 C 0.0207 -0.02894 0.02096 -0.03172 0.02226 -0.03357 C 0.02539 -0.03773 0.0276 -0.03797 0.03164 -0.03959 C 0.05299 -0.0375 0.05299 -0.04121 0.05768 -0.01713 C 0.0608 -0.0294 0.06705 -0.03588 0.07617 -0.03959 C 0.09075 -0.03773 0.09648 -0.0426 0.09909 -0.02338 C 0.10521 -0.03125 0.11198 -0.03241 0.11927 -0.03773 C 0.12252 -0.04005 0.125 -0.04422 0.12851 -0.04584 C 0.13164 -0.04723 0.13763 -0.05 0.13763 -0.04977 C 0.15 -0.04792 0.15221 -0.04954 0.15768 -0.03565 C 0.1582 -0.0301 0.15521 -0.02084 0.15924 -0.01922 C 0.16341 -0.0176 0.16419 -0.02963 0.16836 -0.03148 C 0.16992 -0.03218 0.17148 -0.03287 0.17304 -0.03357 C 0.19075 -0.04977 0.2095 -0.03866 0.23294 -0.03773 C 0.23867 -0.03519 0.23632 -0.03658 0.24075 -0.03357 " pathEditMode="relative" rAng="0" ptsTypes="AAAAAAAAAAAAAAAAA">
                                      <p:cBhvr>
                                        <p:cTn id="79" dur="2000" fill="hold"/>
                                        <p:tgtEl>
                                          <p:spTgt spid="135"/>
                                        </p:tgtEl>
                                        <p:attrNameLst>
                                          <p:attrName>ppt_x</p:attrName>
                                          <p:attrName>ppt_y</p:attrName>
                                        </p:attrNameLst>
                                      </p:cBhvr>
                                      <p:rCtr x="12005" y="-2477"/>
                                    </p:animMotion>
                                  </p:childTnLst>
                                </p:cTn>
                              </p:par>
                            </p:childTnLst>
                          </p:cTn>
                        </p:par>
                      </p:childTnLst>
                    </p:cTn>
                  </p:par>
                  <p:par>
                    <p:cTn id="80" fill="hold">
                      <p:stCondLst>
                        <p:cond delay="indefinite"/>
                      </p:stCondLst>
                      <p:childTnLst>
                        <p:par>
                          <p:cTn id="81" fill="hold">
                            <p:stCondLst>
                              <p:cond delay="0"/>
                            </p:stCondLst>
                            <p:childTnLst>
                              <p:par>
                                <p:cTn id="82" presetID="0" presetClass="path" presetSubtype="0" accel="50000" decel="50000" fill="hold" grpId="0" nodeType="clickEffect">
                                  <p:stCondLst>
                                    <p:cond delay="0"/>
                                  </p:stCondLst>
                                  <p:childTnLst>
                                    <p:animMotion origin="layout" path="M -1.25E-6 4.07407E-6 C 0.00156 -0.00209 0.00417 -0.00324 0.00456 -0.00602 C 0.00482 -0.00834 0.00248 -0.00996 0.00156 -0.01227 C -0.00325 -0.0257 -0.00716 -0.03843 -0.01549 -0.04908 C -0.02174 -0.04815 -0.02956 -0.05093 -0.03385 -0.04514 C -0.03646 -0.04167 -0.0401 -0.03264 -0.0401 -0.03241 C -0.04674 -0.03866 -0.04909 -0.03982 -0.05377 -0.04699 C -0.0556 -0.04954 -0.05664 -0.05301 -0.05846 -0.05533 C -0.06263 -0.06019 -0.06784 -0.06343 -0.07239 -0.0676 C -0.07396 -0.06899 -0.07695 -0.07176 -0.07695 -0.07153 C -0.07851 -0.07037 -0.07982 -0.06852 -0.08164 -0.0676 C -0.0845 -0.06574 -0.09075 -0.06343 -0.09075 -0.0632 C -0.09739 -0.0551 -0.09831 -0.04607 -0.1 -0.03473 C -0.10833 -0.04213 -0.11654 -0.04977 -0.12461 -0.05741 C -0.12864 -0.06112 -0.13555 -0.06135 -0.1401 -0.06343 C -0.15039 -0.06274 -0.16081 -0.06412 -0.17083 -0.06135 C -0.19167 -0.05556 -0.16419 -0.04908 -0.1832 -0.05533 C -0.18789 -0.06436 -0.19049 -0.06621 -0.19844 -0.06343 C -0.2 -0.06065 -0.20169 -0.05811 -0.20312 -0.05533 C -0.20521 -0.05139 -0.20924 -0.04306 -0.20924 -0.04283 C -0.20872 -0.0294 -0.20885 -0.01551 -0.20781 -0.00186 C -0.20664 0.01342 -0.20508 0.01018 -0.20312 0.0206 C -0.20156 0.0287 -0.20169 0.03726 -0.2 0.04513 C -0.19648 0.06111 -0.19544 0.05 -0.19544 0.07199 " pathEditMode="relative" rAng="0" ptsTypes="AAAAAAAAAAAAAAAAAAAAAAAA">
                                      <p:cBhvr>
                                        <p:cTn id="83" dur="2000" fill="hold"/>
                                        <p:tgtEl>
                                          <p:spTgt spid="136"/>
                                        </p:tgtEl>
                                        <p:attrNameLst>
                                          <p:attrName>ppt_x</p:attrName>
                                          <p:attrName>ppt_y</p:attrName>
                                        </p:attrNameLst>
                                      </p:cBhvr>
                                      <p:rCtr x="-10234" y="0"/>
                                    </p:animMotion>
                                  </p:childTnLst>
                                </p:cTn>
                              </p:par>
                            </p:childTnLst>
                          </p:cTn>
                        </p:par>
                      </p:childTnLst>
                    </p:cTn>
                  </p:par>
                  <p:par>
                    <p:cTn id="84" fill="hold">
                      <p:stCondLst>
                        <p:cond delay="indefinite"/>
                      </p:stCondLst>
                      <p:childTnLst>
                        <p:par>
                          <p:cTn id="85" fill="hold">
                            <p:stCondLst>
                              <p:cond delay="0"/>
                            </p:stCondLst>
                            <p:childTnLst>
                              <p:par>
                                <p:cTn id="86" presetID="0" presetClass="path" presetSubtype="0" accel="50000" decel="50000" fill="hold" grpId="0" nodeType="clickEffect">
                                  <p:stCondLst>
                                    <p:cond delay="0"/>
                                  </p:stCondLst>
                                  <p:childTnLst>
                                    <p:animMotion origin="layout" path="M -0.02539 0.01598 C -0.02175 0.00903 -0.01914 0.0044 -0.01302 0.00162 C -0.0099 0.00301 -0.00677 0.0044 -0.00365 0.00579 C -0.00195 0.00649 -0.00156 0.00973 -0.00065 0.01181 C 0.00273 0.02014 0.00417 0.02732 0.0056 0.03658 C 0.00833 0.025 0.00872 0.02014 0.01784 0.01598 C 0.02656 0.01783 0.03346 0.01505 0.03633 0.02639 C 0.03685 0.03727 0.03542 0.04862 0.03789 0.05903 C 0.03854 0.06181 0.04062 0.05487 0.04232 0.05301 C 0.04362 0.05186 0.05325 0.04329 0.05625 0.04074 C 0.05833 0.03889 0.06732 0.03704 0.06862 0.03658 C 0.07591 0.03426 0.08229 0.03172 0.08854 0.02639 C 0.10195 0.02732 0.11706 0.02639 0.13008 0.03241 C 0.13346 0.04607 0.13477 0.05649 0.13477 0.0713 " pathEditMode="relative" rAng="0" ptsTypes="AAAAAAAAAAAAAA">
                                      <p:cBhvr>
                                        <p:cTn id="87" dur="2000" fill="hold"/>
                                        <p:tgtEl>
                                          <p:spTgt spid="106"/>
                                        </p:tgtEl>
                                        <p:attrNameLst>
                                          <p:attrName>ppt_x</p:attrName>
                                          <p:attrName>ppt_y</p:attrName>
                                        </p:attrNameLst>
                                      </p:cBhvr>
                                      <p:rCtr x="8008" y="2037"/>
                                    </p:animMotion>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88"/>
                                        </p:tgtEl>
                                        <p:attrNameLst>
                                          <p:attrName>style.visibility</p:attrName>
                                        </p:attrNameLst>
                                      </p:cBhvr>
                                      <p:to>
                                        <p:strVal val="visible"/>
                                      </p:to>
                                    </p:set>
                                    <p:animEffect transition="in" filter="fade">
                                      <p:cBhvr>
                                        <p:cTn id="92" dur="1000"/>
                                        <p:tgtEl>
                                          <p:spTgt spid="88"/>
                                        </p:tgtEl>
                                      </p:cBhvr>
                                    </p:animEffect>
                                    <p:anim calcmode="lin" valueType="num">
                                      <p:cBhvr>
                                        <p:cTn id="93" dur="1000" fill="hold"/>
                                        <p:tgtEl>
                                          <p:spTgt spid="88"/>
                                        </p:tgtEl>
                                        <p:attrNameLst>
                                          <p:attrName>ppt_x</p:attrName>
                                        </p:attrNameLst>
                                      </p:cBhvr>
                                      <p:tavLst>
                                        <p:tav tm="0">
                                          <p:val>
                                            <p:strVal val="#ppt_x"/>
                                          </p:val>
                                        </p:tav>
                                        <p:tav tm="100000">
                                          <p:val>
                                            <p:strVal val="#ppt_x"/>
                                          </p:val>
                                        </p:tav>
                                      </p:tavLst>
                                    </p:anim>
                                    <p:anim calcmode="lin" valueType="num">
                                      <p:cBhvr>
                                        <p:cTn id="94"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5" presetClass="exit" presetSubtype="0" fill="hold" grpId="0" nodeType="clickEffect">
                                  <p:stCondLst>
                                    <p:cond delay="0"/>
                                  </p:stCondLst>
                                  <p:childTnLst>
                                    <p:animEffect transition="out" filter="fade">
                                      <p:cBhvr>
                                        <p:cTn id="98" dur="2000"/>
                                        <p:tgtEl>
                                          <p:spTgt spid="153"/>
                                        </p:tgtEl>
                                      </p:cBhvr>
                                    </p:animEffect>
                                    <p:anim calcmode="lin" valueType="num">
                                      <p:cBhvr>
                                        <p:cTn id="99" dur="2000"/>
                                        <p:tgtEl>
                                          <p:spTgt spid="15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00" dur="2000"/>
                                        <p:tgtEl>
                                          <p:spTgt spid="153"/>
                                        </p:tgtEl>
                                        <p:attrNameLst>
                                          <p:attrName>ppt_h</p:attrName>
                                        </p:attrNameLst>
                                      </p:cBhvr>
                                      <p:tavLst>
                                        <p:tav tm="0">
                                          <p:val>
                                            <p:strVal val="ppt_h"/>
                                          </p:val>
                                        </p:tav>
                                        <p:tav tm="100000">
                                          <p:val>
                                            <p:strVal val="ppt_h"/>
                                          </p:val>
                                        </p:tav>
                                      </p:tavLst>
                                    </p:anim>
                                    <p:set>
                                      <p:cBhvr>
                                        <p:cTn id="101" dur="1" fill="hold">
                                          <p:stCondLst>
                                            <p:cond delay="1999"/>
                                          </p:stCondLst>
                                        </p:cTn>
                                        <p:tgtEl>
                                          <p:spTgt spid="153"/>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6" presetClass="exit" presetSubtype="32" fill="hold" grpId="0" nodeType="clickEffect">
                                  <p:stCondLst>
                                    <p:cond delay="0"/>
                                  </p:stCondLst>
                                  <p:childTnLst>
                                    <p:animEffect transition="out" filter="circle(out)">
                                      <p:cBhvr>
                                        <p:cTn id="105" dur="2000"/>
                                        <p:tgtEl>
                                          <p:spTgt spid="154"/>
                                        </p:tgtEl>
                                      </p:cBhvr>
                                    </p:animEffect>
                                    <p:set>
                                      <p:cBhvr>
                                        <p:cTn id="106" dur="1" fill="hold">
                                          <p:stCondLst>
                                            <p:cond delay="1999"/>
                                          </p:stCondLst>
                                        </p:cTn>
                                        <p:tgtEl>
                                          <p:spTgt spid="154"/>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31" presetClass="exit" presetSubtype="0" fill="hold" grpId="0" nodeType="clickEffect">
                                  <p:stCondLst>
                                    <p:cond delay="0"/>
                                  </p:stCondLst>
                                  <p:childTnLst>
                                    <p:anim calcmode="lin" valueType="num">
                                      <p:cBhvr>
                                        <p:cTn id="110" dur="1000"/>
                                        <p:tgtEl>
                                          <p:spTgt spid="157"/>
                                        </p:tgtEl>
                                        <p:attrNameLst>
                                          <p:attrName>ppt_w</p:attrName>
                                        </p:attrNameLst>
                                      </p:cBhvr>
                                      <p:tavLst>
                                        <p:tav tm="0">
                                          <p:val>
                                            <p:strVal val="ppt_w"/>
                                          </p:val>
                                        </p:tav>
                                        <p:tav tm="100000">
                                          <p:val>
                                            <p:fltVal val="0"/>
                                          </p:val>
                                        </p:tav>
                                      </p:tavLst>
                                    </p:anim>
                                    <p:anim calcmode="lin" valueType="num">
                                      <p:cBhvr>
                                        <p:cTn id="111" dur="1000"/>
                                        <p:tgtEl>
                                          <p:spTgt spid="157"/>
                                        </p:tgtEl>
                                        <p:attrNameLst>
                                          <p:attrName>ppt_h</p:attrName>
                                        </p:attrNameLst>
                                      </p:cBhvr>
                                      <p:tavLst>
                                        <p:tav tm="0">
                                          <p:val>
                                            <p:strVal val="ppt_h"/>
                                          </p:val>
                                        </p:tav>
                                        <p:tav tm="100000">
                                          <p:val>
                                            <p:fltVal val="0"/>
                                          </p:val>
                                        </p:tav>
                                      </p:tavLst>
                                    </p:anim>
                                    <p:anim calcmode="lin" valueType="num">
                                      <p:cBhvr>
                                        <p:cTn id="112" dur="1000"/>
                                        <p:tgtEl>
                                          <p:spTgt spid="157"/>
                                        </p:tgtEl>
                                        <p:attrNameLst>
                                          <p:attrName>style.rotation</p:attrName>
                                        </p:attrNameLst>
                                      </p:cBhvr>
                                      <p:tavLst>
                                        <p:tav tm="0">
                                          <p:val>
                                            <p:fltVal val="0"/>
                                          </p:val>
                                        </p:tav>
                                        <p:tav tm="100000">
                                          <p:val>
                                            <p:fltVal val="90"/>
                                          </p:val>
                                        </p:tav>
                                      </p:tavLst>
                                    </p:anim>
                                    <p:animEffect transition="out" filter="fade">
                                      <p:cBhvr>
                                        <p:cTn id="113" dur="1000"/>
                                        <p:tgtEl>
                                          <p:spTgt spid="157"/>
                                        </p:tgtEl>
                                      </p:cBhvr>
                                    </p:animEffect>
                                    <p:set>
                                      <p:cBhvr>
                                        <p:cTn id="114" dur="1" fill="hold">
                                          <p:stCondLst>
                                            <p:cond delay="999"/>
                                          </p:stCondLst>
                                        </p:cTn>
                                        <p:tgtEl>
                                          <p:spTgt spid="1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 grpId="0" animBg="1"/>
      <p:bldP spid="109" grpId="0" animBg="1"/>
      <p:bldP spid="111" grpId="0" animBg="1"/>
      <p:bldP spid="112" grpId="0" animBg="1"/>
      <p:bldP spid="121" grpId="0" animBg="1"/>
      <p:bldP spid="122" grpId="0" animBg="1"/>
      <p:bldP spid="124" grpId="0" animBg="1"/>
      <p:bldP spid="135" grpId="0" animBg="1"/>
      <p:bldP spid="136" grpId="0" animBg="1"/>
      <p:bldP spid="153" grpId="0" animBg="1"/>
      <p:bldP spid="154" grpId="0" animBg="1"/>
      <p:bldP spid="157" grpId="0" animBg="1"/>
      <p:bldP spid="2" grpId="0" animBg="1"/>
      <p:bldP spid="86" grpId="0" animBg="1"/>
      <p:bldP spid="87" grpId="0" animBg="1"/>
      <p:bldP spid="8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1F7DE2CC-A4C1-4BEF-97CD-D609C587F5F2}"/>
              </a:ext>
            </a:extLst>
          </p:cNvPr>
          <p:cNvSpPr/>
          <p:nvPr/>
        </p:nvSpPr>
        <p:spPr>
          <a:xfrm>
            <a:off x="6096001" y="1570831"/>
            <a:ext cx="5131593" cy="650875"/>
          </a:xfrm>
          <a:prstGeom prst="roundRect">
            <a:avLst/>
          </a:prstGeom>
          <a:ln w="38100">
            <a:solidFill>
              <a:schemeClr val="tx2">
                <a:lumMod val="75000"/>
              </a:schemeClr>
            </a:solidFill>
          </a:ln>
        </p:spPr>
        <p:style>
          <a:lnRef idx="2">
            <a:schemeClr val="accent1"/>
          </a:lnRef>
          <a:fillRef idx="1">
            <a:schemeClr val="lt1"/>
          </a:fillRef>
          <a:effectRef idx="0">
            <a:schemeClr val="accent1"/>
          </a:effectRef>
          <a:fontRef idx="minor">
            <a:schemeClr val="dk1"/>
          </a:fontRef>
        </p:style>
        <p:txBody>
          <a:bodyPr anchor="ctr"/>
          <a:lstStyle/>
          <a:p>
            <a:pPr algn="ctr">
              <a:defRPr/>
            </a:pPr>
            <a:endParaRPr lang="ja-JP" altLang="en-US"/>
          </a:p>
        </p:txBody>
      </p:sp>
      <p:sp>
        <p:nvSpPr>
          <p:cNvPr id="2" name="四角形: 角を丸くする 1">
            <a:extLst>
              <a:ext uri="{FF2B5EF4-FFF2-40B4-BE49-F238E27FC236}">
                <a16:creationId xmlns:a16="http://schemas.microsoft.com/office/drawing/2014/main" id="{274F860E-0A67-4FD9-B133-EFCFCDC4D8E9}"/>
              </a:ext>
            </a:extLst>
          </p:cNvPr>
          <p:cNvSpPr/>
          <p:nvPr/>
        </p:nvSpPr>
        <p:spPr>
          <a:xfrm>
            <a:off x="952500" y="1576389"/>
            <a:ext cx="5133975" cy="639761"/>
          </a:xfrm>
          <a:prstGeom prst="roundRect">
            <a:avLst/>
          </a:prstGeom>
          <a:ln w="38100">
            <a:solidFill>
              <a:schemeClr val="accent1">
                <a:lumMod val="75000"/>
              </a:schemeClr>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p>
        </p:txBody>
      </p:sp>
      <p:sp>
        <p:nvSpPr>
          <p:cNvPr id="7" name="フレーム 6">
            <a:extLst>
              <a:ext uri="{FF2B5EF4-FFF2-40B4-BE49-F238E27FC236}">
                <a16:creationId xmlns:a16="http://schemas.microsoft.com/office/drawing/2014/main" id="{18C42D01-C8B1-41AD-A654-6177AC8DDCD7}"/>
              </a:ext>
            </a:extLst>
          </p:cNvPr>
          <p:cNvSpPr/>
          <p:nvPr/>
        </p:nvSpPr>
        <p:spPr>
          <a:xfrm>
            <a:off x="939800" y="2228849"/>
            <a:ext cx="5146675" cy="4167187"/>
          </a:xfrm>
          <a:prstGeom prst="frame">
            <a:avLst>
              <a:gd name="adj1" fmla="val 0"/>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w="38100" cap="flat" cmpd="sng" algn="ctr">
            <a:solidFill>
              <a:schemeClr val="accent1">
                <a:lumMod val="75000"/>
              </a:schemeClr>
            </a:solidFill>
            <a:prstDash val="solid"/>
            <a:miter lim="800000"/>
          </a:ln>
          <a:effectLst/>
        </p:spPr>
        <p:txBody>
          <a:bodyPr anchor="ctr"/>
          <a:lstStyle/>
          <a:p>
            <a:pPr algn="ctr">
              <a:defRPr/>
            </a:pPr>
            <a:endParaRPr kumimoji="0" lang="ja-JP" altLang="en-US" sz="1350" kern="0">
              <a:solidFill>
                <a:prstClr val="black"/>
              </a:solidFill>
              <a:latin typeface="Calibri" panose="020F0502020204030204"/>
            </a:endParaRPr>
          </a:p>
        </p:txBody>
      </p:sp>
      <p:sp>
        <p:nvSpPr>
          <p:cNvPr id="8" name="フレーム 7">
            <a:extLst>
              <a:ext uri="{FF2B5EF4-FFF2-40B4-BE49-F238E27FC236}">
                <a16:creationId xmlns:a16="http://schemas.microsoft.com/office/drawing/2014/main" id="{55C659D2-38C0-4107-B0BC-00F3914849CE}"/>
              </a:ext>
            </a:extLst>
          </p:cNvPr>
          <p:cNvSpPr/>
          <p:nvPr/>
        </p:nvSpPr>
        <p:spPr>
          <a:xfrm>
            <a:off x="6108700" y="2228850"/>
            <a:ext cx="5130800" cy="4167186"/>
          </a:xfrm>
          <a:prstGeom prst="frame">
            <a:avLst>
              <a:gd name="adj1" fmla="val 0"/>
            </a:avLst>
          </a:prstGeom>
          <a:gradFill rotWithShape="1">
            <a:gsLst>
              <a:gs pos="0">
                <a:srgbClr val="5B9BD5">
                  <a:satMod val="103000"/>
                  <a:lumMod val="102000"/>
                  <a:tint val="94000"/>
                </a:srgbClr>
              </a:gs>
              <a:gs pos="50000">
                <a:srgbClr val="5B9BD5">
                  <a:satMod val="110000"/>
                  <a:lumMod val="100000"/>
                  <a:shade val="100000"/>
                </a:srgbClr>
              </a:gs>
              <a:gs pos="100000">
                <a:srgbClr val="5B9BD5">
                  <a:lumMod val="99000"/>
                  <a:satMod val="120000"/>
                  <a:shade val="78000"/>
                </a:srgbClr>
              </a:gs>
            </a:gsLst>
            <a:lin ang="5400000" scaled="0"/>
          </a:gradFill>
          <a:ln w="38100" cap="flat" cmpd="sng" algn="ctr">
            <a:solidFill>
              <a:schemeClr val="tx2">
                <a:lumMod val="75000"/>
              </a:schemeClr>
            </a:solidFill>
            <a:prstDash val="solid"/>
            <a:miter lim="800000"/>
          </a:ln>
          <a:effectLst/>
        </p:spPr>
        <p:txBody>
          <a:bodyPr anchor="ctr"/>
          <a:lstStyle/>
          <a:p>
            <a:pPr algn="ctr">
              <a:defRPr/>
            </a:pPr>
            <a:endParaRPr kumimoji="0" lang="ja-JP" altLang="en-US" sz="1350" kern="0">
              <a:solidFill>
                <a:prstClr val="black"/>
              </a:solidFill>
              <a:latin typeface="Calibri" panose="020F0502020204030204"/>
            </a:endParaRPr>
          </a:p>
        </p:txBody>
      </p:sp>
      <p:sp>
        <p:nvSpPr>
          <p:cNvPr id="41990" name="テキスト プレースホルダー 3">
            <a:extLst>
              <a:ext uri="{FF2B5EF4-FFF2-40B4-BE49-F238E27FC236}">
                <a16:creationId xmlns:a16="http://schemas.microsoft.com/office/drawing/2014/main" id="{AB9EDD2C-DC2C-465F-9B69-49857194C059}"/>
              </a:ext>
            </a:extLst>
          </p:cNvPr>
          <p:cNvSpPr txBox="1">
            <a:spLocks noChangeArrowheads="1"/>
          </p:cNvSpPr>
          <p:nvPr/>
        </p:nvSpPr>
        <p:spPr bwMode="auto">
          <a:xfrm>
            <a:off x="1293812" y="1687516"/>
            <a:ext cx="4310064"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lgn="ctr">
              <a:lnSpc>
                <a:spcPct val="90000"/>
              </a:lnSpc>
              <a:spcBef>
                <a:spcPts val="1000"/>
              </a:spcBef>
              <a:buNone/>
            </a:pPr>
            <a:r>
              <a:rPr lang="ja-JP" altLang="en-US" sz="2800" b="1" dirty="0">
                <a:solidFill>
                  <a:srgbClr val="7030A0"/>
                </a:solidFill>
                <a:latin typeface="HGｺﾞｼｯｸE" panose="020B0909000000000000" pitchFamily="49" charset="-128"/>
                <a:ea typeface="AR丸ゴシック体M" pitchFamily="49" charset="-128"/>
              </a:rPr>
              <a:t>普通</a:t>
            </a:r>
            <a:r>
              <a:rPr lang="ja-JP" altLang="en-US" b="1" dirty="0">
                <a:solidFill>
                  <a:schemeClr val="tx1"/>
                </a:solidFill>
                <a:latin typeface="HGｺﾞｼｯｸE" panose="020B0909000000000000" pitchFamily="49" charset="-128"/>
                <a:ea typeface="AR丸ゴシック体M" pitchFamily="49" charset="-128"/>
              </a:rPr>
              <a:t>のもの忘れ</a:t>
            </a:r>
          </a:p>
        </p:txBody>
      </p:sp>
      <p:sp>
        <p:nvSpPr>
          <p:cNvPr id="41991" name="テキスト プレースホルダー 8">
            <a:extLst>
              <a:ext uri="{FF2B5EF4-FFF2-40B4-BE49-F238E27FC236}">
                <a16:creationId xmlns:a16="http://schemas.microsoft.com/office/drawing/2014/main" id="{96A6E285-D27B-405A-827F-73E43671F3EB}"/>
              </a:ext>
            </a:extLst>
          </p:cNvPr>
          <p:cNvSpPr txBox="1">
            <a:spLocks noChangeArrowheads="1"/>
          </p:cNvSpPr>
          <p:nvPr/>
        </p:nvSpPr>
        <p:spPr bwMode="auto">
          <a:xfrm>
            <a:off x="6672264" y="1674812"/>
            <a:ext cx="406241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lgn="ctr">
              <a:lnSpc>
                <a:spcPct val="90000"/>
              </a:lnSpc>
              <a:spcBef>
                <a:spcPts val="1000"/>
              </a:spcBef>
              <a:buNone/>
            </a:pPr>
            <a:r>
              <a:rPr lang="ja-JP" altLang="en-US" sz="2800" b="1" dirty="0">
                <a:solidFill>
                  <a:srgbClr val="FF0000"/>
                </a:solidFill>
                <a:latin typeface="HGｺﾞｼｯｸE" panose="020B0909000000000000" pitchFamily="49" charset="-128"/>
                <a:ea typeface="AR丸ゴシック体M" pitchFamily="49" charset="-128"/>
              </a:rPr>
              <a:t>認知症</a:t>
            </a:r>
            <a:r>
              <a:rPr lang="ja-JP" altLang="en-US" b="1" dirty="0">
                <a:solidFill>
                  <a:schemeClr val="tx1"/>
                </a:solidFill>
                <a:latin typeface="HGｺﾞｼｯｸE" panose="020B0909000000000000" pitchFamily="49" charset="-128"/>
                <a:ea typeface="AR丸ゴシック体M" pitchFamily="49" charset="-128"/>
              </a:rPr>
              <a:t>が疑われるもの忘れ</a:t>
            </a:r>
          </a:p>
        </p:txBody>
      </p:sp>
      <p:sp>
        <p:nvSpPr>
          <p:cNvPr id="11" name="右矢印 14">
            <a:extLst>
              <a:ext uri="{FF2B5EF4-FFF2-40B4-BE49-F238E27FC236}">
                <a16:creationId xmlns:a16="http://schemas.microsoft.com/office/drawing/2014/main" id="{46CDC0F6-5376-4C5A-966D-87EE30B154E1}"/>
              </a:ext>
            </a:extLst>
          </p:cNvPr>
          <p:cNvSpPr/>
          <p:nvPr/>
        </p:nvSpPr>
        <p:spPr>
          <a:xfrm>
            <a:off x="1713707" y="2432051"/>
            <a:ext cx="3636962" cy="1143000"/>
          </a:xfrm>
          <a:prstGeom prst="rightArrow">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anchor="ctr"/>
          <a:lstStyle/>
          <a:p>
            <a:pPr algn="ctr">
              <a:defRPr/>
            </a:pPr>
            <a:endParaRPr kumimoji="0" lang="ja-JP" altLang="en-US" sz="1350" kern="0">
              <a:solidFill>
                <a:prstClr val="black"/>
              </a:solidFill>
              <a:latin typeface="Calibri" panose="020F0502020204030204"/>
            </a:endParaRPr>
          </a:p>
        </p:txBody>
      </p:sp>
      <p:sp>
        <p:nvSpPr>
          <p:cNvPr id="12" name="正方形/長方形 11">
            <a:extLst>
              <a:ext uri="{FF2B5EF4-FFF2-40B4-BE49-F238E27FC236}">
                <a16:creationId xmlns:a16="http://schemas.microsoft.com/office/drawing/2014/main" id="{B2D6988E-DD1E-4851-82ED-CD5A6E999D83}"/>
              </a:ext>
            </a:extLst>
          </p:cNvPr>
          <p:cNvSpPr/>
          <p:nvPr/>
        </p:nvSpPr>
        <p:spPr>
          <a:xfrm>
            <a:off x="2179640" y="2844801"/>
            <a:ext cx="161925" cy="152400"/>
          </a:xfrm>
          <a:prstGeom prst="rect">
            <a:avLst/>
          </a:prstGeom>
          <a:solidFill>
            <a:sysClr val="window" lastClr="FFFFFF"/>
          </a:solidFill>
          <a:ln w="6350" cap="flat" cmpd="sng" algn="ctr">
            <a:solidFill>
              <a:srgbClr val="A5A5A5"/>
            </a:solidFill>
            <a:prstDash val="solid"/>
            <a:miter lim="800000"/>
          </a:ln>
          <a:effectLst/>
        </p:spPr>
        <p:txBody>
          <a:bodyPr anchor="ctr"/>
          <a:lstStyle/>
          <a:p>
            <a:pPr algn="ctr">
              <a:defRPr/>
            </a:pPr>
            <a:endParaRPr kumimoji="0" lang="ja-JP" altLang="en-US" sz="1350" kern="0">
              <a:solidFill>
                <a:prstClr val="black"/>
              </a:solidFill>
              <a:latin typeface="Calibri" panose="020F0502020204030204"/>
            </a:endParaRPr>
          </a:p>
        </p:txBody>
      </p:sp>
      <p:sp>
        <p:nvSpPr>
          <p:cNvPr id="13" name="正方形/長方形 12">
            <a:extLst>
              <a:ext uri="{FF2B5EF4-FFF2-40B4-BE49-F238E27FC236}">
                <a16:creationId xmlns:a16="http://schemas.microsoft.com/office/drawing/2014/main" id="{1E11F8B0-AEF0-4294-ADDE-D3B5A2B8F6B6}"/>
              </a:ext>
            </a:extLst>
          </p:cNvPr>
          <p:cNvSpPr/>
          <p:nvPr/>
        </p:nvSpPr>
        <p:spPr>
          <a:xfrm>
            <a:off x="2185198" y="2846388"/>
            <a:ext cx="161925" cy="152400"/>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anchor="ctr"/>
          <a:lstStyle/>
          <a:p>
            <a:pPr algn="ctr">
              <a:defRPr/>
            </a:pPr>
            <a:endParaRPr kumimoji="0" lang="ja-JP" altLang="en-US" sz="1350" kern="0">
              <a:solidFill>
                <a:prstClr val="black"/>
              </a:solidFill>
              <a:latin typeface="Calibri" panose="020F0502020204030204"/>
            </a:endParaRPr>
          </a:p>
        </p:txBody>
      </p:sp>
      <p:sp>
        <p:nvSpPr>
          <p:cNvPr id="15" name="正方形/長方形 14">
            <a:extLst>
              <a:ext uri="{FF2B5EF4-FFF2-40B4-BE49-F238E27FC236}">
                <a16:creationId xmlns:a16="http://schemas.microsoft.com/office/drawing/2014/main" id="{36140D8C-76FD-436D-BA50-D4F64A11E29F}"/>
              </a:ext>
            </a:extLst>
          </p:cNvPr>
          <p:cNvSpPr/>
          <p:nvPr/>
        </p:nvSpPr>
        <p:spPr>
          <a:xfrm>
            <a:off x="3165476" y="3064669"/>
            <a:ext cx="161925" cy="153988"/>
          </a:xfrm>
          <a:prstGeom prst="rect">
            <a:avLst/>
          </a:prstGeom>
          <a:solidFill>
            <a:sysClr val="window" lastClr="FFFFFF"/>
          </a:solidFill>
          <a:ln w="6350" cap="flat" cmpd="sng" algn="ctr">
            <a:solidFill>
              <a:schemeClr val="bg1">
                <a:lumMod val="65000"/>
              </a:schemeClr>
            </a:solidFill>
            <a:prstDash val="solid"/>
            <a:miter lim="800000"/>
          </a:ln>
          <a:effectLst/>
        </p:spPr>
        <p:txBody>
          <a:bodyPr anchor="ctr"/>
          <a:lstStyle/>
          <a:p>
            <a:pPr algn="ctr">
              <a:defRPr/>
            </a:pPr>
            <a:endParaRPr kumimoji="0" lang="ja-JP" altLang="en-US" sz="1350" kern="0">
              <a:solidFill>
                <a:prstClr val="white"/>
              </a:solidFill>
              <a:latin typeface="Calibri" panose="020F0502020204030204"/>
            </a:endParaRPr>
          </a:p>
        </p:txBody>
      </p:sp>
      <p:sp>
        <p:nvSpPr>
          <p:cNvPr id="16" name="正方形/長方形 15">
            <a:extLst>
              <a:ext uri="{FF2B5EF4-FFF2-40B4-BE49-F238E27FC236}">
                <a16:creationId xmlns:a16="http://schemas.microsoft.com/office/drawing/2014/main" id="{407B6B0D-5A6A-4333-B792-DA52333201F2}"/>
              </a:ext>
            </a:extLst>
          </p:cNvPr>
          <p:cNvSpPr/>
          <p:nvPr/>
        </p:nvSpPr>
        <p:spPr>
          <a:xfrm>
            <a:off x="3155953" y="3057528"/>
            <a:ext cx="161925" cy="152400"/>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anchor="ctr"/>
          <a:lstStyle/>
          <a:p>
            <a:pPr algn="ctr">
              <a:defRPr/>
            </a:pPr>
            <a:endParaRPr kumimoji="0" lang="ja-JP" altLang="en-US" sz="1350" kern="0">
              <a:solidFill>
                <a:prstClr val="black"/>
              </a:solidFill>
              <a:latin typeface="Calibri" panose="020F0502020204030204"/>
            </a:endParaRPr>
          </a:p>
        </p:txBody>
      </p:sp>
      <p:sp>
        <p:nvSpPr>
          <p:cNvPr id="17" name="正方形/長方形 16">
            <a:extLst>
              <a:ext uri="{FF2B5EF4-FFF2-40B4-BE49-F238E27FC236}">
                <a16:creationId xmlns:a16="http://schemas.microsoft.com/office/drawing/2014/main" id="{A9DD9857-DCCA-4C95-A21B-817946BA29B0}"/>
              </a:ext>
            </a:extLst>
          </p:cNvPr>
          <p:cNvSpPr/>
          <p:nvPr/>
        </p:nvSpPr>
        <p:spPr>
          <a:xfrm>
            <a:off x="4271170" y="3000374"/>
            <a:ext cx="161925" cy="153988"/>
          </a:xfrm>
          <a:prstGeom prst="rect">
            <a:avLst/>
          </a:prstGeom>
          <a:solidFill>
            <a:srgbClr val="FFFFFF"/>
          </a:solidFill>
          <a:ln w="6350" cap="flat" cmpd="sng" algn="ctr">
            <a:solidFill>
              <a:schemeClr val="bg1">
                <a:lumMod val="65000"/>
              </a:schemeClr>
            </a:solidFill>
            <a:prstDash val="solid"/>
            <a:miter lim="800000"/>
          </a:ln>
          <a:effectLst/>
        </p:spPr>
        <p:txBody>
          <a:bodyPr anchor="ctr"/>
          <a:lstStyle/>
          <a:p>
            <a:pPr algn="ctr">
              <a:defRPr/>
            </a:pPr>
            <a:endParaRPr kumimoji="0" lang="ja-JP" altLang="en-US" sz="1350" kern="0">
              <a:solidFill>
                <a:prstClr val="white"/>
              </a:solidFill>
              <a:latin typeface="Calibri" panose="020F0502020204030204"/>
            </a:endParaRPr>
          </a:p>
        </p:txBody>
      </p:sp>
      <p:sp>
        <p:nvSpPr>
          <p:cNvPr id="18" name="正方形/長方形 17">
            <a:extLst>
              <a:ext uri="{FF2B5EF4-FFF2-40B4-BE49-F238E27FC236}">
                <a16:creationId xmlns:a16="http://schemas.microsoft.com/office/drawing/2014/main" id="{FC1B0E5D-C5C9-4B02-8D62-6F535E71C12D}"/>
              </a:ext>
            </a:extLst>
          </p:cNvPr>
          <p:cNvSpPr/>
          <p:nvPr/>
        </p:nvSpPr>
        <p:spPr>
          <a:xfrm>
            <a:off x="3006730" y="2810669"/>
            <a:ext cx="161925" cy="152400"/>
          </a:xfrm>
          <a:prstGeom prst="rect">
            <a:avLst/>
          </a:prstGeom>
          <a:solidFill>
            <a:sysClr val="window" lastClr="FFFFFF"/>
          </a:solidFill>
          <a:ln w="6350" cap="flat" cmpd="sng" algn="ctr">
            <a:solidFill>
              <a:schemeClr val="bg1">
                <a:lumMod val="65000"/>
              </a:schemeClr>
            </a:solidFill>
            <a:prstDash val="solid"/>
            <a:miter lim="800000"/>
          </a:ln>
          <a:effectLst/>
        </p:spPr>
        <p:txBody>
          <a:bodyPr anchor="ctr"/>
          <a:lstStyle/>
          <a:p>
            <a:pPr algn="ctr">
              <a:defRPr/>
            </a:pPr>
            <a:endParaRPr kumimoji="0" lang="ja-JP" altLang="en-US" sz="1350" kern="0">
              <a:solidFill>
                <a:prstClr val="white"/>
              </a:solidFill>
              <a:latin typeface="Calibri" panose="020F0502020204030204"/>
            </a:endParaRPr>
          </a:p>
        </p:txBody>
      </p:sp>
      <p:sp>
        <p:nvSpPr>
          <p:cNvPr id="19" name="正方形/長方形 18">
            <a:extLst>
              <a:ext uri="{FF2B5EF4-FFF2-40B4-BE49-F238E27FC236}">
                <a16:creationId xmlns:a16="http://schemas.microsoft.com/office/drawing/2014/main" id="{1F7D62B2-3081-49C9-90E9-C6C912490AA7}"/>
              </a:ext>
            </a:extLst>
          </p:cNvPr>
          <p:cNvSpPr/>
          <p:nvPr/>
        </p:nvSpPr>
        <p:spPr>
          <a:xfrm>
            <a:off x="3740152" y="2927351"/>
            <a:ext cx="161925" cy="152400"/>
          </a:xfrm>
          <a:prstGeom prst="rect">
            <a:avLst/>
          </a:prstGeom>
          <a:solidFill>
            <a:srgbClr val="FFFFFF"/>
          </a:solidFill>
          <a:ln w="6350" cap="flat" cmpd="sng" algn="ctr">
            <a:solidFill>
              <a:schemeClr val="bg1">
                <a:lumMod val="65000"/>
              </a:schemeClr>
            </a:solidFill>
            <a:prstDash val="solid"/>
            <a:miter lim="800000"/>
          </a:ln>
          <a:effectLst/>
        </p:spPr>
        <p:txBody>
          <a:bodyPr anchor="ctr"/>
          <a:lstStyle/>
          <a:p>
            <a:pPr algn="ctr">
              <a:defRPr/>
            </a:pPr>
            <a:endParaRPr kumimoji="0" lang="ja-JP" altLang="en-US" sz="1350" kern="0">
              <a:solidFill>
                <a:prstClr val="white"/>
              </a:solidFill>
              <a:latin typeface="Calibri" panose="020F0502020204030204"/>
            </a:endParaRPr>
          </a:p>
        </p:txBody>
      </p:sp>
      <p:sp>
        <p:nvSpPr>
          <p:cNvPr id="20" name="上矢印 26">
            <a:extLst>
              <a:ext uri="{FF2B5EF4-FFF2-40B4-BE49-F238E27FC236}">
                <a16:creationId xmlns:a16="http://schemas.microsoft.com/office/drawing/2014/main" id="{128543E3-678A-434F-BE67-055A71B18B30}"/>
              </a:ext>
            </a:extLst>
          </p:cNvPr>
          <p:cNvSpPr/>
          <p:nvPr/>
        </p:nvSpPr>
        <p:spPr>
          <a:xfrm rot="10800000">
            <a:off x="2249488" y="3567512"/>
            <a:ext cx="311150" cy="339725"/>
          </a:xfrm>
          <a:prstGeom prst="upArrow">
            <a:avLst/>
          </a:prstGeom>
          <a:solidFill>
            <a:srgbClr val="9933FF"/>
          </a:solidFill>
          <a:ln w="6350" cap="flat" cmpd="sng" algn="ctr">
            <a:solidFill>
              <a:srgbClr val="9933FF"/>
            </a:solidFill>
            <a:prstDash val="solid"/>
            <a:miter lim="800000"/>
          </a:ln>
          <a:effectLst/>
        </p:spPr>
        <p:txBody>
          <a:bodyPr anchor="ctr"/>
          <a:lstStyle/>
          <a:p>
            <a:pPr algn="ctr">
              <a:defRPr/>
            </a:pPr>
            <a:endParaRPr kumimoji="0" lang="ja-JP" altLang="en-US" sz="1350" kern="0">
              <a:solidFill>
                <a:prstClr val="black"/>
              </a:solidFill>
              <a:latin typeface="Calibri" panose="020F0502020204030204"/>
            </a:endParaRPr>
          </a:p>
        </p:txBody>
      </p:sp>
      <p:sp>
        <p:nvSpPr>
          <p:cNvPr id="21" name="テキスト ボックス 20">
            <a:extLst>
              <a:ext uri="{FF2B5EF4-FFF2-40B4-BE49-F238E27FC236}">
                <a16:creationId xmlns:a16="http://schemas.microsoft.com/office/drawing/2014/main" id="{28640EB7-A546-4F65-9730-85EC8E8DC2FA}"/>
              </a:ext>
            </a:extLst>
          </p:cNvPr>
          <p:cNvSpPr txBox="1"/>
          <p:nvPr/>
        </p:nvSpPr>
        <p:spPr>
          <a:xfrm>
            <a:off x="2223296" y="3951904"/>
            <a:ext cx="2189164" cy="338554"/>
          </a:xfrm>
          <a:prstGeom prst="rect">
            <a:avLst/>
          </a:prstGeom>
          <a:noFill/>
        </p:spPr>
        <p:txBody>
          <a:bodyPr wrap="square">
            <a:spAutoFit/>
          </a:bodyPr>
          <a:lstStyle/>
          <a:p>
            <a:pPr>
              <a:defRPr/>
            </a:pPr>
            <a:r>
              <a:rPr lang="ja-JP" altLang="en-US" sz="1600" b="1" dirty="0">
                <a:latin typeface="Calibri" panose="020F0502020204030204"/>
                <a:ea typeface="AR丸ゴシック体M" panose="020B0609010101010101"/>
              </a:rPr>
              <a:t>体験の一部を忘れる</a:t>
            </a:r>
          </a:p>
        </p:txBody>
      </p:sp>
      <p:sp>
        <p:nvSpPr>
          <p:cNvPr id="22" name="正方形/長方形 21">
            <a:extLst>
              <a:ext uri="{FF2B5EF4-FFF2-40B4-BE49-F238E27FC236}">
                <a16:creationId xmlns:a16="http://schemas.microsoft.com/office/drawing/2014/main" id="{B345E9DD-267A-42A8-B18A-6DD315DC82AC}"/>
              </a:ext>
            </a:extLst>
          </p:cNvPr>
          <p:cNvSpPr/>
          <p:nvPr/>
        </p:nvSpPr>
        <p:spPr>
          <a:xfrm>
            <a:off x="2624933" y="3001169"/>
            <a:ext cx="161925" cy="153988"/>
          </a:xfrm>
          <a:prstGeom prst="rect">
            <a:avLst/>
          </a:prstGeom>
          <a:solidFill>
            <a:sysClr val="window" lastClr="FFFFFF"/>
          </a:solidFill>
          <a:ln w="6350" cap="flat" cmpd="sng" algn="ctr">
            <a:solidFill>
              <a:srgbClr val="A5A5A5"/>
            </a:solidFill>
            <a:prstDash val="solid"/>
            <a:miter lim="800000"/>
          </a:ln>
          <a:effectLst/>
        </p:spPr>
        <p:txBody>
          <a:bodyPr anchor="ctr"/>
          <a:lstStyle/>
          <a:p>
            <a:pPr algn="ctr">
              <a:defRPr/>
            </a:pPr>
            <a:endParaRPr kumimoji="0" lang="ja-JP" altLang="en-US" sz="1350" kern="0">
              <a:solidFill>
                <a:prstClr val="black"/>
              </a:solidFill>
              <a:latin typeface="Calibri" panose="020F0502020204030204"/>
            </a:endParaRPr>
          </a:p>
        </p:txBody>
      </p:sp>
      <p:sp>
        <p:nvSpPr>
          <p:cNvPr id="23" name="正方形/長方形 22">
            <a:extLst>
              <a:ext uri="{FF2B5EF4-FFF2-40B4-BE49-F238E27FC236}">
                <a16:creationId xmlns:a16="http://schemas.microsoft.com/office/drawing/2014/main" id="{00841B64-57B8-4BEB-93A5-CB2B1ECC05CA}"/>
              </a:ext>
            </a:extLst>
          </p:cNvPr>
          <p:cNvSpPr/>
          <p:nvPr/>
        </p:nvSpPr>
        <p:spPr>
          <a:xfrm>
            <a:off x="3730627" y="2938465"/>
            <a:ext cx="161925" cy="152400"/>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anchor="ctr"/>
          <a:lstStyle/>
          <a:p>
            <a:pPr algn="ctr">
              <a:defRPr/>
            </a:pPr>
            <a:endParaRPr kumimoji="0" lang="ja-JP" altLang="en-US" sz="1350" kern="0">
              <a:solidFill>
                <a:prstClr val="black"/>
              </a:solidFill>
              <a:latin typeface="Calibri" panose="020F0502020204030204"/>
            </a:endParaRPr>
          </a:p>
        </p:txBody>
      </p:sp>
      <p:sp>
        <p:nvSpPr>
          <p:cNvPr id="24" name="正方形/長方形 23">
            <a:extLst>
              <a:ext uri="{FF2B5EF4-FFF2-40B4-BE49-F238E27FC236}">
                <a16:creationId xmlns:a16="http://schemas.microsoft.com/office/drawing/2014/main" id="{DA0B1256-C878-4053-A225-4C73F4A4F96B}"/>
              </a:ext>
            </a:extLst>
          </p:cNvPr>
          <p:cNvSpPr/>
          <p:nvPr/>
        </p:nvSpPr>
        <p:spPr>
          <a:xfrm>
            <a:off x="2618584" y="2999581"/>
            <a:ext cx="161925" cy="155575"/>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anchor="ctr"/>
          <a:lstStyle/>
          <a:p>
            <a:pPr algn="ctr">
              <a:defRPr/>
            </a:pPr>
            <a:endParaRPr kumimoji="0" lang="ja-JP" altLang="en-US" sz="1350" kern="0">
              <a:solidFill>
                <a:prstClr val="black"/>
              </a:solidFill>
              <a:latin typeface="Calibri" panose="020F0502020204030204"/>
            </a:endParaRPr>
          </a:p>
        </p:txBody>
      </p:sp>
      <p:sp>
        <p:nvSpPr>
          <p:cNvPr id="25" name="正方形/長方形 24">
            <a:extLst>
              <a:ext uri="{FF2B5EF4-FFF2-40B4-BE49-F238E27FC236}">
                <a16:creationId xmlns:a16="http://schemas.microsoft.com/office/drawing/2014/main" id="{FC862443-CC07-4C7B-B747-D8028A4945A3}"/>
              </a:ext>
            </a:extLst>
          </p:cNvPr>
          <p:cNvSpPr/>
          <p:nvPr/>
        </p:nvSpPr>
        <p:spPr>
          <a:xfrm>
            <a:off x="4264027" y="2994028"/>
            <a:ext cx="161925" cy="152400"/>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anchor="ctr"/>
          <a:lstStyle/>
          <a:p>
            <a:pPr algn="ctr">
              <a:defRPr/>
            </a:pPr>
            <a:endParaRPr kumimoji="0" lang="ja-JP" altLang="en-US" sz="1350" kern="0">
              <a:solidFill>
                <a:prstClr val="black"/>
              </a:solidFill>
              <a:latin typeface="Calibri" panose="020F0502020204030204"/>
            </a:endParaRPr>
          </a:p>
        </p:txBody>
      </p:sp>
      <p:sp>
        <p:nvSpPr>
          <p:cNvPr id="26" name="上矢印 36">
            <a:extLst>
              <a:ext uri="{FF2B5EF4-FFF2-40B4-BE49-F238E27FC236}">
                <a16:creationId xmlns:a16="http://schemas.microsoft.com/office/drawing/2014/main" id="{11A12232-E392-4100-9684-7B624C4BEBB5}"/>
              </a:ext>
            </a:extLst>
          </p:cNvPr>
          <p:cNvSpPr/>
          <p:nvPr/>
        </p:nvSpPr>
        <p:spPr>
          <a:xfrm>
            <a:off x="3902077" y="3531394"/>
            <a:ext cx="317500" cy="333375"/>
          </a:xfrm>
          <a:prstGeom prst="upArrow">
            <a:avLst/>
          </a:prstGeom>
          <a:solidFill>
            <a:srgbClr val="9933FF"/>
          </a:solidFill>
          <a:ln w="6350" cap="flat" cmpd="sng" algn="ctr">
            <a:solidFill>
              <a:srgbClr val="9933FF"/>
            </a:solidFill>
            <a:prstDash val="solid"/>
            <a:miter lim="800000"/>
          </a:ln>
          <a:effectLst/>
        </p:spPr>
        <p:txBody>
          <a:bodyPr anchor="ctr"/>
          <a:lstStyle/>
          <a:p>
            <a:pPr algn="ctr">
              <a:defRPr/>
            </a:pPr>
            <a:endParaRPr kumimoji="0" lang="ja-JP" altLang="en-US" sz="1350" kern="0">
              <a:solidFill>
                <a:prstClr val="black"/>
              </a:solidFill>
              <a:latin typeface="Calibri" panose="020F0502020204030204"/>
            </a:endParaRPr>
          </a:p>
        </p:txBody>
      </p:sp>
      <p:sp>
        <p:nvSpPr>
          <p:cNvPr id="29" name="右矢印 33">
            <a:extLst>
              <a:ext uri="{FF2B5EF4-FFF2-40B4-BE49-F238E27FC236}">
                <a16:creationId xmlns:a16="http://schemas.microsoft.com/office/drawing/2014/main" id="{E939A911-3272-4D4F-BB94-9B3010C19CDF}"/>
              </a:ext>
            </a:extLst>
          </p:cNvPr>
          <p:cNvSpPr/>
          <p:nvPr/>
        </p:nvSpPr>
        <p:spPr>
          <a:xfrm>
            <a:off x="6873079" y="2425185"/>
            <a:ext cx="3754437" cy="1182687"/>
          </a:xfrm>
          <a:prstGeom prst="rightArrow">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anchor="ctr"/>
          <a:lstStyle/>
          <a:p>
            <a:pPr algn="ctr">
              <a:defRPr/>
            </a:pPr>
            <a:endParaRPr kumimoji="0" lang="ja-JP" altLang="en-US" sz="1350" kern="0">
              <a:solidFill>
                <a:prstClr val="black"/>
              </a:solidFill>
              <a:latin typeface="Calibri" panose="020F0502020204030204"/>
            </a:endParaRPr>
          </a:p>
        </p:txBody>
      </p:sp>
      <p:sp>
        <p:nvSpPr>
          <p:cNvPr id="30" name="正方形/長方形 29">
            <a:extLst>
              <a:ext uri="{FF2B5EF4-FFF2-40B4-BE49-F238E27FC236}">
                <a16:creationId xmlns:a16="http://schemas.microsoft.com/office/drawing/2014/main" id="{AF099318-0811-4953-A39E-B285E7CA001D}"/>
              </a:ext>
            </a:extLst>
          </p:cNvPr>
          <p:cNvSpPr/>
          <p:nvPr/>
        </p:nvSpPr>
        <p:spPr>
          <a:xfrm>
            <a:off x="7987903" y="2576515"/>
            <a:ext cx="1322388" cy="844550"/>
          </a:xfrm>
          <a:prstGeom prst="rect">
            <a:avLst/>
          </a:prstGeom>
          <a:solidFill>
            <a:sysClr val="window" lastClr="FFFFFF"/>
          </a:solidFill>
          <a:ln w="6350" cap="flat" cmpd="sng" algn="ctr">
            <a:noFill/>
            <a:prstDash val="solid"/>
            <a:miter lim="800000"/>
          </a:ln>
          <a:effectLst/>
        </p:spPr>
        <p:txBody>
          <a:bodyPr anchor="ctr"/>
          <a:lstStyle/>
          <a:p>
            <a:pPr algn="ctr">
              <a:defRPr/>
            </a:pPr>
            <a:endParaRPr kumimoji="0" lang="ja-JP" altLang="en-US" sz="1350" kern="0">
              <a:solidFill>
                <a:prstClr val="white"/>
              </a:solidFill>
              <a:latin typeface="Calibri" panose="020F0502020204030204"/>
            </a:endParaRPr>
          </a:p>
        </p:txBody>
      </p:sp>
      <p:sp>
        <p:nvSpPr>
          <p:cNvPr id="32" name="下矢印 40">
            <a:extLst>
              <a:ext uri="{FF2B5EF4-FFF2-40B4-BE49-F238E27FC236}">
                <a16:creationId xmlns:a16="http://schemas.microsoft.com/office/drawing/2014/main" id="{3E64B24A-AA0E-4BCB-BDDC-CFF025EFD94C}"/>
              </a:ext>
            </a:extLst>
          </p:cNvPr>
          <p:cNvSpPr/>
          <p:nvPr/>
        </p:nvSpPr>
        <p:spPr>
          <a:xfrm>
            <a:off x="8380805" y="2632871"/>
            <a:ext cx="547688" cy="763588"/>
          </a:xfrm>
          <a:prstGeom prst="downArrow">
            <a:avLst/>
          </a:prstGeom>
          <a:solidFill>
            <a:srgbClr val="FF0000"/>
          </a:solidFill>
          <a:ln w="6350" cap="flat" cmpd="sng" algn="ctr">
            <a:solidFill>
              <a:srgbClr val="FF0000"/>
            </a:solidFill>
            <a:prstDash val="solid"/>
            <a:miter lim="800000"/>
          </a:ln>
          <a:effectLst/>
        </p:spPr>
        <p:txBody>
          <a:bodyPr anchor="ctr"/>
          <a:lstStyle/>
          <a:p>
            <a:pPr algn="ctr">
              <a:defRPr/>
            </a:pPr>
            <a:endParaRPr kumimoji="0" lang="ja-JP" altLang="en-US" sz="1350" kern="0">
              <a:solidFill>
                <a:prstClr val="black"/>
              </a:solidFill>
              <a:latin typeface="Calibri" panose="020F0502020204030204"/>
            </a:endParaRPr>
          </a:p>
        </p:txBody>
      </p:sp>
      <p:sp>
        <p:nvSpPr>
          <p:cNvPr id="33" name="テキスト ボックス 32">
            <a:extLst>
              <a:ext uri="{FF2B5EF4-FFF2-40B4-BE49-F238E27FC236}">
                <a16:creationId xmlns:a16="http://schemas.microsoft.com/office/drawing/2014/main" id="{D1BED757-53DB-465B-AA1B-D1AAADBBB6F0}"/>
              </a:ext>
            </a:extLst>
          </p:cNvPr>
          <p:cNvSpPr txBox="1"/>
          <p:nvPr/>
        </p:nvSpPr>
        <p:spPr>
          <a:xfrm>
            <a:off x="1331909" y="2351643"/>
            <a:ext cx="1638302" cy="369332"/>
          </a:xfrm>
          <a:prstGeom prst="rect">
            <a:avLst/>
          </a:prstGeom>
          <a:noFill/>
        </p:spPr>
        <p:txBody>
          <a:bodyPr wrap="square">
            <a:spAutoFit/>
          </a:bodyPr>
          <a:lstStyle/>
          <a:p>
            <a:pPr algn="ctr">
              <a:defRPr/>
            </a:pPr>
            <a:r>
              <a:rPr lang="ja-JP" altLang="en-US" b="1" dirty="0">
                <a:latin typeface="Calibri" panose="020F0502020204030204"/>
                <a:ea typeface="AR丸ゴシック体M" panose="020B0609010101010101"/>
              </a:rPr>
              <a:t>時間の流れ</a:t>
            </a:r>
            <a:endParaRPr lang="en-US" altLang="ja-JP" b="1" dirty="0">
              <a:latin typeface="Calibri" panose="020F0502020204030204"/>
              <a:ea typeface="AR丸ゴシック体M" panose="020B0609010101010101"/>
            </a:endParaRPr>
          </a:p>
        </p:txBody>
      </p:sp>
      <p:sp>
        <p:nvSpPr>
          <p:cNvPr id="34" name="テキスト ボックス 33">
            <a:extLst>
              <a:ext uri="{FF2B5EF4-FFF2-40B4-BE49-F238E27FC236}">
                <a16:creationId xmlns:a16="http://schemas.microsoft.com/office/drawing/2014/main" id="{E8449F8C-D476-4315-8755-81F185652E7F}"/>
              </a:ext>
            </a:extLst>
          </p:cNvPr>
          <p:cNvSpPr txBox="1"/>
          <p:nvPr/>
        </p:nvSpPr>
        <p:spPr>
          <a:xfrm>
            <a:off x="6476200" y="2338944"/>
            <a:ext cx="1566862" cy="369332"/>
          </a:xfrm>
          <a:prstGeom prst="rect">
            <a:avLst/>
          </a:prstGeom>
          <a:noFill/>
        </p:spPr>
        <p:txBody>
          <a:bodyPr wrap="square">
            <a:spAutoFit/>
          </a:bodyPr>
          <a:lstStyle/>
          <a:p>
            <a:pPr algn="ctr">
              <a:defRPr/>
            </a:pPr>
            <a:r>
              <a:rPr lang="ja-JP" altLang="en-US" b="1" dirty="0">
                <a:latin typeface="Calibri" panose="020F0502020204030204"/>
                <a:ea typeface="AR丸ゴシック体M" panose="020B0609010101010101"/>
              </a:rPr>
              <a:t>時間の流れ</a:t>
            </a:r>
            <a:endParaRPr lang="en-US" altLang="ja-JP" b="1" dirty="0">
              <a:latin typeface="Calibri" panose="020F0502020204030204"/>
              <a:ea typeface="AR丸ゴシック体M" panose="020B0609010101010101"/>
            </a:endParaRPr>
          </a:p>
        </p:txBody>
      </p:sp>
      <p:sp>
        <p:nvSpPr>
          <p:cNvPr id="49" name="角丸四角形 3">
            <a:extLst>
              <a:ext uri="{FF2B5EF4-FFF2-40B4-BE49-F238E27FC236}">
                <a16:creationId xmlns:a16="http://schemas.microsoft.com/office/drawing/2014/main" id="{DB622C75-1BC0-45A6-AD32-C4E54BE40816}"/>
              </a:ext>
            </a:extLst>
          </p:cNvPr>
          <p:cNvSpPr/>
          <p:nvPr/>
        </p:nvSpPr>
        <p:spPr>
          <a:xfrm>
            <a:off x="1380787" y="444175"/>
            <a:ext cx="9503451" cy="838193"/>
          </a:xfrm>
          <a:prstGeom prst="round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endParaRPr lang="ja-JP" altLang="en-US" sz="2400" b="1" dirty="0">
              <a:latin typeface="AR丸ゴシック体M" panose="020B0609010101010101" pitchFamily="49" charset="-128"/>
              <a:ea typeface="AR丸ゴシック体M" panose="020B0609010101010101" pitchFamily="49" charset="-128"/>
            </a:endParaRPr>
          </a:p>
        </p:txBody>
      </p:sp>
      <p:sp>
        <p:nvSpPr>
          <p:cNvPr id="42015" name="タイトル 1">
            <a:extLst>
              <a:ext uri="{FF2B5EF4-FFF2-40B4-BE49-F238E27FC236}">
                <a16:creationId xmlns:a16="http://schemas.microsoft.com/office/drawing/2014/main" id="{7F3DE1C5-5116-4D68-813A-885CDCA0C152}"/>
              </a:ext>
            </a:extLst>
          </p:cNvPr>
          <p:cNvSpPr>
            <a:spLocks noGrp="1" noChangeArrowheads="1"/>
          </p:cNvSpPr>
          <p:nvPr>
            <p:ph type="title"/>
          </p:nvPr>
        </p:nvSpPr>
        <p:spPr bwMode="auto">
          <a:xfrm>
            <a:off x="1210864" y="533161"/>
            <a:ext cx="9770271" cy="758822"/>
          </a:xfrm>
        </p:spPr>
        <p:txBody>
          <a:bodyPr wrap="square" numCol="1" anchor="ctr" anchorCtr="0" compatLnSpc="1">
            <a:prstTxWarp prst="textNoShape">
              <a:avLst/>
            </a:prstTxWarp>
            <a:noAutofit/>
          </a:bodyPr>
          <a:lstStyle/>
          <a:p>
            <a:pPr algn="l" eaLnBrk="1" hangingPunct="1">
              <a:lnSpc>
                <a:spcPct val="90000"/>
              </a:lnSpc>
            </a:pPr>
            <a:r>
              <a:rPr lang="ja-JP" altLang="en-US" sz="1600" b="1" dirty="0">
                <a:solidFill>
                  <a:srgbClr val="7030A0"/>
                </a:solidFill>
                <a:latin typeface="AR丸ゴシック体M" pitchFamily="49" charset="-128"/>
                <a:ea typeface="AR丸ゴシック体M" pitchFamily="49" charset="-128"/>
              </a:rPr>
              <a:t> 　　</a:t>
            </a:r>
            <a:r>
              <a:rPr lang="ja-JP" altLang="en-US" sz="1800" b="1" dirty="0">
                <a:solidFill>
                  <a:srgbClr val="7030A0"/>
                </a:solidFill>
                <a:latin typeface="AR丸ゴシック体M" pitchFamily="49" charset="-128"/>
                <a:ea typeface="AR丸ゴシック体M" pitchFamily="49" charset="-128"/>
              </a:rPr>
              <a:t>ふつう</a:t>
            </a:r>
            <a:br>
              <a:rPr lang="en-US" altLang="ja-JP" sz="3200" b="1" dirty="0">
                <a:solidFill>
                  <a:srgbClr val="7030A0"/>
                </a:solidFill>
                <a:latin typeface="AR丸ゴシック体M" pitchFamily="49" charset="-128"/>
                <a:ea typeface="AR丸ゴシック体M" pitchFamily="49" charset="-128"/>
              </a:rPr>
            </a:br>
            <a:r>
              <a:rPr lang="ja-JP" altLang="en-US" sz="3200" b="1" dirty="0">
                <a:solidFill>
                  <a:srgbClr val="7030A0"/>
                </a:solidFill>
                <a:latin typeface="AR丸ゴシック体M" pitchFamily="49" charset="-128"/>
                <a:ea typeface="AR丸ゴシック体M" pitchFamily="49" charset="-128"/>
              </a:rPr>
              <a:t>「普通のもの忘れ」</a:t>
            </a:r>
            <a:r>
              <a:rPr lang="ja-JP" altLang="en-US" sz="3200" b="1" dirty="0">
                <a:solidFill>
                  <a:srgbClr val="000000"/>
                </a:solidFill>
                <a:latin typeface="AR丸ゴシック体M" pitchFamily="49" charset="-128"/>
                <a:ea typeface="AR丸ゴシック体M" pitchFamily="49" charset="-128"/>
              </a:rPr>
              <a:t>と</a:t>
            </a:r>
            <a:r>
              <a:rPr lang="ja-JP" altLang="en-US" sz="3200" b="1" dirty="0">
                <a:solidFill>
                  <a:srgbClr val="FF0000"/>
                </a:solidFill>
                <a:latin typeface="AR丸ゴシック体M" pitchFamily="49" charset="-128"/>
                <a:ea typeface="AR丸ゴシック体M" pitchFamily="49" charset="-128"/>
              </a:rPr>
              <a:t>「認知症のもの忘れ」</a:t>
            </a:r>
            <a:r>
              <a:rPr lang="ja-JP" altLang="en-US" sz="3200" b="1" dirty="0">
                <a:latin typeface="AR丸ゴシック体M" pitchFamily="49" charset="-128"/>
                <a:ea typeface="AR丸ゴシック体M" pitchFamily="49" charset="-128"/>
              </a:rPr>
              <a:t>の違い</a:t>
            </a:r>
          </a:p>
        </p:txBody>
      </p:sp>
      <p:sp>
        <p:nvSpPr>
          <p:cNvPr id="14" name="正方形/長方形 13">
            <a:extLst>
              <a:ext uri="{FF2B5EF4-FFF2-40B4-BE49-F238E27FC236}">
                <a16:creationId xmlns:a16="http://schemas.microsoft.com/office/drawing/2014/main" id="{A1A2AF1B-1399-41F6-BB0F-A2DF97805D99}"/>
              </a:ext>
            </a:extLst>
          </p:cNvPr>
          <p:cNvSpPr/>
          <p:nvPr/>
        </p:nvSpPr>
        <p:spPr>
          <a:xfrm>
            <a:off x="3014668" y="2805118"/>
            <a:ext cx="161925" cy="155575"/>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anchor="ctr"/>
          <a:lstStyle/>
          <a:p>
            <a:pPr algn="ctr">
              <a:defRPr/>
            </a:pPr>
            <a:endParaRPr kumimoji="0" lang="ja-JP" altLang="en-US" sz="1350" kern="0">
              <a:solidFill>
                <a:prstClr val="black"/>
              </a:solidFill>
              <a:latin typeface="Calibri" panose="020F0502020204030204"/>
            </a:endParaRPr>
          </a:p>
        </p:txBody>
      </p:sp>
      <p:sp>
        <p:nvSpPr>
          <p:cNvPr id="31" name="正方形/長方形 30">
            <a:extLst>
              <a:ext uri="{FF2B5EF4-FFF2-40B4-BE49-F238E27FC236}">
                <a16:creationId xmlns:a16="http://schemas.microsoft.com/office/drawing/2014/main" id="{37A15931-6765-48E2-BACD-043AA81F9CC0}"/>
              </a:ext>
            </a:extLst>
          </p:cNvPr>
          <p:cNvSpPr/>
          <p:nvPr/>
        </p:nvSpPr>
        <p:spPr>
          <a:xfrm>
            <a:off x="7984728" y="2695575"/>
            <a:ext cx="1322388" cy="630237"/>
          </a:xfrm>
          <a:prstGeom prst="rect">
            <a:avLst/>
          </a:prstGeom>
          <a:gradFill rotWithShape="1">
            <a:gsLst>
              <a:gs pos="0">
                <a:srgbClr val="A5A5A5">
                  <a:lumMod val="110000"/>
                  <a:satMod val="105000"/>
                  <a:tint val="67000"/>
                </a:srgbClr>
              </a:gs>
              <a:gs pos="50000">
                <a:srgbClr val="A5A5A5">
                  <a:lumMod val="105000"/>
                  <a:satMod val="103000"/>
                  <a:tint val="73000"/>
                </a:srgbClr>
              </a:gs>
              <a:gs pos="100000">
                <a:srgbClr val="A5A5A5">
                  <a:lumMod val="105000"/>
                  <a:satMod val="109000"/>
                  <a:tint val="81000"/>
                </a:srgbClr>
              </a:gs>
            </a:gsLst>
            <a:lin ang="5400000" scaled="0"/>
          </a:gradFill>
          <a:ln w="6350" cap="flat" cmpd="sng" algn="ctr">
            <a:solidFill>
              <a:srgbClr val="A5A5A5"/>
            </a:solidFill>
            <a:prstDash val="solid"/>
            <a:miter lim="800000"/>
          </a:ln>
          <a:effectLst/>
        </p:spPr>
        <p:txBody>
          <a:bodyPr anchor="ctr"/>
          <a:lstStyle/>
          <a:p>
            <a:pPr algn="ctr">
              <a:defRPr/>
            </a:pPr>
            <a:r>
              <a:rPr kumimoji="0" lang="ja-JP" altLang="en-US" sz="1350" b="1" kern="0" dirty="0">
                <a:latin typeface="Calibri" panose="020F0502020204030204"/>
                <a:ea typeface="AR丸ゴシック体M" panose="020B0609010101010101"/>
              </a:rPr>
              <a:t>体験した事</a:t>
            </a:r>
            <a:endParaRPr kumimoji="0" lang="en-US" altLang="ja-JP" sz="1350" b="1" kern="0" dirty="0">
              <a:latin typeface="Calibri" panose="020F0502020204030204"/>
              <a:ea typeface="AR丸ゴシック体M" panose="020B0609010101010101"/>
            </a:endParaRPr>
          </a:p>
          <a:p>
            <a:pPr algn="ctr">
              <a:defRPr/>
            </a:pPr>
            <a:r>
              <a:rPr kumimoji="0" lang="ja-JP" altLang="en-US" sz="1350" b="1" kern="0" dirty="0">
                <a:latin typeface="Calibri" panose="020F0502020204030204"/>
                <a:ea typeface="AR丸ゴシック体M" panose="020B0609010101010101"/>
              </a:rPr>
              <a:t>全部が抜け</a:t>
            </a:r>
            <a:endParaRPr kumimoji="0" lang="en-US" altLang="ja-JP" sz="1350" b="1" kern="0" dirty="0">
              <a:latin typeface="Calibri" panose="020F0502020204030204"/>
              <a:ea typeface="AR丸ゴシック体M" panose="020B0609010101010101"/>
            </a:endParaRPr>
          </a:p>
          <a:p>
            <a:pPr algn="ctr">
              <a:defRPr/>
            </a:pPr>
            <a:r>
              <a:rPr kumimoji="0" lang="ja-JP" altLang="en-US" sz="1350" b="1" kern="0" dirty="0">
                <a:latin typeface="Calibri" panose="020F0502020204030204"/>
                <a:ea typeface="AR丸ゴシック体M" panose="020B0609010101010101"/>
              </a:rPr>
              <a:t>落ちる</a:t>
            </a:r>
          </a:p>
        </p:txBody>
      </p:sp>
      <p:pic>
        <p:nvPicPr>
          <p:cNvPr id="4" name="図 3">
            <a:extLst>
              <a:ext uri="{FF2B5EF4-FFF2-40B4-BE49-F238E27FC236}">
                <a16:creationId xmlns:a16="http://schemas.microsoft.com/office/drawing/2014/main" id="{4BEA1351-72BF-4C29-A582-4C7D09E273B5}"/>
              </a:ext>
            </a:extLst>
          </p:cNvPr>
          <p:cNvPicPr>
            <a:picLocks noChangeAspect="1"/>
          </p:cNvPicPr>
          <p:nvPr/>
        </p:nvPicPr>
        <p:blipFill>
          <a:blip r:embed="rId3"/>
          <a:stretch>
            <a:fillRect/>
          </a:stretch>
        </p:blipFill>
        <p:spPr>
          <a:xfrm>
            <a:off x="2221642" y="4280532"/>
            <a:ext cx="1987468" cy="1956986"/>
          </a:xfrm>
          <a:prstGeom prst="rect">
            <a:avLst/>
          </a:prstGeom>
        </p:spPr>
      </p:pic>
      <p:pic>
        <p:nvPicPr>
          <p:cNvPr id="5" name="図 4">
            <a:extLst>
              <a:ext uri="{FF2B5EF4-FFF2-40B4-BE49-F238E27FC236}">
                <a16:creationId xmlns:a16="http://schemas.microsoft.com/office/drawing/2014/main" id="{314DC9F8-88ED-4737-BE6A-945EA55F1F53}"/>
              </a:ext>
            </a:extLst>
          </p:cNvPr>
          <p:cNvPicPr>
            <a:picLocks noChangeAspect="1"/>
          </p:cNvPicPr>
          <p:nvPr/>
        </p:nvPicPr>
        <p:blipFill>
          <a:blip r:embed="rId3"/>
          <a:stretch>
            <a:fillRect/>
          </a:stretch>
        </p:blipFill>
        <p:spPr>
          <a:xfrm>
            <a:off x="7652188" y="4267524"/>
            <a:ext cx="1987468" cy="1956986"/>
          </a:xfrm>
          <a:prstGeom prst="rect">
            <a:avLst/>
          </a:prstGeom>
        </p:spPr>
      </p:pic>
    </p:spTree>
    <p:extLst>
      <p:ext uri="{BB962C8B-B14F-4D97-AF65-F5344CB8AC3E}">
        <p14:creationId xmlns:p14="http://schemas.microsoft.com/office/powerpoint/2010/main" val="30085063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fill="hold" grpId="0" nodeType="clickEffect">
                                  <p:stCondLst>
                                    <p:cond delay="0"/>
                                  </p:stCondLst>
                                  <p:childTnLst>
                                    <p:anim calcmode="lin" valueType="num">
                                      <p:cBhvr additive="base">
                                        <p:cTn id="12" dur="500"/>
                                        <p:tgtEl>
                                          <p:spTgt spid="24"/>
                                        </p:tgtEl>
                                        <p:attrNameLst>
                                          <p:attrName>ppt_x</p:attrName>
                                        </p:attrNameLst>
                                      </p:cBhvr>
                                      <p:tavLst>
                                        <p:tav tm="0">
                                          <p:val>
                                            <p:strVal val="ppt_x"/>
                                          </p:val>
                                        </p:tav>
                                        <p:tav tm="100000">
                                          <p:val>
                                            <p:strVal val="ppt_x"/>
                                          </p:val>
                                        </p:tav>
                                      </p:tavLst>
                                    </p:anim>
                                    <p:anim calcmode="lin" valueType="num">
                                      <p:cBhvr additive="base">
                                        <p:cTn id="13" dur="500"/>
                                        <p:tgtEl>
                                          <p:spTgt spid="24"/>
                                        </p:tgtEl>
                                        <p:attrNameLst>
                                          <p:attrName>ppt_y</p:attrName>
                                        </p:attrNameLst>
                                      </p:cBhvr>
                                      <p:tavLst>
                                        <p:tav tm="0">
                                          <p:val>
                                            <p:strVal val="ppt_y"/>
                                          </p:val>
                                        </p:tav>
                                        <p:tav tm="100000">
                                          <p:val>
                                            <p:strVal val="1+ppt_h/2"/>
                                          </p:val>
                                        </p:tav>
                                      </p:tavLst>
                                    </p:anim>
                                    <p:set>
                                      <p:cBhvr>
                                        <p:cTn id="14" dur="1" fill="hold">
                                          <p:stCondLst>
                                            <p:cond delay="499"/>
                                          </p:stCondLst>
                                        </p:cTn>
                                        <p:tgtEl>
                                          <p:spTgt spid="24"/>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fill="hold" grpId="0" nodeType="clickEffect">
                                  <p:stCondLst>
                                    <p:cond delay="0"/>
                                  </p:stCondLst>
                                  <p:childTnLst>
                                    <p:anim calcmode="lin" valueType="num">
                                      <p:cBhvr additive="base">
                                        <p:cTn id="18" dur="500"/>
                                        <p:tgtEl>
                                          <p:spTgt spid="14"/>
                                        </p:tgtEl>
                                        <p:attrNameLst>
                                          <p:attrName>ppt_x</p:attrName>
                                        </p:attrNameLst>
                                      </p:cBhvr>
                                      <p:tavLst>
                                        <p:tav tm="0">
                                          <p:val>
                                            <p:strVal val="ppt_x"/>
                                          </p:val>
                                        </p:tav>
                                        <p:tav tm="100000">
                                          <p:val>
                                            <p:strVal val="ppt_x"/>
                                          </p:val>
                                        </p:tav>
                                      </p:tavLst>
                                    </p:anim>
                                    <p:anim calcmode="lin" valueType="num">
                                      <p:cBhvr additive="base">
                                        <p:cTn id="19" dur="500"/>
                                        <p:tgtEl>
                                          <p:spTgt spid="14"/>
                                        </p:tgtEl>
                                        <p:attrNameLst>
                                          <p:attrName>ppt_y</p:attrName>
                                        </p:attrNameLst>
                                      </p:cBhvr>
                                      <p:tavLst>
                                        <p:tav tm="0">
                                          <p:val>
                                            <p:strVal val="ppt_y"/>
                                          </p:val>
                                        </p:tav>
                                        <p:tav tm="100000">
                                          <p:val>
                                            <p:strVal val="1+ppt_h/2"/>
                                          </p:val>
                                        </p:tav>
                                      </p:tavLst>
                                    </p:anim>
                                    <p:set>
                                      <p:cBhvr>
                                        <p:cTn id="20" dur="1" fill="hold">
                                          <p:stCondLst>
                                            <p:cond delay="499"/>
                                          </p:stCondLst>
                                        </p:cTn>
                                        <p:tgtEl>
                                          <p:spTgt spid="1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16"/>
                                        </p:tgtEl>
                                        <p:attrNameLst>
                                          <p:attrName>ppt_x</p:attrName>
                                        </p:attrNameLst>
                                      </p:cBhvr>
                                      <p:tavLst>
                                        <p:tav tm="0">
                                          <p:val>
                                            <p:strVal val="ppt_x"/>
                                          </p:val>
                                        </p:tav>
                                        <p:tav tm="100000">
                                          <p:val>
                                            <p:strVal val="ppt_x"/>
                                          </p:val>
                                        </p:tav>
                                      </p:tavLst>
                                    </p:anim>
                                    <p:anim calcmode="lin" valueType="num">
                                      <p:cBhvr additive="base">
                                        <p:cTn id="25" dur="500"/>
                                        <p:tgtEl>
                                          <p:spTgt spid="16"/>
                                        </p:tgtEl>
                                        <p:attrNameLst>
                                          <p:attrName>ppt_y</p:attrName>
                                        </p:attrNameLst>
                                      </p:cBhvr>
                                      <p:tavLst>
                                        <p:tav tm="0">
                                          <p:val>
                                            <p:strVal val="ppt_y"/>
                                          </p:val>
                                        </p:tav>
                                        <p:tav tm="100000">
                                          <p:val>
                                            <p:strVal val="1+ppt_h/2"/>
                                          </p:val>
                                        </p:tav>
                                      </p:tavLst>
                                    </p:anim>
                                    <p:set>
                                      <p:cBhvr>
                                        <p:cTn id="26" dur="1" fill="hold">
                                          <p:stCondLst>
                                            <p:cond delay="499"/>
                                          </p:stCondLst>
                                        </p:cTn>
                                        <p:tgtEl>
                                          <p:spTgt spid="16"/>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fill="hold" grpId="0" nodeType="clickEffect">
                                  <p:stCondLst>
                                    <p:cond delay="0"/>
                                  </p:stCondLst>
                                  <p:childTnLst>
                                    <p:anim calcmode="lin" valueType="num">
                                      <p:cBhvr additive="base">
                                        <p:cTn id="30" dur="500"/>
                                        <p:tgtEl>
                                          <p:spTgt spid="23"/>
                                        </p:tgtEl>
                                        <p:attrNameLst>
                                          <p:attrName>ppt_x</p:attrName>
                                        </p:attrNameLst>
                                      </p:cBhvr>
                                      <p:tavLst>
                                        <p:tav tm="0">
                                          <p:val>
                                            <p:strVal val="ppt_x"/>
                                          </p:val>
                                        </p:tav>
                                        <p:tav tm="100000">
                                          <p:val>
                                            <p:strVal val="ppt_x"/>
                                          </p:val>
                                        </p:tav>
                                      </p:tavLst>
                                    </p:anim>
                                    <p:anim calcmode="lin" valueType="num">
                                      <p:cBhvr additive="base">
                                        <p:cTn id="31" dur="500"/>
                                        <p:tgtEl>
                                          <p:spTgt spid="23"/>
                                        </p:tgtEl>
                                        <p:attrNameLst>
                                          <p:attrName>ppt_y</p:attrName>
                                        </p:attrNameLst>
                                      </p:cBhvr>
                                      <p:tavLst>
                                        <p:tav tm="0">
                                          <p:val>
                                            <p:strVal val="ppt_y"/>
                                          </p:val>
                                        </p:tav>
                                        <p:tav tm="100000">
                                          <p:val>
                                            <p:strVal val="1+ppt_h/2"/>
                                          </p:val>
                                        </p:tav>
                                      </p:tavLst>
                                    </p:anim>
                                    <p:set>
                                      <p:cBhvr>
                                        <p:cTn id="32" dur="1" fill="hold">
                                          <p:stCondLst>
                                            <p:cond delay="499"/>
                                          </p:stCondLst>
                                        </p:cTn>
                                        <p:tgtEl>
                                          <p:spTgt spid="23"/>
                                        </p:tgtEl>
                                        <p:attrNameLst>
                                          <p:attrName>style.visibility</p:attrName>
                                        </p:attrNameLst>
                                      </p:cBhvr>
                                      <p:to>
                                        <p:strVal val="hidden"/>
                                      </p:to>
                                    </p:set>
                                  </p:childTnLst>
                                </p:cTn>
                              </p:par>
                            </p:childTnLst>
                          </p:cTn>
                        </p:par>
                      </p:childTnLst>
                    </p:cTn>
                  </p:par>
                  <p:par>
                    <p:cTn id="33" fill="hold">
                      <p:stCondLst>
                        <p:cond delay="indefinite"/>
                      </p:stCondLst>
                      <p:childTnLst>
                        <p:par>
                          <p:cTn id="34" fill="hold" nodeType="afterGroup">
                            <p:stCondLst>
                              <p:cond delay="0"/>
                            </p:stCondLst>
                            <p:childTnLst>
                              <p:par>
                                <p:cTn id="35" presetID="2" presetClass="exit" presetSubtype="4" fill="hold" grpId="0" nodeType="clickEffect">
                                  <p:stCondLst>
                                    <p:cond delay="0"/>
                                  </p:stCondLst>
                                  <p:childTnLst>
                                    <p:anim calcmode="lin" valueType="num">
                                      <p:cBhvr additive="base">
                                        <p:cTn id="36" dur="500"/>
                                        <p:tgtEl>
                                          <p:spTgt spid="25"/>
                                        </p:tgtEl>
                                        <p:attrNameLst>
                                          <p:attrName>ppt_x</p:attrName>
                                        </p:attrNameLst>
                                      </p:cBhvr>
                                      <p:tavLst>
                                        <p:tav tm="0">
                                          <p:val>
                                            <p:strVal val="ppt_x"/>
                                          </p:val>
                                        </p:tav>
                                        <p:tav tm="100000">
                                          <p:val>
                                            <p:strVal val="ppt_x"/>
                                          </p:val>
                                        </p:tav>
                                      </p:tavLst>
                                    </p:anim>
                                    <p:anim calcmode="lin" valueType="num">
                                      <p:cBhvr additive="base">
                                        <p:cTn id="37" dur="500"/>
                                        <p:tgtEl>
                                          <p:spTgt spid="25"/>
                                        </p:tgtEl>
                                        <p:attrNameLst>
                                          <p:attrName>ppt_y</p:attrName>
                                        </p:attrNameLst>
                                      </p:cBhvr>
                                      <p:tavLst>
                                        <p:tav tm="0">
                                          <p:val>
                                            <p:strVal val="ppt_y"/>
                                          </p:val>
                                        </p:tav>
                                        <p:tav tm="100000">
                                          <p:val>
                                            <p:strVal val="1+ppt_h/2"/>
                                          </p:val>
                                        </p:tav>
                                      </p:tavLst>
                                    </p:anim>
                                    <p:set>
                                      <p:cBhvr>
                                        <p:cTn id="38" dur="1" fill="hold">
                                          <p:stCondLst>
                                            <p:cond delay="499"/>
                                          </p:stCondLst>
                                        </p:cTn>
                                        <p:tgtEl>
                                          <p:spTgt spid="25"/>
                                        </p:tgtEl>
                                        <p:attrNameLst>
                                          <p:attrName>style.visibility</p:attrName>
                                        </p:attrNameLst>
                                      </p:cBhvr>
                                      <p:to>
                                        <p:strVal val="hidden"/>
                                      </p:to>
                                    </p:set>
                                  </p:childTnLst>
                                </p:cTn>
                              </p:par>
                            </p:childTnLst>
                          </p:cTn>
                        </p:par>
                        <p:par>
                          <p:cTn id="39" fill="hold">
                            <p:stCondLst>
                              <p:cond delay="500"/>
                            </p:stCondLst>
                            <p:childTnLst>
                              <p:par>
                                <p:cTn id="40" presetID="42" presetClass="path" presetSubtype="0" accel="50000" decel="50000" fill="hold" grpId="0" nodeType="afterEffect">
                                  <p:stCondLst>
                                    <p:cond delay="3700"/>
                                  </p:stCondLst>
                                  <p:childTnLst>
                                    <p:animMotion origin="layout" path="M 0.00156 -1.48148E-6 L 0.00313 0.12662 " pathEditMode="relative" rAng="0" ptsTypes="AA">
                                      <p:cBhvr>
                                        <p:cTn id="41" dur="2000" fill="hold"/>
                                        <p:tgtEl>
                                          <p:spTgt spid="31"/>
                                        </p:tgtEl>
                                        <p:attrNameLst>
                                          <p:attrName>ppt_x</p:attrName>
                                          <p:attrName>ppt_y</p:attrName>
                                        </p:attrNameLst>
                                      </p:cBhvr>
                                      <p:rCtr x="69" y="63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23" grpId="0" animBg="1"/>
      <p:bldP spid="24" grpId="0" animBg="1"/>
      <p:bldP spid="25" grpId="0" animBg="1"/>
      <p:bldP spid="14" grpId="0"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図 5">
            <a:extLst>
              <a:ext uri="{FF2B5EF4-FFF2-40B4-BE49-F238E27FC236}">
                <a16:creationId xmlns:a16="http://schemas.microsoft.com/office/drawing/2014/main" id="{78618559-42E4-4A28-ABF7-2E91E7F619D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56779" y="3018720"/>
            <a:ext cx="4421961" cy="3134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テキスト ボックス 7">
            <a:extLst>
              <a:ext uri="{FF2B5EF4-FFF2-40B4-BE49-F238E27FC236}">
                <a16:creationId xmlns:a16="http://schemas.microsoft.com/office/drawing/2014/main" id="{6028C47B-C2CF-4AAB-9059-881CA8D936FD}"/>
              </a:ext>
            </a:extLst>
          </p:cNvPr>
          <p:cNvSpPr txBox="1">
            <a:spLocks noChangeArrowheads="1"/>
          </p:cNvSpPr>
          <p:nvPr/>
        </p:nvSpPr>
        <p:spPr bwMode="auto">
          <a:xfrm>
            <a:off x="6899275" y="6453982"/>
            <a:ext cx="5292725" cy="276225"/>
          </a:xfrm>
          <a:prstGeom prst="rect">
            <a:avLst/>
          </a:prstGeom>
          <a:solidFill>
            <a:schemeClr val="accent3">
              <a:lumMod val="20000"/>
              <a:lumOff val="80000"/>
            </a:schemeClr>
          </a:solidFill>
          <a:ln>
            <a:noFill/>
          </a:ln>
        </p:spPr>
        <p:txBody>
          <a:bodyPr>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認知症サポーター中学生養成講座副読本</a:t>
            </a:r>
          </a:p>
        </p:txBody>
      </p:sp>
      <p:sp>
        <p:nvSpPr>
          <p:cNvPr id="9" name="楕円 8">
            <a:extLst>
              <a:ext uri="{FF2B5EF4-FFF2-40B4-BE49-F238E27FC236}">
                <a16:creationId xmlns:a16="http://schemas.microsoft.com/office/drawing/2014/main" id="{08330A3E-FB68-40F8-8B46-42FCEB7AE996}"/>
              </a:ext>
            </a:extLst>
          </p:cNvPr>
          <p:cNvSpPr/>
          <p:nvPr/>
        </p:nvSpPr>
        <p:spPr>
          <a:xfrm>
            <a:off x="10547650" y="5372988"/>
            <a:ext cx="1325750" cy="1049338"/>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b="1" dirty="0">
                <a:latin typeface="+mj-ea"/>
                <a:ea typeface="AR P丸ゴシック体M" panose="020B0600010101010101"/>
              </a:rPr>
              <a:t>不安</a:t>
            </a:r>
          </a:p>
        </p:txBody>
      </p:sp>
      <p:sp>
        <p:nvSpPr>
          <p:cNvPr id="10" name="正方形/長方形 9">
            <a:extLst>
              <a:ext uri="{FF2B5EF4-FFF2-40B4-BE49-F238E27FC236}">
                <a16:creationId xmlns:a16="http://schemas.microsoft.com/office/drawing/2014/main" id="{CC46D8C2-991F-4F11-A636-9DB30219D667}"/>
              </a:ext>
            </a:extLst>
          </p:cNvPr>
          <p:cNvSpPr/>
          <p:nvPr/>
        </p:nvSpPr>
        <p:spPr>
          <a:xfrm>
            <a:off x="11050589" y="322264"/>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P6</a:t>
            </a:r>
            <a:endParaRPr lang="ja-JP" altLang="en-US" dirty="0">
              <a:latin typeface="AR丸ゴシック体M" panose="020B0609010101010101" pitchFamily="49" charset="-128"/>
              <a:ea typeface="AR丸ゴシック体M" panose="020B0609010101010101" pitchFamily="49" charset="-128"/>
            </a:endParaRPr>
          </a:p>
        </p:txBody>
      </p:sp>
      <p:sp>
        <p:nvSpPr>
          <p:cNvPr id="13" name="コンテンツ プレースホルダー 4">
            <a:extLst>
              <a:ext uri="{FF2B5EF4-FFF2-40B4-BE49-F238E27FC236}">
                <a16:creationId xmlns:a16="http://schemas.microsoft.com/office/drawing/2014/main" id="{6E08C164-42E0-4B14-AD18-204C2625DA2D}"/>
              </a:ext>
            </a:extLst>
          </p:cNvPr>
          <p:cNvSpPr txBox="1">
            <a:spLocks/>
          </p:cNvSpPr>
          <p:nvPr/>
        </p:nvSpPr>
        <p:spPr>
          <a:xfrm>
            <a:off x="476104" y="1375143"/>
            <a:ext cx="10734421" cy="17260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ja-JP" altLang="en-US" b="1" dirty="0">
                <a:solidFill>
                  <a:srgbClr val="FF0000"/>
                </a:solidFill>
                <a:latin typeface="AR丸ゴシック体M" pitchFamily="49" charset="-128"/>
                <a:ea typeface="AR丸ゴシック体M" pitchFamily="49" charset="-128"/>
              </a:rPr>
              <a:t>「見当識」</a:t>
            </a:r>
            <a:r>
              <a:rPr lang="ja-JP" altLang="en-US" b="1" dirty="0">
                <a:latin typeface="AR丸ゴシック体M" pitchFamily="49" charset="-128"/>
                <a:ea typeface="AR丸ゴシック体M" pitchFamily="49" charset="-128"/>
              </a:rPr>
              <a:t>とは、現在の年月や時刻、自分がどこにいるかなど、</a:t>
            </a:r>
            <a:endParaRPr lang="en-US" altLang="ja-JP" b="1" dirty="0">
              <a:latin typeface="AR丸ゴシック体M" pitchFamily="49" charset="-128"/>
              <a:ea typeface="AR丸ゴシック体M" pitchFamily="49" charset="-128"/>
            </a:endParaRPr>
          </a:p>
          <a:p>
            <a:pPr marL="0" indent="0">
              <a:buFont typeface="Arial" panose="020B0604020202020204" pitchFamily="34" charset="0"/>
              <a:buNone/>
            </a:pPr>
            <a:r>
              <a:rPr lang="ja-JP" altLang="en-US" b="1" dirty="0">
                <a:latin typeface="AR丸ゴシック体M" pitchFamily="49" charset="-128"/>
                <a:ea typeface="AR丸ゴシック体M" pitchFamily="49" charset="-128"/>
              </a:rPr>
              <a:t> 基本的な状況を把握することです。</a:t>
            </a:r>
            <a:endParaRPr lang="en-US" altLang="ja-JP" b="1" dirty="0">
              <a:latin typeface="AR丸ゴシック体M" pitchFamily="49" charset="-128"/>
              <a:ea typeface="AR丸ゴシック体M" pitchFamily="49" charset="-128"/>
            </a:endParaRPr>
          </a:p>
          <a:p>
            <a:pPr marL="0" indent="0">
              <a:buFont typeface="Arial" panose="020B0604020202020204" pitchFamily="34" charset="0"/>
              <a:buNone/>
            </a:pPr>
            <a:r>
              <a:rPr lang="ja-JP" altLang="en-US" b="1" dirty="0">
                <a:latin typeface="AR丸ゴシック体M" pitchFamily="49" charset="-128"/>
                <a:ea typeface="AR丸ゴシック体M" pitchFamily="49" charset="-128"/>
              </a:rPr>
              <a:t> 認知症になるとこの把握する力が低下します。</a:t>
            </a:r>
            <a:endParaRPr lang="en-US" altLang="ja-JP" b="1" dirty="0">
              <a:latin typeface="AR丸ゴシック体M" pitchFamily="49" charset="-128"/>
              <a:ea typeface="AR丸ゴシック体M" pitchFamily="49" charset="-128"/>
            </a:endParaRPr>
          </a:p>
        </p:txBody>
      </p:sp>
      <p:sp>
        <p:nvSpPr>
          <p:cNvPr id="7" name="テキスト ボックス 6">
            <a:extLst>
              <a:ext uri="{FF2B5EF4-FFF2-40B4-BE49-F238E27FC236}">
                <a16:creationId xmlns:a16="http://schemas.microsoft.com/office/drawing/2014/main" id="{5BDE5E70-7F86-4E62-8C45-AF34E1FFF1F3}"/>
              </a:ext>
            </a:extLst>
          </p:cNvPr>
          <p:cNvSpPr txBox="1"/>
          <p:nvPr/>
        </p:nvSpPr>
        <p:spPr>
          <a:xfrm>
            <a:off x="318600" y="3018720"/>
            <a:ext cx="6580675" cy="3594446"/>
          </a:xfrm>
          <a:prstGeom prst="rect">
            <a:avLst/>
          </a:prstGeom>
          <a:noFill/>
        </p:spPr>
        <p:txBody>
          <a:bodyPr wrap="square" rtlCol="0">
            <a:spAutoFit/>
          </a:bodyPr>
          <a:lstStyle/>
          <a:p>
            <a:pPr>
              <a:lnSpc>
                <a:spcPts val="4000"/>
              </a:lnSpc>
            </a:pPr>
            <a:r>
              <a:rPr lang="ja-JP" altLang="en-US" sz="2800" b="1" dirty="0">
                <a:solidFill>
                  <a:schemeClr val="accent1"/>
                </a:solidFill>
              </a:rPr>
              <a:t>●</a:t>
            </a:r>
            <a:r>
              <a:rPr kumimoji="1" lang="ja-JP" altLang="en-US" sz="2800" b="1" dirty="0">
                <a:solidFill>
                  <a:srgbClr val="FF0000"/>
                </a:solidFill>
              </a:rPr>
              <a:t>時間や月日がわからない</a:t>
            </a:r>
            <a:endParaRPr kumimoji="1" lang="en-US" altLang="ja-JP" sz="2800" b="1" dirty="0">
              <a:solidFill>
                <a:srgbClr val="FF0000"/>
              </a:solidFill>
            </a:endParaRPr>
          </a:p>
          <a:p>
            <a:r>
              <a:rPr kumimoji="1" lang="ja-JP" altLang="en-US" sz="2400" dirty="0"/>
              <a:t>　今日が何日なのかわからず、何度も聞いた</a:t>
            </a:r>
            <a:endParaRPr kumimoji="1" lang="en-US" altLang="ja-JP" sz="2400" dirty="0"/>
          </a:p>
          <a:p>
            <a:r>
              <a:rPr lang="ja-JP" altLang="en-US" sz="2400" dirty="0"/>
              <a:t>　</a:t>
            </a:r>
            <a:r>
              <a:rPr kumimoji="1" lang="ja-JP" altLang="en-US" sz="2400" dirty="0"/>
              <a:t>りします。</a:t>
            </a:r>
            <a:endParaRPr kumimoji="1" lang="en-US" altLang="ja-JP" sz="2400" dirty="0"/>
          </a:p>
          <a:p>
            <a:pPr>
              <a:lnSpc>
                <a:spcPts val="4000"/>
              </a:lnSpc>
            </a:pPr>
            <a:r>
              <a:rPr lang="ja-JP" altLang="en-US" sz="2800" b="1" dirty="0">
                <a:solidFill>
                  <a:schemeClr val="accent1"/>
                </a:solidFill>
              </a:rPr>
              <a:t>●</a:t>
            </a:r>
            <a:r>
              <a:rPr lang="ja-JP" altLang="en-US" sz="2800" b="1" dirty="0">
                <a:solidFill>
                  <a:srgbClr val="FF0000"/>
                </a:solidFill>
              </a:rPr>
              <a:t>場所がわからない</a:t>
            </a:r>
            <a:endParaRPr lang="en-US" altLang="ja-JP" sz="2800" b="1" dirty="0">
              <a:solidFill>
                <a:srgbClr val="FF0000"/>
              </a:solidFill>
            </a:endParaRPr>
          </a:p>
          <a:p>
            <a:r>
              <a:rPr lang="ja-JP" altLang="en-US" sz="2400" dirty="0"/>
              <a:t>　自分がどこにいるのかわからず、道迷って</a:t>
            </a:r>
            <a:endParaRPr lang="en-US" altLang="ja-JP" sz="2400" dirty="0"/>
          </a:p>
          <a:p>
            <a:r>
              <a:rPr lang="ja-JP" altLang="en-US" sz="2400" dirty="0"/>
              <a:t>　帰れなくなることもあります。</a:t>
            </a:r>
            <a:endParaRPr lang="en-US" altLang="ja-JP" sz="2400" dirty="0"/>
          </a:p>
          <a:p>
            <a:pPr>
              <a:lnSpc>
                <a:spcPts val="4000"/>
              </a:lnSpc>
            </a:pPr>
            <a:r>
              <a:rPr lang="ja-JP" altLang="en-US" sz="2800" b="1" dirty="0">
                <a:solidFill>
                  <a:schemeClr val="accent1"/>
                </a:solidFill>
              </a:rPr>
              <a:t>●</a:t>
            </a:r>
            <a:r>
              <a:rPr kumimoji="1" lang="ja-JP" altLang="en-US" sz="2800" b="1" dirty="0">
                <a:solidFill>
                  <a:srgbClr val="FF0000"/>
                </a:solidFill>
              </a:rPr>
              <a:t>人がわからない</a:t>
            </a:r>
            <a:endParaRPr kumimoji="1" lang="en-US" altLang="ja-JP" sz="2800" b="1" dirty="0">
              <a:solidFill>
                <a:srgbClr val="FF0000"/>
              </a:solidFill>
            </a:endParaRPr>
          </a:p>
          <a:p>
            <a:pPr>
              <a:lnSpc>
                <a:spcPts val="4000"/>
              </a:lnSpc>
            </a:pPr>
            <a:r>
              <a:rPr lang="ja-JP" altLang="en-US" sz="2800" dirty="0"/>
              <a:t>　</a:t>
            </a:r>
            <a:r>
              <a:rPr lang="ja-JP" altLang="en-US" sz="2400" dirty="0"/>
              <a:t>娘を「お母さん」と呼んだりもします。</a:t>
            </a:r>
            <a:endParaRPr kumimoji="1" lang="ja-JP" altLang="en-US" sz="2400" dirty="0"/>
          </a:p>
        </p:txBody>
      </p:sp>
      <p:sp>
        <p:nvSpPr>
          <p:cNvPr id="14" name="角丸四角形 7">
            <a:extLst>
              <a:ext uri="{FF2B5EF4-FFF2-40B4-BE49-F238E27FC236}">
                <a16:creationId xmlns:a16="http://schemas.microsoft.com/office/drawing/2014/main" id="{F272BBD5-87C2-4169-B743-F93B46E95B96}"/>
              </a:ext>
            </a:extLst>
          </p:cNvPr>
          <p:cNvSpPr/>
          <p:nvPr/>
        </p:nvSpPr>
        <p:spPr>
          <a:xfrm>
            <a:off x="1228427" y="228922"/>
            <a:ext cx="5828352" cy="940640"/>
          </a:xfrm>
          <a:prstGeom prst="roundRect">
            <a:avLst/>
          </a:prstGeom>
          <a:solidFill>
            <a:schemeClr val="bg1"/>
          </a:solidFill>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15" name="タイトル 1">
            <a:extLst>
              <a:ext uri="{FF2B5EF4-FFF2-40B4-BE49-F238E27FC236}">
                <a16:creationId xmlns:a16="http://schemas.microsoft.com/office/drawing/2014/main" id="{B188E254-72CD-4478-8438-C36A88D1FC9F}"/>
              </a:ext>
            </a:extLst>
          </p:cNvPr>
          <p:cNvSpPr txBox="1">
            <a:spLocks noChangeArrowheads="1"/>
          </p:cNvSpPr>
          <p:nvPr/>
        </p:nvSpPr>
        <p:spPr bwMode="auto">
          <a:xfrm>
            <a:off x="1600201" y="236748"/>
            <a:ext cx="5623560" cy="940640"/>
          </a:xfrm>
          <a:prstGeom prst="rect">
            <a:avLst/>
          </a:prstGeom>
        </p:spPr>
        <p:txBody>
          <a:bodyPr vert="horz" wrap="square" lIns="91440" tIns="45720" rIns="91440" bIns="45720" numCol="1" rtlCol="0" anchor="ctr" anchorCtr="0" compatLnSpc="1">
            <a:prstTxWarp prst="textNoShape">
              <a:avLst/>
            </a:prstTxWarp>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b="1" dirty="0">
                <a:latin typeface="AR P丸ゴシック体M" panose="020B0600010101010101"/>
                <a:ea typeface="AR丸ゴシック体M" panose="020B0609010101010101"/>
              </a:rPr>
              <a:t>　　　　　　　　 　   けんとうしきしょうがい</a:t>
            </a:r>
            <a:br>
              <a:rPr lang="en-US" altLang="ja-JP" sz="2800" b="1" dirty="0">
                <a:solidFill>
                  <a:srgbClr val="FF0000"/>
                </a:solidFill>
                <a:ea typeface="AR丸ゴシック体M" pitchFamily="49" charset="-128"/>
              </a:rPr>
            </a:br>
            <a:r>
              <a:rPr lang="ja-JP" altLang="en-US" sz="3200" b="1" dirty="0">
                <a:solidFill>
                  <a:srgbClr val="FF0000"/>
                </a:solidFill>
                <a:ea typeface="AR丸ゴシック体M" pitchFamily="49" charset="-128"/>
              </a:rPr>
              <a:t>中核症状２</a:t>
            </a:r>
            <a:r>
              <a:rPr lang="ja-JP" altLang="en-US" sz="3200" b="1" dirty="0">
                <a:ea typeface="AR丸ゴシック体M" pitchFamily="49" charset="-128"/>
              </a:rPr>
              <a:t>「見当識障害」</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DA331353-DFB4-46A1-8FE6-4D390FF5F12D}"/>
              </a:ext>
            </a:extLst>
          </p:cNvPr>
          <p:cNvSpPr/>
          <p:nvPr/>
        </p:nvSpPr>
        <p:spPr>
          <a:xfrm>
            <a:off x="9080500" y="2636839"/>
            <a:ext cx="1282700" cy="923925"/>
          </a:xfrm>
          <a:prstGeom prst="rect">
            <a:avLst/>
          </a:prstGeom>
          <a:noFill/>
        </p:spPr>
        <p:txBody>
          <a:bodyPr>
            <a:spAutoFit/>
          </a:bodyPr>
          <a:lstStyle/>
          <a:p>
            <a:pPr algn="ctr" eaLnBrk="1" hangingPunct="1">
              <a:defRPr/>
            </a:pPr>
            <a:endParaRPr lang="ja-JP" altLang="en-US" sz="54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2" name="テキスト ボックス 7">
            <a:extLst>
              <a:ext uri="{FF2B5EF4-FFF2-40B4-BE49-F238E27FC236}">
                <a16:creationId xmlns:a16="http://schemas.microsoft.com/office/drawing/2014/main" id="{E932962B-BF0C-47C3-BCA2-1B2DE8A0EBA5}"/>
              </a:ext>
            </a:extLst>
          </p:cNvPr>
          <p:cNvSpPr txBox="1">
            <a:spLocks noChangeArrowheads="1"/>
          </p:cNvSpPr>
          <p:nvPr/>
        </p:nvSpPr>
        <p:spPr bwMode="auto">
          <a:xfrm>
            <a:off x="6899275" y="6442080"/>
            <a:ext cx="5292725" cy="276225"/>
          </a:xfrm>
          <a:prstGeom prst="rect">
            <a:avLst/>
          </a:prstGeom>
          <a:solidFill>
            <a:schemeClr val="accent3">
              <a:lumMod val="20000"/>
              <a:lumOff val="80000"/>
            </a:schemeClr>
          </a:solidFill>
          <a:ln>
            <a:noFill/>
          </a:ln>
        </p:spPr>
        <p:txBody>
          <a:bodyPr>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認知症サポーター中学生養成講座副読本</a:t>
            </a:r>
          </a:p>
        </p:txBody>
      </p:sp>
      <p:sp>
        <p:nvSpPr>
          <p:cNvPr id="17" name="正方形/長方形 16">
            <a:extLst>
              <a:ext uri="{FF2B5EF4-FFF2-40B4-BE49-F238E27FC236}">
                <a16:creationId xmlns:a16="http://schemas.microsoft.com/office/drawing/2014/main" id="{E8E32D30-EC43-43E5-B4E4-56541C0F1550}"/>
              </a:ext>
            </a:extLst>
          </p:cNvPr>
          <p:cNvSpPr/>
          <p:nvPr/>
        </p:nvSpPr>
        <p:spPr>
          <a:xfrm>
            <a:off x="11050589" y="322264"/>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P7</a:t>
            </a:r>
            <a:endParaRPr lang="ja-JP" altLang="en-US" dirty="0">
              <a:latin typeface="AR丸ゴシック体M" panose="020B0609010101010101" pitchFamily="49" charset="-128"/>
              <a:ea typeface="AR丸ゴシック体M" panose="020B0609010101010101" pitchFamily="49" charset="-128"/>
            </a:endParaRPr>
          </a:p>
        </p:txBody>
      </p:sp>
      <p:pic>
        <p:nvPicPr>
          <p:cNvPr id="2" name="図 1">
            <a:extLst>
              <a:ext uri="{FF2B5EF4-FFF2-40B4-BE49-F238E27FC236}">
                <a16:creationId xmlns:a16="http://schemas.microsoft.com/office/drawing/2014/main" id="{9D893920-DA94-4E9A-97EE-990036E5848B}"/>
              </a:ext>
            </a:extLst>
          </p:cNvPr>
          <p:cNvPicPr>
            <a:picLocks noChangeAspect="1"/>
          </p:cNvPicPr>
          <p:nvPr/>
        </p:nvPicPr>
        <p:blipFill>
          <a:blip r:embed="rId3"/>
          <a:stretch>
            <a:fillRect/>
          </a:stretch>
        </p:blipFill>
        <p:spPr>
          <a:xfrm>
            <a:off x="498508" y="3602247"/>
            <a:ext cx="2857443" cy="2738975"/>
          </a:xfrm>
          <a:prstGeom prst="rect">
            <a:avLst/>
          </a:prstGeom>
        </p:spPr>
      </p:pic>
      <p:sp>
        <p:nvSpPr>
          <p:cNvPr id="15" name="楕円 14">
            <a:extLst>
              <a:ext uri="{FF2B5EF4-FFF2-40B4-BE49-F238E27FC236}">
                <a16:creationId xmlns:a16="http://schemas.microsoft.com/office/drawing/2014/main" id="{070986E2-4C5C-4F20-AB05-0CE5FF3A3423}"/>
              </a:ext>
            </a:extLst>
          </p:cNvPr>
          <p:cNvSpPr/>
          <p:nvPr/>
        </p:nvSpPr>
        <p:spPr>
          <a:xfrm>
            <a:off x="3105583" y="3601729"/>
            <a:ext cx="1325750" cy="1049338"/>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b="1" dirty="0">
                <a:latin typeface="+mj-ea"/>
                <a:ea typeface="AR P丸ゴシック体M" panose="020B0600010101010101"/>
              </a:rPr>
              <a:t>不安</a:t>
            </a:r>
          </a:p>
        </p:txBody>
      </p:sp>
      <p:pic>
        <p:nvPicPr>
          <p:cNvPr id="8" name="図 7">
            <a:extLst>
              <a:ext uri="{FF2B5EF4-FFF2-40B4-BE49-F238E27FC236}">
                <a16:creationId xmlns:a16="http://schemas.microsoft.com/office/drawing/2014/main" id="{F2B2DAD1-1912-47DA-9813-6080DAFC2AE7}"/>
              </a:ext>
            </a:extLst>
          </p:cNvPr>
          <p:cNvPicPr>
            <a:picLocks noChangeAspect="1"/>
          </p:cNvPicPr>
          <p:nvPr/>
        </p:nvPicPr>
        <p:blipFill>
          <a:blip r:embed="rId4"/>
          <a:stretch>
            <a:fillRect/>
          </a:stretch>
        </p:blipFill>
        <p:spPr>
          <a:xfrm>
            <a:off x="8095848" y="1252705"/>
            <a:ext cx="2619506" cy="3217544"/>
          </a:xfrm>
          <a:prstGeom prst="rect">
            <a:avLst/>
          </a:prstGeom>
        </p:spPr>
      </p:pic>
      <p:sp>
        <p:nvSpPr>
          <p:cNvPr id="10" name="正方形/長方形 9">
            <a:extLst>
              <a:ext uri="{FF2B5EF4-FFF2-40B4-BE49-F238E27FC236}">
                <a16:creationId xmlns:a16="http://schemas.microsoft.com/office/drawing/2014/main" id="{76FF5DB6-FEEF-4615-AAE2-8B88491A8D16}"/>
              </a:ext>
            </a:extLst>
          </p:cNvPr>
          <p:cNvSpPr/>
          <p:nvPr/>
        </p:nvSpPr>
        <p:spPr>
          <a:xfrm>
            <a:off x="8102985" y="2222818"/>
            <a:ext cx="93662" cy="1873250"/>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p>
        </p:txBody>
      </p:sp>
      <p:sp>
        <p:nvSpPr>
          <p:cNvPr id="7" name="正方形/長方形 6">
            <a:extLst>
              <a:ext uri="{FF2B5EF4-FFF2-40B4-BE49-F238E27FC236}">
                <a16:creationId xmlns:a16="http://schemas.microsoft.com/office/drawing/2014/main" id="{232AA435-5FBC-44C8-9B1C-20B8492A3F8C}"/>
              </a:ext>
            </a:extLst>
          </p:cNvPr>
          <p:cNvSpPr/>
          <p:nvPr/>
        </p:nvSpPr>
        <p:spPr>
          <a:xfrm>
            <a:off x="10005897" y="2609829"/>
            <a:ext cx="1907602" cy="923330"/>
          </a:xfrm>
          <a:prstGeom prst="rect">
            <a:avLst/>
          </a:prstGeom>
          <a:noFill/>
        </p:spPr>
        <p:txBody>
          <a:bodyPr wrap="square">
            <a:spAutoFit/>
          </a:bodyPr>
          <a:lstStyle/>
          <a:p>
            <a:pPr algn="ctr" eaLnBrk="1" hangingPunct="1">
              <a:defRPr/>
            </a:pPr>
            <a:r>
              <a:rPr lang="en-US" altLang="ja-JP" sz="5400" b="1" dirty="0">
                <a:ln w="0"/>
                <a:effectLst>
                  <a:outerShdw blurRad="38100" dist="19050" dir="2700000" algn="tl" rotWithShape="0">
                    <a:schemeClr val="dk1">
                      <a:alpha val="40000"/>
                    </a:schemeClr>
                  </a:outerShdw>
                </a:effectLst>
              </a:rPr>
              <a:t>=86</a:t>
            </a:r>
            <a:endParaRPr lang="ja-JP" altLang="en-US" sz="5400" b="1" dirty="0">
              <a:ln w="0"/>
              <a:effectLst>
                <a:outerShdw blurRad="38100" dist="19050" dir="2700000" algn="tl" rotWithShape="0">
                  <a:schemeClr val="dk1">
                    <a:alpha val="40000"/>
                  </a:schemeClr>
                </a:outerShdw>
              </a:effectLst>
            </a:endParaRPr>
          </a:p>
        </p:txBody>
      </p:sp>
      <p:sp>
        <p:nvSpPr>
          <p:cNvPr id="16" name="楕円 15">
            <a:extLst>
              <a:ext uri="{FF2B5EF4-FFF2-40B4-BE49-F238E27FC236}">
                <a16:creationId xmlns:a16="http://schemas.microsoft.com/office/drawing/2014/main" id="{34CAA64E-E8DC-40CF-B821-F923FFC96B80}"/>
              </a:ext>
            </a:extLst>
          </p:cNvPr>
          <p:cNvSpPr/>
          <p:nvPr/>
        </p:nvSpPr>
        <p:spPr>
          <a:xfrm>
            <a:off x="10148996" y="3629540"/>
            <a:ext cx="1325750" cy="1049338"/>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b="1" dirty="0">
                <a:latin typeface="+mj-ea"/>
                <a:ea typeface="AR P丸ゴシック体M" panose="020B0600010101010101"/>
              </a:rPr>
              <a:t>不安</a:t>
            </a:r>
          </a:p>
        </p:txBody>
      </p:sp>
      <p:sp>
        <p:nvSpPr>
          <p:cNvPr id="14" name="角丸四角形 7">
            <a:extLst>
              <a:ext uri="{FF2B5EF4-FFF2-40B4-BE49-F238E27FC236}">
                <a16:creationId xmlns:a16="http://schemas.microsoft.com/office/drawing/2014/main" id="{540F7FFA-F785-426F-912B-904319E7202F}"/>
              </a:ext>
            </a:extLst>
          </p:cNvPr>
          <p:cNvSpPr/>
          <p:nvPr/>
        </p:nvSpPr>
        <p:spPr>
          <a:xfrm>
            <a:off x="1228426" y="228922"/>
            <a:ext cx="7090392" cy="940640"/>
          </a:xfrm>
          <a:prstGeom prst="roundRect">
            <a:avLst/>
          </a:prstGeom>
          <a:solidFill>
            <a:schemeClr val="bg1"/>
          </a:solidFill>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18" name="タイトル 1">
            <a:extLst>
              <a:ext uri="{FF2B5EF4-FFF2-40B4-BE49-F238E27FC236}">
                <a16:creationId xmlns:a16="http://schemas.microsoft.com/office/drawing/2014/main" id="{0590C9BD-4BD1-4839-AE5E-E73F4158807A}"/>
              </a:ext>
            </a:extLst>
          </p:cNvPr>
          <p:cNvSpPr txBox="1">
            <a:spLocks noChangeArrowheads="1"/>
          </p:cNvSpPr>
          <p:nvPr/>
        </p:nvSpPr>
        <p:spPr bwMode="auto">
          <a:xfrm>
            <a:off x="1476646" y="246507"/>
            <a:ext cx="6842172" cy="940640"/>
          </a:xfrm>
          <a:prstGeom prst="rect">
            <a:avLst/>
          </a:prstGeom>
        </p:spPr>
        <p:txBody>
          <a:bodyPr vert="horz" wrap="square" lIns="91440" tIns="45720" rIns="91440" bIns="45720" numCol="1" rtlCol="0" anchor="ctr" anchorCtr="0" compatLnSpc="1">
            <a:prstTxWarp prst="textNoShape">
              <a:avLst/>
            </a:prstTxWarp>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b="1" dirty="0">
                <a:solidFill>
                  <a:srgbClr val="FF0000"/>
                </a:solidFill>
                <a:ea typeface="AR丸ゴシック体M" pitchFamily="49" charset="-128"/>
              </a:rPr>
              <a:t>中核症状３</a:t>
            </a:r>
            <a:r>
              <a:rPr lang="ja-JP" altLang="en-US" sz="3200" b="1" dirty="0">
                <a:ea typeface="AR丸ゴシック体M" pitchFamily="49" charset="-128"/>
              </a:rPr>
              <a:t>「理解・判断力の障害」</a:t>
            </a:r>
          </a:p>
        </p:txBody>
      </p:sp>
      <p:sp>
        <p:nvSpPr>
          <p:cNvPr id="13" name="テキスト ボックス 12">
            <a:extLst>
              <a:ext uri="{FF2B5EF4-FFF2-40B4-BE49-F238E27FC236}">
                <a16:creationId xmlns:a16="http://schemas.microsoft.com/office/drawing/2014/main" id="{020E391C-E307-48D9-8E55-45F4A15B12F2}"/>
              </a:ext>
            </a:extLst>
          </p:cNvPr>
          <p:cNvSpPr txBox="1"/>
          <p:nvPr/>
        </p:nvSpPr>
        <p:spPr>
          <a:xfrm>
            <a:off x="426965" y="2372693"/>
            <a:ext cx="7632056" cy="1090042"/>
          </a:xfrm>
          <a:prstGeom prst="rect">
            <a:avLst/>
          </a:prstGeom>
          <a:noFill/>
          <a:ln>
            <a:noFill/>
          </a:ln>
        </p:spPr>
        <p:txBody>
          <a:bodyPr wrap="square" rtlCol="0">
            <a:spAutoFit/>
          </a:bodyPr>
          <a:lstStyle/>
          <a:p>
            <a:pPr>
              <a:lnSpc>
                <a:spcPts val="4000"/>
              </a:lnSpc>
            </a:pPr>
            <a:r>
              <a:rPr lang="ja-JP" altLang="en-US" sz="2800" b="1" dirty="0">
                <a:solidFill>
                  <a:schemeClr val="accent1"/>
                </a:solidFill>
                <a:latin typeface="AR丸ゴシック体M" panose="020B0609010101010101" pitchFamily="49" charset="-128"/>
                <a:ea typeface="AR丸ゴシック体M" panose="020B0609010101010101" pitchFamily="49" charset="-128"/>
              </a:rPr>
              <a:t>●</a:t>
            </a:r>
            <a:r>
              <a:rPr lang="en-US" altLang="ja-JP" sz="2800" b="1" dirty="0">
                <a:latin typeface="AR丸ゴシック体M" panose="020B0609010101010101" pitchFamily="49" charset="-128"/>
                <a:ea typeface="AR丸ゴシック体M" panose="020B0609010101010101" pitchFamily="49" charset="-128"/>
              </a:rPr>
              <a:t>2</a:t>
            </a:r>
            <a:r>
              <a:rPr lang="ja-JP" altLang="en-US" sz="2800" b="1" dirty="0">
                <a:latin typeface="AR丸ゴシック体M" panose="020B0609010101010101" pitchFamily="49" charset="-128"/>
                <a:ea typeface="AR丸ゴシック体M" panose="020B0609010101010101" pitchFamily="49" charset="-128"/>
              </a:rPr>
              <a:t>つ以上のことが重なると理解できなくなる</a:t>
            </a:r>
            <a:endParaRPr lang="en-US" altLang="ja-JP" sz="2800" b="1" dirty="0">
              <a:latin typeface="AR丸ゴシック体M" panose="020B0609010101010101" pitchFamily="49" charset="-128"/>
              <a:ea typeface="AR丸ゴシック体M" panose="020B0609010101010101" pitchFamily="49" charset="-128"/>
            </a:endParaRPr>
          </a:p>
          <a:p>
            <a:pPr>
              <a:lnSpc>
                <a:spcPts val="4000"/>
              </a:lnSpc>
            </a:pPr>
            <a:r>
              <a:rPr kumimoji="1" lang="ja-JP" altLang="en-US" sz="2800" b="1" dirty="0">
                <a:solidFill>
                  <a:srgbClr val="FF0000"/>
                </a:solidFill>
                <a:latin typeface="AR丸ゴシック体M" panose="020B0609010101010101" pitchFamily="49" charset="-128"/>
                <a:ea typeface="AR丸ゴシック体M" panose="020B0609010101010101" pitchFamily="49" charset="-128"/>
              </a:rPr>
              <a:t>→シンプルに伝えることが大切</a:t>
            </a:r>
          </a:p>
        </p:txBody>
      </p:sp>
      <p:sp>
        <p:nvSpPr>
          <p:cNvPr id="21" name="テキスト ボックス 20">
            <a:extLst>
              <a:ext uri="{FF2B5EF4-FFF2-40B4-BE49-F238E27FC236}">
                <a16:creationId xmlns:a16="http://schemas.microsoft.com/office/drawing/2014/main" id="{59B356EB-9534-499A-B688-50F3CA16A953}"/>
              </a:ext>
            </a:extLst>
          </p:cNvPr>
          <p:cNvSpPr txBox="1"/>
          <p:nvPr/>
        </p:nvSpPr>
        <p:spPr>
          <a:xfrm>
            <a:off x="3574369" y="4719171"/>
            <a:ext cx="7687726" cy="1588833"/>
          </a:xfrm>
          <a:prstGeom prst="rect">
            <a:avLst/>
          </a:prstGeom>
          <a:noFill/>
          <a:ln>
            <a:noFill/>
          </a:ln>
        </p:spPr>
        <p:txBody>
          <a:bodyPr wrap="square" rtlCol="0">
            <a:spAutoFit/>
          </a:bodyPr>
          <a:lstStyle/>
          <a:p>
            <a:pPr>
              <a:lnSpc>
                <a:spcPts val="4000"/>
              </a:lnSpc>
            </a:pPr>
            <a:r>
              <a:rPr kumimoji="1" lang="ja-JP" altLang="en-US" sz="2800" b="1" dirty="0">
                <a:solidFill>
                  <a:schemeClr val="accent1"/>
                </a:solidFill>
                <a:latin typeface="AR丸ゴシック体M" panose="020B0609010101010101" pitchFamily="49" charset="-128"/>
                <a:ea typeface="AR丸ゴシック体M" panose="020B0609010101010101" pitchFamily="49" charset="-128"/>
              </a:rPr>
              <a:t>●</a:t>
            </a:r>
            <a:r>
              <a:rPr lang="ja-JP" altLang="en-US" sz="2800" b="1" dirty="0">
                <a:latin typeface="AR丸ゴシック体M" panose="020B0609010101010101" pitchFamily="49" charset="-128"/>
                <a:ea typeface="AR丸ゴシック体M" panose="020B0609010101010101" pitchFamily="49" charset="-128"/>
              </a:rPr>
              <a:t>しくみが目に見えない道具や新しい機械が</a:t>
            </a:r>
            <a:endParaRPr lang="en-US" altLang="ja-JP" sz="2800" b="1" dirty="0">
              <a:latin typeface="AR丸ゴシック体M" panose="020B0609010101010101" pitchFamily="49" charset="-128"/>
              <a:ea typeface="AR丸ゴシック体M" panose="020B0609010101010101" pitchFamily="49" charset="-128"/>
            </a:endParaRPr>
          </a:p>
          <a:p>
            <a:pPr>
              <a:lnSpc>
                <a:spcPts val="4000"/>
              </a:lnSpc>
            </a:pPr>
            <a:r>
              <a:rPr lang="ja-JP" altLang="en-US" sz="2800" b="1" dirty="0">
                <a:latin typeface="AR丸ゴシック体M" panose="020B0609010101010101" pitchFamily="49" charset="-128"/>
                <a:ea typeface="AR丸ゴシック体M" panose="020B0609010101010101" pitchFamily="49" charset="-128"/>
              </a:rPr>
              <a:t>　使えない</a:t>
            </a:r>
            <a:endParaRPr lang="en-US" altLang="ja-JP" sz="2800" b="1" dirty="0">
              <a:latin typeface="AR丸ゴシック体M" panose="020B0609010101010101" pitchFamily="49" charset="-128"/>
              <a:ea typeface="AR丸ゴシック体M" panose="020B0609010101010101" pitchFamily="49" charset="-128"/>
            </a:endParaRPr>
          </a:p>
          <a:p>
            <a:pPr>
              <a:lnSpc>
                <a:spcPts val="4000"/>
              </a:lnSpc>
            </a:pPr>
            <a:r>
              <a:rPr kumimoji="1" lang="ja-JP" altLang="en-US" sz="2800" b="1" dirty="0">
                <a:solidFill>
                  <a:srgbClr val="FF0000"/>
                </a:solidFill>
                <a:latin typeface="AR丸ゴシック体M" panose="020B0609010101010101" pitchFamily="49" charset="-128"/>
                <a:ea typeface="AR丸ゴシック体M" panose="020B0609010101010101" pitchFamily="49" charset="-128"/>
              </a:rPr>
              <a:t>→手助けすることが大切</a:t>
            </a:r>
            <a:endParaRPr kumimoji="1" lang="en-US" altLang="ja-JP" sz="2800" b="1" dirty="0">
              <a:solidFill>
                <a:srgbClr val="FF0000"/>
              </a:solidFill>
              <a:latin typeface="AR丸ゴシック体M" panose="020B0609010101010101" pitchFamily="49" charset="-128"/>
              <a:ea typeface="AR丸ゴシック体M" panose="020B0609010101010101" pitchFamily="49" charset="-128"/>
            </a:endParaRPr>
          </a:p>
        </p:txBody>
      </p:sp>
      <p:sp>
        <p:nvSpPr>
          <p:cNvPr id="22" name="テキスト ボックス 21">
            <a:extLst>
              <a:ext uri="{FF2B5EF4-FFF2-40B4-BE49-F238E27FC236}">
                <a16:creationId xmlns:a16="http://schemas.microsoft.com/office/drawing/2014/main" id="{462B0B08-9477-49EB-91BA-5FAEFCE89192}"/>
              </a:ext>
            </a:extLst>
          </p:cNvPr>
          <p:cNvSpPr txBox="1"/>
          <p:nvPr/>
        </p:nvSpPr>
        <p:spPr>
          <a:xfrm>
            <a:off x="388514" y="1365669"/>
            <a:ext cx="7632056" cy="1090042"/>
          </a:xfrm>
          <a:prstGeom prst="rect">
            <a:avLst/>
          </a:prstGeom>
          <a:noFill/>
          <a:ln>
            <a:noFill/>
          </a:ln>
        </p:spPr>
        <p:txBody>
          <a:bodyPr wrap="square" rtlCol="0">
            <a:spAutoFit/>
          </a:bodyPr>
          <a:lstStyle/>
          <a:p>
            <a:pPr>
              <a:lnSpc>
                <a:spcPts val="4000"/>
              </a:lnSpc>
            </a:pPr>
            <a:r>
              <a:rPr lang="ja-JP" altLang="en-US" sz="2800" b="1" dirty="0">
                <a:solidFill>
                  <a:schemeClr val="accent1"/>
                </a:solidFill>
                <a:latin typeface="AR丸ゴシック体M" panose="020B0609010101010101" pitchFamily="49" charset="-128"/>
                <a:ea typeface="AR丸ゴシック体M" panose="020B0609010101010101" pitchFamily="49" charset="-128"/>
              </a:rPr>
              <a:t>●</a:t>
            </a:r>
            <a:r>
              <a:rPr kumimoji="1" lang="ja-JP" altLang="en-US" sz="2800" b="1" dirty="0">
                <a:latin typeface="AR丸ゴシック体M" panose="020B0609010101010101" pitchFamily="49" charset="-128"/>
                <a:ea typeface="AR丸ゴシック体M" panose="020B0609010101010101" pitchFamily="49" charset="-128"/>
              </a:rPr>
              <a:t>考えるスピードが遅くなる</a:t>
            </a:r>
            <a:endParaRPr kumimoji="1" lang="en-US" altLang="ja-JP" sz="2800" b="1" dirty="0">
              <a:latin typeface="AR丸ゴシック体M" panose="020B0609010101010101" pitchFamily="49" charset="-128"/>
              <a:ea typeface="AR丸ゴシック体M" panose="020B0609010101010101" pitchFamily="49" charset="-128"/>
            </a:endParaRPr>
          </a:p>
          <a:p>
            <a:pPr>
              <a:lnSpc>
                <a:spcPts val="4000"/>
              </a:lnSpc>
            </a:pPr>
            <a:r>
              <a:rPr kumimoji="1" lang="ja-JP" altLang="en-US" sz="2800" b="1" dirty="0">
                <a:solidFill>
                  <a:srgbClr val="FF0000"/>
                </a:solidFill>
                <a:latin typeface="AR丸ゴシック体M" panose="020B0609010101010101" pitchFamily="49" charset="-128"/>
                <a:ea typeface="AR丸ゴシック体M" panose="020B0609010101010101" pitchFamily="49" charset="-128"/>
              </a:rPr>
              <a:t>→急がせないことが大切</a:t>
            </a:r>
            <a:endParaRPr kumimoji="1" lang="en-US" altLang="ja-JP" sz="2800" b="1" dirty="0">
              <a:solidFill>
                <a:srgbClr val="FF0000"/>
              </a:solidFill>
              <a:latin typeface="AR丸ゴシック体M" panose="020B0609010101010101" pitchFamily="49" charset="-128"/>
              <a:ea typeface="AR丸ゴシック体M" panose="020B0609010101010101" pitchFamily="49"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xEl>
                                              <p:pRg st="1" end="1"/>
                                            </p:txEl>
                                          </p:spTgt>
                                        </p:tgtEl>
                                        <p:attrNameLst>
                                          <p:attrName>style.visibility</p:attrName>
                                        </p:attrNameLst>
                                      </p:cBhvr>
                                      <p:to>
                                        <p:strVal val="visible"/>
                                      </p:to>
                                    </p:set>
                                    <p:animEffect transition="in" filter="fade">
                                      <p:cBhvr>
                                        <p:cTn id="7" dur="1000"/>
                                        <p:tgtEl>
                                          <p:spTgt spid="22">
                                            <p:txEl>
                                              <p:pRg st="1" end="1"/>
                                            </p:txEl>
                                          </p:spTgt>
                                        </p:tgtEl>
                                      </p:cBhvr>
                                    </p:animEffect>
                                    <p:anim calcmode="lin" valueType="num">
                                      <p:cBhvr>
                                        <p:cTn id="8"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1000"/>
                                        <p:tgtEl>
                                          <p:spTgt spid="13">
                                            <p:txEl>
                                              <p:pRg st="1" end="1"/>
                                            </p:txEl>
                                          </p:spTgt>
                                        </p:tgtEl>
                                      </p:cBhvr>
                                    </p:animEffect>
                                    <p:anim calcmode="lin" valueType="num">
                                      <p:cBhvr>
                                        <p:cTn id="1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xEl>
                                              <p:pRg st="2" end="2"/>
                                            </p:txEl>
                                          </p:spTgt>
                                        </p:tgtEl>
                                        <p:attrNameLst>
                                          <p:attrName>style.visibility</p:attrName>
                                        </p:attrNameLst>
                                      </p:cBhvr>
                                      <p:to>
                                        <p:strVal val="visible"/>
                                      </p:to>
                                    </p:set>
                                    <p:animEffect transition="in" filter="fade">
                                      <p:cBhvr>
                                        <p:cTn id="21" dur="1000"/>
                                        <p:tgtEl>
                                          <p:spTgt spid="21">
                                            <p:txEl>
                                              <p:pRg st="2" end="2"/>
                                            </p:txEl>
                                          </p:spTgt>
                                        </p:tgtEl>
                                      </p:cBhvr>
                                    </p:animEffect>
                                    <p:anim calcmode="lin" valueType="num">
                                      <p:cBhvr>
                                        <p:cTn id="22"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コンテンツ プレースホルダー 2">
            <a:extLst>
              <a:ext uri="{FF2B5EF4-FFF2-40B4-BE49-F238E27FC236}">
                <a16:creationId xmlns:a16="http://schemas.microsoft.com/office/drawing/2014/main" id="{44568665-AEE8-4CB2-BE38-C0D21D36AEA1}"/>
              </a:ext>
            </a:extLst>
          </p:cNvPr>
          <p:cNvSpPr>
            <a:spLocks noGrp="1"/>
          </p:cNvSpPr>
          <p:nvPr>
            <p:ph idx="1"/>
          </p:nvPr>
        </p:nvSpPr>
        <p:spPr>
          <a:xfrm>
            <a:off x="845243" y="1355449"/>
            <a:ext cx="10147300" cy="2620055"/>
          </a:xfrm>
        </p:spPr>
        <p:txBody>
          <a:bodyPr>
            <a:normAutofit lnSpcReduction="10000"/>
          </a:bodyPr>
          <a:lstStyle/>
          <a:p>
            <a:pPr marL="0" indent="0">
              <a:buNone/>
            </a:pPr>
            <a:r>
              <a:rPr lang="ja-JP" altLang="en-US" b="1" dirty="0">
                <a:solidFill>
                  <a:schemeClr val="accent1"/>
                </a:solidFill>
                <a:latin typeface="AR丸ゴシック体M" pitchFamily="49" charset="-128"/>
                <a:ea typeface="AR丸ゴシック体M" pitchFamily="49" charset="-128"/>
              </a:rPr>
              <a:t>●</a:t>
            </a:r>
            <a:r>
              <a:rPr lang="ja-JP" altLang="en-US" b="1" dirty="0">
                <a:solidFill>
                  <a:schemeClr val="tx1"/>
                </a:solidFill>
                <a:latin typeface="AR丸ゴシック体M" pitchFamily="49" charset="-128"/>
                <a:ea typeface="AR丸ゴシック体M" pitchFamily="49" charset="-128"/>
              </a:rPr>
              <a:t>日常生活に必要な作業がこなせなくなる</a:t>
            </a:r>
            <a:endParaRPr lang="en-US" altLang="ja-JP" b="1" dirty="0">
              <a:solidFill>
                <a:schemeClr val="tx1"/>
              </a:solidFill>
              <a:latin typeface="AR丸ゴシック体M" pitchFamily="49" charset="-128"/>
              <a:ea typeface="AR丸ゴシック体M" pitchFamily="49" charset="-128"/>
            </a:endParaRPr>
          </a:p>
          <a:p>
            <a:pPr marL="0" indent="0">
              <a:lnSpc>
                <a:spcPts val="3000"/>
              </a:lnSpc>
              <a:buNone/>
            </a:pPr>
            <a:r>
              <a:rPr lang="ja-JP" altLang="en-US" sz="2400" dirty="0">
                <a:latin typeface="AR丸ゴシック体M" pitchFamily="49" charset="-128"/>
                <a:ea typeface="AR丸ゴシック体M" pitchFamily="49" charset="-128"/>
              </a:rPr>
              <a:t>脳には、ものごとを順序よく進め、多少予定外のできごとがあっても、それに対処できるはたらきがあります。</a:t>
            </a:r>
            <a:endParaRPr lang="en-US" altLang="ja-JP" sz="2400" dirty="0">
              <a:latin typeface="AR丸ゴシック体M" pitchFamily="49" charset="-128"/>
              <a:ea typeface="AR丸ゴシック体M" pitchFamily="49" charset="-128"/>
            </a:endParaRPr>
          </a:p>
          <a:p>
            <a:pPr marL="0" indent="0">
              <a:lnSpc>
                <a:spcPts val="3000"/>
              </a:lnSpc>
              <a:buNone/>
            </a:pPr>
            <a:r>
              <a:rPr lang="ja-JP" altLang="en-US" sz="2400" dirty="0">
                <a:latin typeface="AR丸ゴシック体M" pitchFamily="49" charset="-128"/>
                <a:ea typeface="AR丸ゴシック体M" pitchFamily="49" charset="-128"/>
              </a:rPr>
              <a:t>このはたらきが低下して、今までできていた日常生活に必要なことがうまくできなくなることを</a:t>
            </a:r>
            <a:r>
              <a:rPr lang="ja-JP" altLang="en-US" sz="2400" b="1" u="sng" dirty="0">
                <a:solidFill>
                  <a:srgbClr val="FF0000"/>
                </a:solidFill>
                <a:latin typeface="AR丸ゴシック体M" pitchFamily="49" charset="-128"/>
                <a:ea typeface="AR丸ゴシック体M" pitchFamily="49" charset="-128"/>
              </a:rPr>
              <a:t>実行機能障害 </a:t>
            </a:r>
            <a:r>
              <a:rPr lang="ja-JP" altLang="en-US" sz="2400" dirty="0">
                <a:latin typeface="AR丸ゴシック体M" pitchFamily="49" charset="-128"/>
                <a:ea typeface="AR丸ゴシック体M" pitchFamily="49" charset="-128"/>
              </a:rPr>
              <a:t>といいます。</a:t>
            </a:r>
            <a:endParaRPr lang="en-US" altLang="ja-JP" sz="2400" dirty="0">
              <a:latin typeface="AR丸ゴシック体M" pitchFamily="49" charset="-128"/>
              <a:ea typeface="AR丸ゴシック体M" pitchFamily="49" charset="-128"/>
            </a:endParaRPr>
          </a:p>
          <a:p>
            <a:pPr marL="0" indent="0">
              <a:buNone/>
            </a:pPr>
            <a:r>
              <a:rPr lang="ja-JP" altLang="en-US" sz="2000" dirty="0">
                <a:latin typeface="AR丸ゴシック体M" pitchFamily="49" charset="-128"/>
                <a:ea typeface="AR丸ゴシック体M" pitchFamily="49" charset="-128"/>
              </a:rPr>
              <a:t>　　　　　　　　　　　　　　　　　　　　</a:t>
            </a:r>
            <a:endParaRPr lang="en-US" altLang="ja-JP" sz="2000" dirty="0">
              <a:latin typeface="AR丸ゴシック体M" pitchFamily="49" charset="-128"/>
              <a:ea typeface="AR丸ゴシック体M" pitchFamily="49" charset="-128"/>
            </a:endParaRPr>
          </a:p>
        </p:txBody>
      </p:sp>
      <p:sp>
        <p:nvSpPr>
          <p:cNvPr id="3" name="テキスト ボックス 2">
            <a:extLst>
              <a:ext uri="{FF2B5EF4-FFF2-40B4-BE49-F238E27FC236}">
                <a16:creationId xmlns:a16="http://schemas.microsoft.com/office/drawing/2014/main" id="{03877A23-87F2-410D-9F99-86CE9737DD1E}"/>
              </a:ext>
            </a:extLst>
          </p:cNvPr>
          <p:cNvSpPr txBox="1"/>
          <p:nvPr/>
        </p:nvSpPr>
        <p:spPr>
          <a:xfrm>
            <a:off x="5418311" y="3872906"/>
            <a:ext cx="5813425" cy="2369880"/>
          </a:xfrm>
          <a:prstGeom prst="rect">
            <a:avLst/>
          </a:prstGeom>
          <a:noFill/>
          <a:ln>
            <a:solidFill>
              <a:schemeClr val="accent1"/>
            </a:solidFill>
          </a:ln>
        </p:spPr>
        <p:txBody>
          <a:bodyPr wrap="square">
            <a:spAutoFit/>
          </a:bodyPr>
          <a:lstStyle/>
          <a:p>
            <a:pPr>
              <a:buFont typeface="Arial" panose="020B0604020202020204" pitchFamily="34" charset="0"/>
              <a:buNone/>
              <a:defRPr/>
            </a:pPr>
            <a:r>
              <a:rPr lang="ja-JP" altLang="en-US" sz="2000" dirty="0">
                <a:latin typeface="AR丸ゴシック体M" panose="020B0609010101010101" pitchFamily="49" charset="-128"/>
                <a:ea typeface="AR丸ゴシック体M" panose="020B0609010101010101" pitchFamily="49" charset="-128"/>
              </a:rPr>
              <a:t>　</a:t>
            </a:r>
            <a:r>
              <a:rPr lang="ja-JP" altLang="en-US" sz="2400" b="1" dirty="0">
                <a:latin typeface="AR丸ゴシック体M" panose="020B0609010101010101" pitchFamily="49" charset="-128"/>
                <a:ea typeface="AR丸ゴシック体M" panose="020B0609010101010101" pitchFamily="49" charset="-128"/>
              </a:rPr>
              <a:t>例えば、食事の支度では</a:t>
            </a:r>
            <a:r>
              <a:rPr lang="en-US" altLang="ja-JP" sz="2400" b="1" dirty="0">
                <a:latin typeface="AR丸ゴシック体M" panose="020B0609010101010101" pitchFamily="49" charset="-128"/>
                <a:ea typeface="AR丸ゴシック体M" panose="020B0609010101010101" pitchFamily="49" charset="-128"/>
              </a:rPr>
              <a:t>…</a:t>
            </a:r>
          </a:p>
          <a:p>
            <a:pPr>
              <a:buFont typeface="Arial" panose="020B0604020202020204" pitchFamily="34" charset="0"/>
              <a:buNone/>
              <a:defRPr/>
            </a:pPr>
            <a:r>
              <a:rPr lang="ja-JP" altLang="en-US" sz="1050" dirty="0">
                <a:latin typeface="AR丸ゴシック体M" panose="020B0609010101010101" pitchFamily="49" charset="-128"/>
                <a:ea typeface="AR丸ゴシック体M" panose="020B0609010101010101" pitchFamily="49" charset="-128"/>
              </a:rPr>
              <a:t>　　　　　　</a:t>
            </a:r>
            <a:r>
              <a:rPr lang="ja-JP" altLang="en-US" dirty="0">
                <a:latin typeface="AR丸ゴシック体M" panose="020B0609010101010101" pitchFamily="49" charset="-128"/>
                <a:ea typeface="AR丸ゴシック体M" panose="020B0609010101010101" pitchFamily="49" charset="-128"/>
              </a:rPr>
              <a:t>　　　　　　　　　　　　　　　　　　　　　</a:t>
            </a:r>
            <a:r>
              <a:rPr lang="ja-JP" altLang="en-US" sz="2000" dirty="0">
                <a:latin typeface="AR丸ゴシック体M" panose="020B0609010101010101" pitchFamily="49" charset="-128"/>
                <a:ea typeface="AR丸ゴシック体M" panose="020B0609010101010101" pitchFamily="49" charset="-128"/>
              </a:rPr>
              <a:t>献立を考えて必要な材料を準備して、段取りに従って、主食やおかずなど複数の料理を同時につくることができます。</a:t>
            </a:r>
            <a:endParaRPr lang="en-US" altLang="ja-JP" sz="2000" dirty="0">
              <a:latin typeface="AR丸ゴシック体M" panose="020B0609010101010101" pitchFamily="49" charset="-128"/>
              <a:ea typeface="AR丸ゴシック体M" panose="020B0609010101010101" pitchFamily="49" charset="-128"/>
            </a:endParaRPr>
          </a:p>
          <a:p>
            <a:pPr>
              <a:buFont typeface="Arial" panose="020B0604020202020204" pitchFamily="34" charset="0"/>
              <a:buNone/>
              <a:defRPr/>
            </a:pPr>
            <a:r>
              <a:rPr lang="ja-JP" altLang="en-US" sz="2000" dirty="0">
                <a:latin typeface="AR丸ゴシック体M" panose="020B0609010101010101" pitchFamily="49" charset="-128"/>
                <a:ea typeface="AR丸ゴシック体M" panose="020B0609010101010101" pitchFamily="49" charset="-128"/>
              </a:rPr>
              <a:t>認知症になると、それが上手にできなくなります。</a:t>
            </a:r>
            <a:endParaRPr lang="en-US" altLang="ja-JP" sz="2000" dirty="0">
              <a:latin typeface="AR丸ゴシック体M" panose="020B0609010101010101" pitchFamily="49" charset="-128"/>
              <a:ea typeface="AR丸ゴシック体M" panose="020B0609010101010101" pitchFamily="49" charset="-128"/>
            </a:endParaRPr>
          </a:p>
          <a:p>
            <a:pPr>
              <a:buFont typeface="Arial" panose="020B0604020202020204" pitchFamily="34" charset="0"/>
              <a:buNone/>
              <a:defRPr/>
            </a:pPr>
            <a:r>
              <a:rPr lang="ja-JP" altLang="en-US" sz="2600" b="1" dirty="0">
                <a:solidFill>
                  <a:srgbClr val="FF0000"/>
                </a:solidFill>
                <a:latin typeface="AR丸ゴシック体M" panose="020B0609010101010101" pitchFamily="49" charset="-128"/>
                <a:ea typeface="AR丸ゴシック体M" panose="020B0609010101010101" pitchFamily="49" charset="-128"/>
              </a:rPr>
              <a:t>→さり気ない手助けが大切</a:t>
            </a:r>
            <a:endParaRPr lang="en-US" altLang="ja-JP" sz="2600" b="1" dirty="0">
              <a:solidFill>
                <a:srgbClr val="FF0000"/>
              </a:solidFill>
              <a:latin typeface="AR丸ゴシック体M" panose="020B0609010101010101" pitchFamily="49" charset="-128"/>
              <a:ea typeface="AR丸ゴシック体M" panose="020B0609010101010101" pitchFamily="49" charset="-128"/>
            </a:endParaRPr>
          </a:p>
        </p:txBody>
      </p:sp>
      <p:sp>
        <p:nvSpPr>
          <p:cNvPr id="10" name="テキスト ボックス 7">
            <a:extLst>
              <a:ext uri="{FF2B5EF4-FFF2-40B4-BE49-F238E27FC236}">
                <a16:creationId xmlns:a16="http://schemas.microsoft.com/office/drawing/2014/main" id="{D70D8B5C-F760-49E4-8564-904D5A94E859}"/>
              </a:ext>
            </a:extLst>
          </p:cNvPr>
          <p:cNvSpPr txBox="1">
            <a:spLocks noChangeArrowheads="1"/>
          </p:cNvSpPr>
          <p:nvPr/>
        </p:nvSpPr>
        <p:spPr bwMode="auto">
          <a:xfrm>
            <a:off x="6899275" y="6430964"/>
            <a:ext cx="5292725" cy="276225"/>
          </a:xfrm>
          <a:prstGeom prst="rect">
            <a:avLst/>
          </a:prstGeom>
          <a:solidFill>
            <a:schemeClr val="accent3">
              <a:lumMod val="20000"/>
              <a:lumOff val="80000"/>
            </a:schemeClr>
          </a:solidFill>
          <a:ln>
            <a:noFill/>
          </a:ln>
        </p:spPr>
        <p:txBody>
          <a:bodyPr>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認知症サポーター中学生養成講座副読本</a:t>
            </a:r>
          </a:p>
        </p:txBody>
      </p:sp>
      <p:sp>
        <p:nvSpPr>
          <p:cNvPr id="11" name="楕円 10">
            <a:extLst>
              <a:ext uri="{FF2B5EF4-FFF2-40B4-BE49-F238E27FC236}">
                <a16:creationId xmlns:a16="http://schemas.microsoft.com/office/drawing/2014/main" id="{B135E266-BDBB-413F-9DFC-52FF7E331054}"/>
              </a:ext>
            </a:extLst>
          </p:cNvPr>
          <p:cNvSpPr/>
          <p:nvPr/>
        </p:nvSpPr>
        <p:spPr>
          <a:xfrm>
            <a:off x="9905986" y="3223662"/>
            <a:ext cx="1325750" cy="1049338"/>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b="1" dirty="0">
                <a:latin typeface="+mj-ea"/>
                <a:ea typeface="AR P丸ゴシック体M" panose="020B0600010101010101"/>
              </a:rPr>
              <a:t>不安</a:t>
            </a:r>
          </a:p>
        </p:txBody>
      </p:sp>
      <p:sp>
        <p:nvSpPr>
          <p:cNvPr id="12" name="正方形/長方形 11">
            <a:extLst>
              <a:ext uri="{FF2B5EF4-FFF2-40B4-BE49-F238E27FC236}">
                <a16:creationId xmlns:a16="http://schemas.microsoft.com/office/drawing/2014/main" id="{4109F0DC-33FA-49FA-8508-393290E81B21}"/>
              </a:ext>
            </a:extLst>
          </p:cNvPr>
          <p:cNvSpPr/>
          <p:nvPr/>
        </p:nvSpPr>
        <p:spPr>
          <a:xfrm>
            <a:off x="11050589" y="322264"/>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P8</a:t>
            </a:r>
            <a:endParaRPr lang="ja-JP" altLang="en-US" dirty="0">
              <a:latin typeface="AR丸ゴシック体M" panose="020B0609010101010101" pitchFamily="49" charset="-128"/>
              <a:ea typeface="AR丸ゴシック体M" panose="020B0609010101010101" pitchFamily="49" charset="-128"/>
            </a:endParaRPr>
          </a:p>
        </p:txBody>
      </p:sp>
      <p:sp>
        <p:nvSpPr>
          <p:cNvPr id="13" name="角丸四角形 7">
            <a:extLst>
              <a:ext uri="{FF2B5EF4-FFF2-40B4-BE49-F238E27FC236}">
                <a16:creationId xmlns:a16="http://schemas.microsoft.com/office/drawing/2014/main" id="{173129C8-B695-40C8-9C5F-77F41BA27091}"/>
              </a:ext>
            </a:extLst>
          </p:cNvPr>
          <p:cNvSpPr/>
          <p:nvPr/>
        </p:nvSpPr>
        <p:spPr>
          <a:xfrm>
            <a:off x="1228427" y="228922"/>
            <a:ext cx="6159926" cy="940640"/>
          </a:xfrm>
          <a:prstGeom prst="roundRect">
            <a:avLst/>
          </a:prstGeom>
          <a:solidFill>
            <a:schemeClr val="bg1"/>
          </a:solidFill>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15" name="タイトル 1">
            <a:extLst>
              <a:ext uri="{FF2B5EF4-FFF2-40B4-BE49-F238E27FC236}">
                <a16:creationId xmlns:a16="http://schemas.microsoft.com/office/drawing/2014/main" id="{47FE5D04-3454-4CBB-A872-83F2607042D0}"/>
              </a:ext>
            </a:extLst>
          </p:cNvPr>
          <p:cNvSpPr txBox="1">
            <a:spLocks noChangeArrowheads="1"/>
          </p:cNvSpPr>
          <p:nvPr/>
        </p:nvSpPr>
        <p:spPr bwMode="auto">
          <a:xfrm>
            <a:off x="1600201" y="236748"/>
            <a:ext cx="5623560" cy="940640"/>
          </a:xfrm>
          <a:prstGeom prst="rect">
            <a:avLst/>
          </a:prstGeom>
        </p:spPr>
        <p:txBody>
          <a:bodyPr vert="horz" wrap="square" lIns="91440" tIns="45720" rIns="91440" bIns="45720" numCol="1" rtlCol="0" anchor="ctr" anchorCtr="0" compatLnSpc="1">
            <a:prstTxWarp prst="textNoShape">
              <a:avLst/>
            </a:prstTxWarp>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1800" b="1" dirty="0">
                <a:latin typeface="AR P丸ゴシック体M" panose="020B0600010101010101"/>
                <a:ea typeface="AR丸ゴシック体M" panose="020B0609010101010101"/>
              </a:rPr>
              <a:t>　　　　　　　　 　   じっこうきのうしょうがい</a:t>
            </a:r>
            <a:br>
              <a:rPr lang="en-US" altLang="ja-JP" sz="2800" b="1" dirty="0">
                <a:solidFill>
                  <a:srgbClr val="FF0000"/>
                </a:solidFill>
                <a:ea typeface="AR丸ゴシック体M" pitchFamily="49" charset="-128"/>
              </a:rPr>
            </a:br>
            <a:r>
              <a:rPr lang="ja-JP" altLang="en-US" sz="3200" b="1" dirty="0">
                <a:solidFill>
                  <a:srgbClr val="FF0000"/>
                </a:solidFill>
                <a:ea typeface="AR丸ゴシック体M" pitchFamily="49" charset="-128"/>
              </a:rPr>
              <a:t>中核症状４</a:t>
            </a:r>
            <a:r>
              <a:rPr lang="ja-JP" altLang="en-US" sz="3200" b="1" dirty="0">
                <a:ea typeface="AR丸ゴシック体M" pitchFamily="49" charset="-128"/>
              </a:rPr>
              <a:t>「実行機能障害」</a:t>
            </a:r>
          </a:p>
        </p:txBody>
      </p:sp>
      <p:pic>
        <p:nvPicPr>
          <p:cNvPr id="8" name="図 7">
            <a:extLst>
              <a:ext uri="{FF2B5EF4-FFF2-40B4-BE49-F238E27FC236}">
                <a16:creationId xmlns:a16="http://schemas.microsoft.com/office/drawing/2014/main" id="{57F7979B-C5D4-4AC3-A0D1-073A48465D89}"/>
              </a:ext>
            </a:extLst>
          </p:cNvPr>
          <p:cNvPicPr>
            <a:picLocks noChangeAspect="1"/>
          </p:cNvPicPr>
          <p:nvPr/>
        </p:nvPicPr>
        <p:blipFill>
          <a:blip r:embed="rId3"/>
          <a:stretch>
            <a:fillRect/>
          </a:stretch>
        </p:blipFill>
        <p:spPr>
          <a:xfrm>
            <a:off x="1199457" y="3691515"/>
            <a:ext cx="3895682" cy="287756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0C813FBF-47CA-4EC2-80F8-F6F82A30D5DF}"/>
              </a:ext>
            </a:extLst>
          </p:cNvPr>
          <p:cNvPicPr>
            <a:picLocks noChangeAspect="1"/>
          </p:cNvPicPr>
          <p:nvPr/>
        </p:nvPicPr>
        <p:blipFill>
          <a:blip r:embed="rId3"/>
          <a:stretch>
            <a:fillRect/>
          </a:stretch>
        </p:blipFill>
        <p:spPr>
          <a:xfrm>
            <a:off x="10722710" y="5272125"/>
            <a:ext cx="1048603" cy="999831"/>
          </a:xfrm>
          <a:prstGeom prst="rect">
            <a:avLst/>
          </a:prstGeom>
        </p:spPr>
      </p:pic>
      <p:sp>
        <p:nvSpPr>
          <p:cNvPr id="5" name="角丸四角形 4">
            <a:extLst>
              <a:ext uri="{FF2B5EF4-FFF2-40B4-BE49-F238E27FC236}">
                <a16:creationId xmlns:a16="http://schemas.microsoft.com/office/drawing/2014/main" id="{958AE22A-B4D1-4A9B-B000-8ECF14713BAC}"/>
              </a:ext>
            </a:extLst>
          </p:cNvPr>
          <p:cNvSpPr/>
          <p:nvPr/>
        </p:nvSpPr>
        <p:spPr>
          <a:xfrm>
            <a:off x="1620043" y="296067"/>
            <a:ext cx="6480176" cy="768352"/>
          </a:xfrm>
          <a:prstGeom prst="roundRect">
            <a:avLst/>
          </a:prstGeom>
          <a:solidFill>
            <a:schemeClr val="bg1"/>
          </a:solidFill>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21507" name="タイトル 1">
            <a:extLst>
              <a:ext uri="{FF2B5EF4-FFF2-40B4-BE49-F238E27FC236}">
                <a16:creationId xmlns:a16="http://schemas.microsoft.com/office/drawing/2014/main" id="{E78C811A-8E43-45D3-BD9E-5FDCBE98953C}"/>
              </a:ext>
            </a:extLst>
          </p:cNvPr>
          <p:cNvSpPr>
            <a:spLocks noGrp="1" noChangeArrowheads="1"/>
          </p:cNvSpPr>
          <p:nvPr>
            <p:ph type="title"/>
          </p:nvPr>
        </p:nvSpPr>
        <p:spPr bwMode="auto">
          <a:xfrm>
            <a:off x="1774825" y="351631"/>
            <a:ext cx="6530975" cy="720725"/>
          </a:xfrm>
        </p:spPr>
        <p:txBody>
          <a:bodyPr wrap="square" numCol="1" anchorCtr="0" compatLnSpc="1">
            <a:prstTxWarp prst="textNoShape">
              <a:avLst/>
            </a:prstTxWarp>
          </a:bodyPr>
          <a:lstStyle/>
          <a:p>
            <a:r>
              <a:rPr lang="ja-JP" altLang="en-US" sz="3600" b="1" dirty="0">
                <a:solidFill>
                  <a:srgbClr val="FF0000"/>
                </a:solidFill>
                <a:latin typeface="AR丸ゴシック体M" pitchFamily="49" charset="-128"/>
                <a:ea typeface="AR丸ゴシック体M" pitchFamily="49" charset="-128"/>
              </a:rPr>
              <a:t>認知症とは</a:t>
            </a:r>
            <a:r>
              <a:rPr lang="en-US" altLang="ja-JP" sz="3600" b="1" dirty="0">
                <a:solidFill>
                  <a:srgbClr val="FF0000"/>
                </a:solidFill>
                <a:latin typeface="AR丸ゴシック体M" pitchFamily="49" charset="-128"/>
                <a:ea typeface="AR丸ゴシック体M" pitchFamily="49" charset="-128"/>
              </a:rPr>
              <a:t>…</a:t>
            </a:r>
            <a:r>
              <a:rPr lang="ja-JP" altLang="en-US" sz="3600" b="1" dirty="0">
                <a:latin typeface="AR丸ゴシック体M" pitchFamily="49" charset="-128"/>
                <a:ea typeface="AR丸ゴシック体M" pitchFamily="49" charset="-128"/>
              </a:rPr>
              <a:t>　</a:t>
            </a:r>
            <a:r>
              <a:rPr lang="ja-JP" altLang="en-US" sz="2400" b="1" dirty="0">
                <a:solidFill>
                  <a:srgbClr val="FF0000"/>
                </a:solidFill>
                <a:latin typeface="HGｺﾞｼｯｸM 見出し"/>
                <a:ea typeface="AR丸ゴシック体M" pitchFamily="49" charset="-128"/>
              </a:rPr>
              <a:t>認知症</a:t>
            </a:r>
            <a:r>
              <a:rPr lang="ja-JP" altLang="en-US" sz="2400" dirty="0">
                <a:latin typeface="HGｺﾞｼｯｸM 見出し"/>
                <a:ea typeface="AR丸ゴシック体M" pitchFamily="49" charset="-128"/>
              </a:rPr>
              <a:t>の</a:t>
            </a:r>
            <a:r>
              <a:rPr lang="ja-JP" altLang="en-US" sz="2400" b="1" dirty="0">
                <a:latin typeface="HGｺﾞｼｯｸM 見出し"/>
                <a:ea typeface="AR丸ゴシック体M" pitchFamily="49" charset="-128"/>
              </a:rPr>
              <a:t>２つの症状</a:t>
            </a:r>
            <a:endParaRPr lang="ja-JP" altLang="en-US" sz="3600" b="1" dirty="0">
              <a:latin typeface="HGｺﾞｼｯｸM 見出し"/>
              <a:ea typeface="AR丸ゴシック体M" pitchFamily="49" charset="-128"/>
            </a:endParaRPr>
          </a:p>
        </p:txBody>
      </p:sp>
      <p:sp>
        <p:nvSpPr>
          <p:cNvPr id="22" name="正方形/長方形 21">
            <a:extLst>
              <a:ext uri="{FF2B5EF4-FFF2-40B4-BE49-F238E27FC236}">
                <a16:creationId xmlns:a16="http://schemas.microsoft.com/office/drawing/2014/main" id="{EDC2EEE8-83D3-49E9-893A-530219C5C5D6}"/>
              </a:ext>
            </a:extLst>
          </p:cNvPr>
          <p:cNvSpPr/>
          <p:nvPr/>
        </p:nvSpPr>
        <p:spPr>
          <a:xfrm>
            <a:off x="11050589" y="322264"/>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P4</a:t>
            </a:r>
            <a:endParaRPr lang="ja-JP" altLang="en-US" dirty="0">
              <a:latin typeface="AR丸ゴシック体M" panose="020B0609010101010101" pitchFamily="49" charset="-128"/>
              <a:ea typeface="AR丸ゴシック体M" panose="020B0609010101010101" pitchFamily="49" charset="-128"/>
            </a:endParaRPr>
          </a:p>
        </p:txBody>
      </p:sp>
      <p:sp>
        <p:nvSpPr>
          <p:cNvPr id="2" name="テキスト ボックス 1">
            <a:extLst>
              <a:ext uri="{FF2B5EF4-FFF2-40B4-BE49-F238E27FC236}">
                <a16:creationId xmlns:a16="http://schemas.microsoft.com/office/drawing/2014/main" id="{D9C71F58-D666-49DA-8C54-398D7CBB0992}"/>
              </a:ext>
            </a:extLst>
          </p:cNvPr>
          <p:cNvSpPr txBox="1"/>
          <p:nvPr/>
        </p:nvSpPr>
        <p:spPr>
          <a:xfrm>
            <a:off x="520700" y="1172885"/>
            <a:ext cx="11250613" cy="430887"/>
          </a:xfrm>
          <a:prstGeom prst="rect">
            <a:avLst/>
          </a:prstGeom>
          <a:noFill/>
        </p:spPr>
        <p:txBody>
          <a:bodyPr wrap="square" rtlCol="0">
            <a:spAutoFit/>
          </a:bodyPr>
          <a:lstStyle/>
          <a:p>
            <a:pPr marL="0" indent="0">
              <a:buNone/>
            </a:pPr>
            <a:r>
              <a:rPr lang="ja-JP" altLang="en-US" sz="2000" dirty="0">
                <a:solidFill>
                  <a:schemeClr val="tx1"/>
                </a:solidFill>
                <a:latin typeface="AR丸ゴシック体M" pitchFamily="49" charset="-128"/>
                <a:ea typeface="AR丸ゴシック体M" pitchFamily="49" charset="-128"/>
              </a:rPr>
              <a:t>認知症の症状は、</a:t>
            </a:r>
            <a:r>
              <a:rPr lang="ja-JP" altLang="en-US" sz="2200" b="1" u="sng" dirty="0">
                <a:solidFill>
                  <a:srgbClr val="FF0000"/>
                </a:solidFill>
                <a:latin typeface="AR丸ゴシック体M" pitchFamily="49" charset="-128"/>
                <a:ea typeface="AR丸ゴシック体M" pitchFamily="49" charset="-128"/>
              </a:rPr>
              <a:t>「中核症状」</a:t>
            </a:r>
            <a:r>
              <a:rPr lang="ja-JP" altLang="en-US" sz="2000" dirty="0">
                <a:solidFill>
                  <a:schemeClr val="tx1"/>
                </a:solidFill>
                <a:latin typeface="AR丸ゴシック体M" pitchFamily="49" charset="-128"/>
                <a:ea typeface="AR丸ゴシック体M" pitchFamily="49" charset="-128"/>
              </a:rPr>
              <a:t>と</a:t>
            </a:r>
            <a:r>
              <a:rPr lang="ja-JP" altLang="en-US" sz="2200" b="1" u="sng" dirty="0">
                <a:solidFill>
                  <a:srgbClr val="0070C0"/>
                </a:solidFill>
                <a:latin typeface="AR丸ゴシック体M" pitchFamily="49" charset="-128"/>
                <a:ea typeface="AR丸ゴシック体M" pitchFamily="49" charset="-128"/>
              </a:rPr>
              <a:t>「行動・心理症状（</a:t>
            </a:r>
            <a:r>
              <a:rPr lang="en-US" altLang="ja-JP" sz="2200" b="1" u="sng" dirty="0">
                <a:solidFill>
                  <a:srgbClr val="0070C0"/>
                </a:solidFill>
                <a:latin typeface="AR丸ゴシック体M" pitchFamily="49" charset="-128"/>
                <a:ea typeface="AR丸ゴシック体M" pitchFamily="49" charset="-128"/>
              </a:rPr>
              <a:t>BPSD)</a:t>
            </a:r>
            <a:r>
              <a:rPr lang="ja-JP" altLang="en-US" sz="2200" b="1" u="sng" dirty="0">
                <a:solidFill>
                  <a:srgbClr val="0070C0"/>
                </a:solidFill>
                <a:latin typeface="AR丸ゴシック体M" pitchFamily="49" charset="-128"/>
                <a:ea typeface="AR丸ゴシック体M" pitchFamily="49" charset="-128"/>
              </a:rPr>
              <a:t>」</a:t>
            </a:r>
            <a:r>
              <a:rPr lang="ja-JP" altLang="en-US" sz="2000" dirty="0">
                <a:solidFill>
                  <a:schemeClr val="tx1"/>
                </a:solidFill>
                <a:latin typeface="AR丸ゴシック体M" pitchFamily="49" charset="-128"/>
                <a:ea typeface="AR丸ゴシック体M" pitchFamily="49" charset="-128"/>
              </a:rPr>
              <a:t>の大きく２つに分けられます。</a:t>
            </a:r>
            <a:endParaRPr lang="en-US" altLang="ja-JP" sz="2000" dirty="0">
              <a:solidFill>
                <a:schemeClr val="tx1"/>
              </a:solidFill>
              <a:latin typeface="AR丸ゴシック体M" pitchFamily="49" charset="-128"/>
              <a:ea typeface="AR丸ゴシック体M" pitchFamily="49" charset="-128"/>
            </a:endParaRPr>
          </a:p>
        </p:txBody>
      </p:sp>
      <p:sp>
        <p:nvSpPr>
          <p:cNvPr id="21" name="テキスト ボックス 7">
            <a:extLst>
              <a:ext uri="{FF2B5EF4-FFF2-40B4-BE49-F238E27FC236}">
                <a16:creationId xmlns:a16="http://schemas.microsoft.com/office/drawing/2014/main" id="{EE727908-7EE8-4F92-96EA-96CBC54C4403}"/>
              </a:ext>
            </a:extLst>
          </p:cNvPr>
          <p:cNvSpPr txBox="1">
            <a:spLocks noChangeArrowheads="1"/>
          </p:cNvSpPr>
          <p:nvPr/>
        </p:nvSpPr>
        <p:spPr bwMode="auto">
          <a:xfrm>
            <a:off x="6899275" y="6445251"/>
            <a:ext cx="5292725" cy="276225"/>
          </a:xfrm>
          <a:prstGeom prst="rect">
            <a:avLst/>
          </a:prstGeom>
          <a:solidFill>
            <a:schemeClr val="accent3">
              <a:lumMod val="20000"/>
              <a:lumOff val="80000"/>
            </a:schemeClr>
          </a:solidFill>
          <a:ln>
            <a:noFill/>
          </a:ln>
        </p:spPr>
        <p:txBody>
          <a:bodyPr>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認知症サポーター中学生養成講座副読本</a:t>
            </a:r>
          </a:p>
        </p:txBody>
      </p:sp>
      <p:sp>
        <p:nvSpPr>
          <p:cNvPr id="24" name="楕円 23">
            <a:extLst>
              <a:ext uri="{FF2B5EF4-FFF2-40B4-BE49-F238E27FC236}">
                <a16:creationId xmlns:a16="http://schemas.microsoft.com/office/drawing/2014/main" id="{E96DB05E-6E2E-4A49-89DE-C78840A65E36}"/>
              </a:ext>
            </a:extLst>
          </p:cNvPr>
          <p:cNvSpPr/>
          <p:nvPr/>
        </p:nvSpPr>
        <p:spPr>
          <a:xfrm>
            <a:off x="1656556" y="2325364"/>
            <a:ext cx="6649244" cy="1573421"/>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98BC8A66-7675-448C-897F-AA16B4201B9C}"/>
              </a:ext>
            </a:extLst>
          </p:cNvPr>
          <p:cNvSpPr txBox="1"/>
          <p:nvPr/>
        </p:nvSpPr>
        <p:spPr>
          <a:xfrm>
            <a:off x="3818889" y="2382750"/>
            <a:ext cx="2322514" cy="338554"/>
          </a:xfrm>
          <a:prstGeom prst="rect">
            <a:avLst/>
          </a:prstGeom>
          <a:noFill/>
        </p:spPr>
        <p:txBody>
          <a:bodyPr wrap="square" rtlCol="0">
            <a:spAutoFit/>
          </a:bodyPr>
          <a:lstStyle/>
          <a:p>
            <a:r>
              <a:rPr kumimoji="1" lang="ja-JP" altLang="en-US" sz="1600" b="1" dirty="0">
                <a:solidFill>
                  <a:srgbClr val="FF0000"/>
                </a:solidFill>
              </a:rPr>
              <a:t>たとえばこんなことが</a:t>
            </a:r>
          </a:p>
        </p:txBody>
      </p:sp>
      <p:sp>
        <p:nvSpPr>
          <p:cNvPr id="32" name="楕円 31">
            <a:extLst>
              <a:ext uri="{FF2B5EF4-FFF2-40B4-BE49-F238E27FC236}">
                <a16:creationId xmlns:a16="http://schemas.microsoft.com/office/drawing/2014/main" id="{44154453-9816-437B-9234-5C7742EAA35C}"/>
              </a:ext>
            </a:extLst>
          </p:cNvPr>
          <p:cNvSpPr/>
          <p:nvPr/>
        </p:nvSpPr>
        <p:spPr>
          <a:xfrm>
            <a:off x="1603774" y="5047214"/>
            <a:ext cx="6702026" cy="1539959"/>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915198FE-8818-41AA-AC25-0FC25B021C48}"/>
              </a:ext>
            </a:extLst>
          </p:cNvPr>
          <p:cNvSpPr txBox="1"/>
          <p:nvPr/>
        </p:nvSpPr>
        <p:spPr>
          <a:xfrm>
            <a:off x="3892231" y="5105410"/>
            <a:ext cx="2241552" cy="338554"/>
          </a:xfrm>
          <a:prstGeom prst="rect">
            <a:avLst/>
          </a:prstGeom>
          <a:noFill/>
        </p:spPr>
        <p:txBody>
          <a:bodyPr wrap="square" rtlCol="0">
            <a:spAutoFit/>
          </a:bodyPr>
          <a:lstStyle/>
          <a:p>
            <a:r>
              <a:rPr kumimoji="1" lang="ja-JP" altLang="en-US" sz="1600" b="1" dirty="0">
                <a:solidFill>
                  <a:srgbClr val="FF0000"/>
                </a:solidFill>
              </a:rPr>
              <a:t>たとえばこんなことが</a:t>
            </a:r>
          </a:p>
        </p:txBody>
      </p:sp>
      <p:sp>
        <p:nvSpPr>
          <p:cNvPr id="27" name="吹き出し: 円形 26">
            <a:extLst>
              <a:ext uri="{FF2B5EF4-FFF2-40B4-BE49-F238E27FC236}">
                <a16:creationId xmlns:a16="http://schemas.microsoft.com/office/drawing/2014/main" id="{18C23AF9-E30F-4B24-8A43-31703B0D0586}"/>
              </a:ext>
            </a:extLst>
          </p:cNvPr>
          <p:cNvSpPr/>
          <p:nvPr/>
        </p:nvSpPr>
        <p:spPr>
          <a:xfrm>
            <a:off x="8997789" y="1618133"/>
            <a:ext cx="2152650" cy="1894226"/>
          </a:xfrm>
          <a:prstGeom prst="wedgeEllipseCallout">
            <a:avLst>
              <a:gd name="adj1" fmla="val -72042"/>
              <a:gd name="adj2" fmla="val -3149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9FF17C6B-2FD0-45EA-A712-A6C1803C8224}"/>
              </a:ext>
            </a:extLst>
          </p:cNvPr>
          <p:cNvSpPr txBox="1"/>
          <p:nvPr/>
        </p:nvSpPr>
        <p:spPr>
          <a:xfrm>
            <a:off x="9316025" y="2325544"/>
            <a:ext cx="1685136" cy="523220"/>
          </a:xfrm>
          <a:prstGeom prst="rect">
            <a:avLst/>
          </a:prstGeom>
          <a:noFill/>
        </p:spPr>
        <p:txBody>
          <a:bodyPr wrap="square" rtlCol="0">
            <a:spAutoFit/>
          </a:bodyPr>
          <a:lstStyle/>
          <a:p>
            <a:r>
              <a:rPr kumimoji="1" lang="ja-JP" altLang="en-US" sz="2800" b="1" dirty="0">
                <a:solidFill>
                  <a:schemeClr val="bg1"/>
                </a:solidFill>
              </a:rPr>
              <a:t>治らない</a:t>
            </a:r>
          </a:p>
        </p:txBody>
      </p:sp>
      <p:sp>
        <p:nvSpPr>
          <p:cNvPr id="36" name="吹き出し: 円形 35">
            <a:extLst>
              <a:ext uri="{FF2B5EF4-FFF2-40B4-BE49-F238E27FC236}">
                <a16:creationId xmlns:a16="http://schemas.microsoft.com/office/drawing/2014/main" id="{100C796F-0F47-4683-B525-00ECCB19568C}"/>
              </a:ext>
            </a:extLst>
          </p:cNvPr>
          <p:cNvSpPr/>
          <p:nvPr/>
        </p:nvSpPr>
        <p:spPr>
          <a:xfrm>
            <a:off x="9013033" y="3733342"/>
            <a:ext cx="2152650" cy="1894226"/>
          </a:xfrm>
          <a:prstGeom prst="wedgeEllipseCallout">
            <a:avLst>
              <a:gd name="adj1" fmla="val -74638"/>
              <a:gd name="adj2" fmla="val -763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9135C790-BC70-4A49-91B4-84376ECC430B}"/>
              </a:ext>
            </a:extLst>
          </p:cNvPr>
          <p:cNvSpPr txBox="1"/>
          <p:nvPr/>
        </p:nvSpPr>
        <p:spPr>
          <a:xfrm>
            <a:off x="9178133" y="4170528"/>
            <a:ext cx="1822450" cy="1061829"/>
          </a:xfrm>
          <a:prstGeom prst="rect">
            <a:avLst/>
          </a:prstGeom>
          <a:noFill/>
        </p:spPr>
        <p:txBody>
          <a:bodyPr wrap="square" rtlCol="0">
            <a:spAutoFit/>
          </a:bodyPr>
          <a:lstStyle/>
          <a:p>
            <a:r>
              <a:rPr kumimoji="1" lang="ja-JP" altLang="en-US" sz="2100" b="1" dirty="0">
                <a:solidFill>
                  <a:schemeClr val="bg1"/>
                </a:solidFill>
              </a:rPr>
              <a:t>まわりの人の助けがあればよくなります</a:t>
            </a:r>
          </a:p>
        </p:txBody>
      </p:sp>
      <p:sp>
        <p:nvSpPr>
          <p:cNvPr id="29" name="四角形: 角を丸くする 28">
            <a:extLst>
              <a:ext uri="{FF2B5EF4-FFF2-40B4-BE49-F238E27FC236}">
                <a16:creationId xmlns:a16="http://schemas.microsoft.com/office/drawing/2014/main" id="{EC006B70-8732-4C5E-9B31-C5E0646FD113}"/>
              </a:ext>
            </a:extLst>
          </p:cNvPr>
          <p:cNvSpPr/>
          <p:nvPr/>
        </p:nvSpPr>
        <p:spPr>
          <a:xfrm>
            <a:off x="1741487" y="4324358"/>
            <a:ext cx="6564313" cy="768352"/>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16C78006-99AE-4612-8CCE-128AA98AB6A5}"/>
              </a:ext>
            </a:extLst>
          </p:cNvPr>
          <p:cNvSpPr txBox="1"/>
          <p:nvPr/>
        </p:nvSpPr>
        <p:spPr>
          <a:xfrm>
            <a:off x="3210241" y="4700775"/>
            <a:ext cx="4302921" cy="477054"/>
          </a:xfrm>
          <a:prstGeom prst="rect">
            <a:avLst/>
          </a:prstGeom>
          <a:noFill/>
        </p:spPr>
        <p:txBody>
          <a:bodyPr wrap="square" rtlCol="0">
            <a:spAutoFit/>
          </a:bodyPr>
          <a:lstStyle/>
          <a:p>
            <a:r>
              <a:rPr lang="ja-JP" altLang="en-US" sz="2500" b="1" dirty="0">
                <a:solidFill>
                  <a:schemeClr val="bg1"/>
                </a:solidFill>
              </a:rPr>
              <a:t>行動・心理症状（</a:t>
            </a:r>
            <a:r>
              <a:rPr lang="en-US" altLang="ja-JP" sz="2500" b="1" dirty="0">
                <a:solidFill>
                  <a:schemeClr val="bg1"/>
                </a:solidFill>
              </a:rPr>
              <a:t>BPSD</a:t>
            </a:r>
            <a:r>
              <a:rPr lang="ja-JP" altLang="en-US" sz="2500" b="1" dirty="0">
                <a:solidFill>
                  <a:schemeClr val="bg1"/>
                </a:solidFill>
              </a:rPr>
              <a:t>）</a:t>
            </a:r>
            <a:endParaRPr kumimoji="1" lang="ja-JP" altLang="en-US" sz="2500" b="1" dirty="0">
              <a:solidFill>
                <a:schemeClr val="bg1"/>
              </a:solidFill>
            </a:endParaRPr>
          </a:p>
        </p:txBody>
      </p:sp>
      <p:sp>
        <p:nvSpPr>
          <p:cNvPr id="26" name="テキスト ボックス 25">
            <a:extLst>
              <a:ext uri="{FF2B5EF4-FFF2-40B4-BE49-F238E27FC236}">
                <a16:creationId xmlns:a16="http://schemas.microsoft.com/office/drawing/2014/main" id="{4FEC2E5B-F46C-4BBD-9D3F-3A06B8BE95BA}"/>
              </a:ext>
            </a:extLst>
          </p:cNvPr>
          <p:cNvSpPr txBox="1"/>
          <p:nvPr/>
        </p:nvSpPr>
        <p:spPr>
          <a:xfrm>
            <a:off x="2335216" y="4382441"/>
            <a:ext cx="5292724" cy="400110"/>
          </a:xfrm>
          <a:prstGeom prst="rect">
            <a:avLst/>
          </a:prstGeom>
          <a:noFill/>
        </p:spPr>
        <p:txBody>
          <a:bodyPr wrap="square" rtlCol="0">
            <a:spAutoFit/>
          </a:bodyPr>
          <a:lstStyle/>
          <a:p>
            <a:r>
              <a:rPr kumimoji="1" lang="ja-JP" altLang="en-US" sz="2000" b="1" dirty="0"/>
              <a:t>心の状態や性格、環境などによって出る症状</a:t>
            </a:r>
          </a:p>
        </p:txBody>
      </p:sp>
      <p:sp>
        <p:nvSpPr>
          <p:cNvPr id="4" name="矢印: 下 3">
            <a:extLst>
              <a:ext uri="{FF2B5EF4-FFF2-40B4-BE49-F238E27FC236}">
                <a16:creationId xmlns:a16="http://schemas.microsoft.com/office/drawing/2014/main" id="{F175CD6F-EBF0-470A-ACAA-7FCD1A6CEB0D}"/>
              </a:ext>
            </a:extLst>
          </p:cNvPr>
          <p:cNvSpPr/>
          <p:nvPr/>
        </p:nvSpPr>
        <p:spPr>
          <a:xfrm>
            <a:off x="4502626" y="3823642"/>
            <a:ext cx="1044734" cy="5888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2A080B07-1220-483B-BBAA-B12A5B0CEF3B}"/>
              </a:ext>
            </a:extLst>
          </p:cNvPr>
          <p:cNvSpPr/>
          <p:nvPr/>
        </p:nvSpPr>
        <p:spPr>
          <a:xfrm>
            <a:off x="1741486" y="1602561"/>
            <a:ext cx="6564314" cy="768352"/>
          </a:xfrm>
          <a:prstGeom prst="roundRect">
            <a:avLst/>
          </a:prstGeom>
          <a:solidFill>
            <a:srgbClr val="FF9999"/>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BEF395B4-0520-49FB-9002-61BAC957D40C}"/>
              </a:ext>
            </a:extLst>
          </p:cNvPr>
          <p:cNvSpPr txBox="1"/>
          <p:nvPr/>
        </p:nvSpPr>
        <p:spPr>
          <a:xfrm>
            <a:off x="2981165" y="1610563"/>
            <a:ext cx="4259263" cy="400110"/>
          </a:xfrm>
          <a:prstGeom prst="rect">
            <a:avLst/>
          </a:prstGeom>
          <a:noFill/>
        </p:spPr>
        <p:txBody>
          <a:bodyPr wrap="square" rtlCol="0">
            <a:spAutoFit/>
          </a:bodyPr>
          <a:lstStyle/>
          <a:p>
            <a:r>
              <a:rPr kumimoji="1" lang="ja-JP" altLang="en-US" sz="2000" b="1" dirty="0"/>
              <a:t>脳の細胞が死んでしまい起こる症状</a:t>
            </a:r>
          </a:p>
        </p:txBody>
      </p:sp>
      <p:sp>
        <p:nvSpPr>
          <p:cNvPr id="20" name="テキスト ボックス 19">
            <a:extLst>
              <a:ext uri="{FF2B5EF4-FFF2-40B4-BE49-F238E27FC236}">
                <a16:creationId xmlns:a16="http://schemas.microsoft.com/office/drawing/2014/main" id="{2141862B-3E17-4058-B20D-8E5F037BD828}"/>
              </a:ext>
            </a:extLst>
          </p:cNvPr>
          <p:cNvSpPr txBox="1"/>
          <p:nvPr/>
        </p:nvSpPr>
        <p:spPr>
          <a:xfrm>
            <a:off x="4243068" y="1919933"/>
            <a:ext cx="1568452" cy="492443"/>
          </a:xfrm>
          <a:prstGeom prst="rect">
            <a:avLst/>
          </a:prstGeom>
          <a:noFill/>
        </p:spPr>
        <p:txBody>
          <a:bodyPr wrap="square" rtlCol="0">
            <a:spAutoFit/>
          </a:bodyPr>
          <a:lstStyle/>
          <a:p>
            <a:r>
              <a:rPr kumimoji="1" lang="ja-JP" altLang="en-US" sz="2600" b="1" dirty="0">
                <a:solidFill>
                  <a:schemeClr val="bg1"/>
                </a:solidFill>
              </a:rPr>
              <a:t>中核症状</a:t>
            </a:r>
          </a:p>
        </p:txBody>
      </p:sp>
      <p:sp>
        <p:nvSpPr>
          <p:cNvPr id="6" name="テキスト ボックス 5">
            <a:extLst>
              <a:ext uri="{FF2B5EF4-FFF2-40B4-BE49-F238E27FC236}">
                <a16:creationId xmlns:a16="http://schemas.microsoft.com/office/drawing/2014/main" id="{F3ACA7EC-D311-447E-8BF5-24D72263DF87}"/>
              </a:ext>
            </a:extLst>
          </p:cNvPr>
          <p:cNvSpPr txBox="1"/>
          <p:nvPr/>
        </p:nvSpPr>
        <p:spPr>
          <a:xfrm>
            <a:off x="2848369" y="2715035"/>
            <a:ext cx="4557714" cy="923330"/>
          </a:xfrm>
          <a:prstGeom prst="rect">
            <a:avLst/>
          </a:prstGeom>
          <a:noFill/>
        </p:spPr>
        <p:txBody>
          <a:bodyPr wrap="square" rtlCol="0">
            <a:spAutoFit/>
          </a:bodyPr>
          <a:lstStyle/>
          <a:p>
            <a:r>
              <a:rPr kumimoji="1" lang="ja-JP" altLang="en-US" b="1" dirty="0"/>
              <a:t>覚えられない</a:t>
            </a:r>
            <a:r>
              <a:rPr kumimoji="1" lang="en-US" altLang="ja-JP" b="1" dirty="0"/>
              <a:t>…</a:t>
            </a:r>
            <a:r>
              <a:rPr kumimoji="1" lang="ja-JP" altLang="en-US" b="1" dirty="0"/>
              <a:t>　　</a:t>
            </a:r>
            <a:r>
              <a:rPr lang="ja-JP" altLang="en-US" b="1" dirty="0"/>
              <a:t>すぐ忘れてしまう</a:t>
            </a:r>
            <a:r>
              <a:rPr lang="en-US" altLang="ja-JP" b="1" dirty="0"/>
              <a:t>…</a:t>
            </a:r>
          </a:p>
          <a:p>
            <a:r>
              <a:rPr kumimoji="1" lang="ja-JP" altLang="en-US" b="1" dirty="0"/>
              <a:t>月日や年月、場所、人がわからなくなる</a:t>
            </a:r>
            <a:r>
              <a:rPr kumimoji="1" lang="en-US" altLang="ja-JP" b="1" dirty="0"/>
              <a:t>…</a:t>
            </a:r>
          </a:p>
          <a:p>
            <a:r>
              <a:rPr kumimoji="1" lang="ja-JP" altLang="en-US" b="1" dirty="0"/>
              <a:t>考えるスピードが遅くなる</a:t>
            </a:r>
            <a:r>
              <a:rPr kumimoji="1" lang="en-US" altLang="ja-JP" b="1" dirty="0"/>
              <a:t>…</a:t>
            </a:r>
            <a:r>
              <a:rPr kumimoji="1" lang="ja-JP" altLang="en-US" b="1" dirty="0"/>
              <a:t>など</a:t>
            </a:r>
            <a:endParaRPr kumimoji="1" lang="en-US" altLang="ja-JP" b="1" dirty="0"/>
          </a:p>
        </p:txBody>
      </p:sp>
      <p:sp>
        <p:nvSpPr>
          <p:cNvPr id="30" name="テキスト ボックス 29">
            <a:extLst>
              <a:ext uri="{FF2B5EF4-FFF2-40B4-BE49-F238E27FC236}">
                <a16:creationId xmlns:a16="http://schemas.microsoft.com/office/drawing/2014/main" id="{A01241EA-67D2-446D-BBC3-BE7285C83F4B}"/>
              </a:ext>
            </a:extLst>
          </p:cNvPr>
          <p:cNvSpPr txBox="1"/>
          <p:nvPr/>
        </p:nvSpPr>
        <p:spPr>
          <a:xfrm>
            <a:off x="2351875" y="5377448"/>
            <a:ext cx="5250659" cy="923330"/>
          </a:xfrm>
          <a:prstGeom prst="rect">
            <a:avLst/>
          </a:prstGeom>
          <a:noFill/>
        </p:spPr>
        <p:txBody>
          <a:bodyPr wrap="square" rtlCol="0">
            <a:spAutoFit/>
          </a:bodyPr>
          <a:lstStyle/>
          <a:p>
            <a:r>
              <a:rPr lang="ja-JP" altLang="en-US" b="1" dirty="0"/>
              <a:t>自信を失い、すべてが面倒に</a:t>
            </a:r>
            <a:r>
              <a:rPr lang="en-US" altLang="ja-JP" b="1" dirty="0"/>
              <a:t>…</a:t>
            </a:r>
            <a:r>
              <a:rPr lang="ja-JP" altLang="en-US" b="1" dirty="0"/>
              <a:t>　トイレの失敗</a:t>
            </a:r>
            <a:r>
              <a:rPr lang="en-US" altLang="ja-JP" b="1" dirty="0"/>
              <a:t>…</a:t>
            </a:r>
          </a:p>
          <a:p>
            <a:r>
              <a:rPr lang="ja-JP" altLang="en-US" b="1" dirty="0"/>
              <a:t>将来への望みを失ってうつ状態に</a:t>
            </a:r>
            <a:r>
              <a:rPr lang="en-US" altLang="ja-JP" b="1" dirty="0"/>
              <a:t>…</a:t>
            </a:r>
          </a:p>
          <a:p>
            <a:r>
              <a:rPr lang="ja-JP" altLang="en-US" b="1" dirty="0"/>
              <a:t>道に迷って家に帰れなくなってしまう</a:t>
            </a:r>
            <a:r>
              <a:rPr lang="en-US" altLang="ja-JP" b="1" dirty="0"/>
              <a:t>…</a:t>
            </a:r>
            <a:r>
              <a:rPr lang="ja-JP" altLang="en-US" b="1" dirty="0"/>
              <a:t>など</a:t>
            </a:r>
            <a:endParaRPr lang="en-US" altLang="ja-JP" b="1" dirty="0"/>
          </a:p>
        </p:txBody>
      </p:sp>
      <p:sp>
        <p:nvSpPr>
          <p:cNvPr id="35" name="楕円 34">
            <a:extLst>
              <a:ext uri="{FF2B5EF4-FFF2-40B4-BE49-F238E27FC236}">
                <a16:creationId xmlns:a16="http://schemas.microsoft.com/office/drawing/2014/main" id="{1F7B8A85-0C91-4FFD-BE39-C09367E846F4}"/>
              </a:ext>
            </a:extLst>
          </p:cNvPr>
          <p:cNvSpPr/>
          <p:nvPr/>
        </p:nvSpPr>
        <p:spPr>
          <a:xfrm>
            <a:off x="849316" y="4077850"/>
            <a:ext cx="8162133" cy="2482126"/>
          </a:xfrm>
          <a:prstGeom prst="ellipse">
            <a:avLst/>
          </a:prstGeom>
          <a:noFill/>
          <a:ln w="57150">
            <a:solidFill>
              <a:srgbClr val="7030A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835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2969BD6E-C432-457E-A4A1-4C2EB37625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25478" y="875984"/>
            <a:ext cx="2582613" cy="3265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テキスト ボックス 7">
            <a:extLst>
              <a:ext uri="{FF2B5EF4-FFF2-40B4-BE49-F238E27FC236}">
                <a16:creationId xmlns:a16="http://schemas.microsoft.com/office/drawing/2014/main" id="{E69DB1B4-70AF-4D99-BE6B-5F13AEE48A4E}"/>
              </a:ext>
            </a:extLst>
          </p:cNvPr>
          <p:cNvSpPr txBox="1">
            <a:spLocks noChangeArrowheads="1"/>
          </p:cNvSpPr>
          <p:nvPr/>
        </p:nvSpPr>
        <p:spPr bwMode="auto">
          <a:xfrm>
            <a:off x="6899275" y="6423026"/>
            <a:ext cx="5292725" cy="276225"/>
          </a:xfrm>
          <a:prstGeom prst="rect">
            <a:avLst/>
          </a:prstGeom>
          <a:solidFill>
            <a:schemeClr val="accent3">
              <a:lumMod val="20000"/>
              <a:lumOff val="80000"/>
            </a:schemeClr>
          </a:solidFill>
          <a:ln>
            <a:noFill/>
          </a:ln>
        </p:spPr>
        <p:txBody>
          <a:bodyPr>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認知症サポーター中学生養成講座副読本</a:t>
            </a:r>
          </a:p>
        </p:txBody>
      </p:sp>
      <p:sp>
        <p:nvSpPr>
          <p:cNvPr id="2" name="テキスト ボックス 1">
            <a:extLst>
              <a:ext uri="{FF2B5EF4-FFF2-40B4-BE49-F238E27FC236}">
                <a16:creationId xmlns:a16="http://schemas.microsoft.com/office/drawing/2014/main" id="{3B40297B-C4B1-4A17-8E1F-272B9D548C4D}"/>
              </a:ext>
            </a:extLst>
          </p:cNvPr>
          <p:cNvSpPr txBox="1"/>
          <p:nvPr/>
        </p:nvSpPr>
        <p:spPr>
          <a:xfrm>
            <a:off x="764654" y="974648"/>
            <a:ext cx="7615239" cy="2000548"/>
          </a:xfrm>
          <a:prstGeom prst="rect">
            <a:avLst/>
          </a:prstGeom>
          <a:noFill/>
        </p:spPr>
        <p:txBody>
          <a:bodyPr wrap="square" rtlCol="0">
            <a:spAutoFit/>
          </a:bodyPr>
          <a:lstStyle/>
          <a:p>
            <a:pPr marL="0" indent="0">
              <a:buNone/>
            </a:pPr>
            <a:r>
              <a:rPr lang="ja-JP" altLang="en-US" sz="2800" b="1" dirty="0">
                <a:solidFill>
                  <a:srgbClr val="008000"/>
                </a:solidFill>
                <a:latin typeface="AR丸ゴシック体M" pitchFamily="49" charset="-128"/>
                <a:ea typeface="AR丸ゴシック体M" pitchFamily="49" charset="-128"/>
              </a:rPr>
              <a:t>◎自信を失い、すべてが面倒になる</a:t>
            </a:r>
            <a:endParaRPr lang="en-US" altLang="ja-JP" sz="2800" b="1" dirty="0">
              <a:solidFill>
                <a:srgbClr val="008000"/>
              </a:solidFill>
              <a:latin typeface="AR丸ゴシック体M" pitchFamily="49" charset="-128"/>
              <a:ea typeface="AR丸ゴシック体M" pitchFamily="49" charset="-128"/>
            </a:endParaRPr>
          </a:p>
          <a:p>
            <a:pPr marL="0" indent="0">
              <a:buNone/>
            </a:pPr>
            <a:r>
              <a:rPr lang="ja-JP" altLang="en-US" sz="2400" b="1" dirty="0">
                <a:latin typeface="AR丸ゴシック体M" pitchFamily="49" charset="-128"/>
                <a:ea typeface="AR丸ゴシック体M" pitchFamily="49" charset="-128"/>
              </a:rPr>
              <a:t>周囲が気づくまえから本人はなんとなく「認知症ではないか」と気づいています。これまで上手にできた料理もうまくできなくなり、家族に「味が違う」などと言われ自信を失くしてしまいます。</a:t>
            </a:r>
            <a:endParaRPr lang="en-US" altLang="ja-JP" sz="2400" b="1" dirty="0">
              <a:latin typeface="AR丸ゴシック体M" pitchFamily="49" charset="-128"/>
              <a:ea typeface="AR丸ゴシック体M" pitchFamily="49" charset="-128"/>
            </a:endParaRPr>
          </a:p>
        </p:txBody>
      </p:sp>
      <p:sp>
        <p:nvSpPr>
          <p:cNvPr id="10" name="テキスト ボックス 9">
            <a:extLst>
              <a:ext uri="{FF2B5EF4-FFF2-40B4-BE49-F238E27FC236}">
                <a16:creationId xmlns:a16="http://schemas.microsoft.com/office/drawing/2014/main" id="{01B63FF7-9454-451C-9B9B-EB0EA6288A94}"/>
              </a:ext>
            </a:extLst>
          </p:cNvPr>
          <p:cNvSpPr txBox="1"/>
          <p:nvPr/>
        </p:nvSpPr>
        <p:spPr>
          <a:xfrm>
            <a:off x="4501766" y="4141144"/>
            <a:ext cx="7475439" cy="1261884"/>
          </a:xfrm>
          <a:prstGeom prst="rect">
            <a:avLst/>
          </a:prstGeom>
          <a:noFill/>
        </p:spPr>
        <p:txBody>
          <a:bodyPr wrap="square" rtlCol="0">
            <a:spAutoFit/>
          </a:bodyPr>
          <a:lstStyle/>
          <a:p>
            <a:pPr marL="0" indent="0">
              <a:buNone/>
            </a:pPr>
            <a:r>
              <a:rPr lang="ja-JP" altLang="en-US" sz="2800" b="1" dirty="0">
                <a:solidFill>
                  <a:srgbClr val="008000"/>
                </a:solidFill>
                <a:latin typeface="AR丸ゴシック体M" pitchFamily="49" charset="-128"/>
                <a:ea typeface="AR丸ゴシック体M" pitchFamily="49" charset="-128"/>
              </a:rPr>
              <a:t>◎まわりの状況や、今いる場所がわからない</a:t>
            </a:r>
            <a:endParaRPr lang="en-US" altLang="ja-JP" sz="2800" b="1" dirty="0">
              <a:solidFill>
                <a:srgbClr val="008000"/>
              </a:solidFill>
              <a:latin typeface="AR丸ゴシック体M" pitchFamily="49" charset="-128"/>
              <a:ea typeface="AR丸ゴシック体M" pitchFamily="49" charset="-128"/>
            </a:endParaRPr>
          </a:p>
          <a:p>
            <a:pPr marL="0" indent="0">
              <a:buNone/>
            </a:pPr>
            <a:r>
              <a:rPr lang="ja-JP" altLang="en-US" sz="2400" b="1" dirty="0">
                <a:latin typeface="AR丸ゴシック体M" pitchFamily="49" charset="-128"/>
                <a:ea typeface="AR丸ゴシック体M" pitchFamily="49" charset="-128"/>
              </a:rPr>
              <a:t>認知症になると、場所や状況がわからなくなり、</a:t>
            </a:r>
            <a:endParaRPr lang="en-US" altLang="ja-JP" sz="2400" b="1" dirty="0">
              <a:latin typeface="AR丸ゴシック体M" pitchFamily="49" charset="-128"/>
              <a:ea typeface="AR丸ゴシック体M" pitchFamily="49" charset="-128"/>
            </a:endParaRPr>
          </a:p>
          <a:p>
            <a:pPr marL="0" indent="0">
              <a:buNone/>
            </a:pPr>
            <a:r>
              <a:rPr lang="ja-JP" altLang="en-US" sz="2400" b="1" dirty="0">
                <a:latin typeface="AR丸ゴシック体M" pitchFamily="49" charset="-128"/>
                <a:ea typeface="AR丸ゴシック体M" pitchFamily="49" charset="-128"/>
              </a:rPr>
              <a:t>道に迷ってしまうことがあります。</a:t>
            </a:r>
            <a:endParaRPr lang="en-US" altLang="ja-JP" sz="2400" b="1" dirty="0">
              <a:latin typeface="AR丸ゴシック体M" pitchFamily="49" charset="-128"/>
              <a:ea typeface="AR丸ゴシック体M" pitchFamily="49" charset="-128"/>
            </a:endParaRPr>
          </a:p>
        </p:txBody>
      </p:sp>
      <p:sp>
        <p:nvSpPr>
          <p:cNvPr id="13" name="楕円 12">
            <a:extLst>
              <a:ext uri="{FF2B5EF4-FFF2-40B4-BE49-F238E27FC236}">
                <a16:creationId xmlns:a16="http://schemas.microsoft.com/office/drawing/2014/main" id="{BE8575D2-D923-48DB-824E-D164E221B613}"/>
              </a:ext>
            </a:extLst>
          </p:cNvPr>
          <p:cNvSpPr/>
          <p:nvPr/>
        </p:nvSpPr>
        <p:spPr>
          <a:xfrm>
            <a:off x="7549493" y="2631345"/>
            <a:ext cx="1325750" cy="1049338"/>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b="1" dirty="0">
                <a:latin typeface="+mj-ea"/>
                <a:ea typeface="AR P丸ゴシック体M" panose="020B0600010101010101"/>
              </a:rPr>
              <a:t>不安</a:t>
            </a:r>
          </a:p>
        </p:txBody>
      </p:sp>
      <p:sp>
        <p:nvSpPr>
          <p:cNvPr id="14" name="正方形/長方形 13">
            <a:extLst>
              <a:ext uri="{FF2B5EF4-FFF2-40B4-BE49-F238E27FC236}">
                <a16:creationId xmlns:a16="http://schemas.microsoft.com/office/drawing/2014/main" id="{00AA9614-DC3D-4E0F-9A93-4AD83FAD979A}"/>
              </a:ext>
            </a:extLst>
          </p:cNvPr>
          <p:cNvSpPr/>
          <p:nvPr/>
        </p:nvSpPr>
        <p:spPr>
          <a:xfrm>
            <a:off x="11050589" y="322264"/>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P9</a:t>
            </a:r>
            <a:endParaRPr lang="ja-JP" altLang="en-US" dirty="0">
              <a:latin typeface="AR丸ゴシック体M" panose="020B0609010101010101" pitchFamily="49" charset="-128"/>
              <a:ea typeface="AR丸ゴシック体M" panose="020B0609010101010101" pitchFamily="49" charset="-128"/>
            </a:endParaRPr>
          </a:p>
        </p:txBody>
      </p:sp>
      <p:pic>
        <p:nvPicPr>
          <p:cNvPr id="3" name="図 2">
            <a:extLst>
              <a:ext uri="{FF2B5EF4-FFF2-40B4-BE49-F238E27FC236}">
                <a16:creationId xmlns:a16="http://schemas.microsoft.com/office/drawing/2014/main" id="{D9596E07-D5FA-4815-B3E2-6D7E5B6E325A}"/>
              </a:ext>
            </a:extLst>
          </p:cNvPr>
          <p:cNvPicPr>
            <a:picLocks noChangeAspect="1"/>
          </p:cNvPicPr>
          <p:nvPr/>
        </p:nvPicPr>
        <p:blipFill>
          <a:blip r:embed="rId4"/>
          <a:stretch>
            <a:fillRect/>
          </a:stretch>
        </p:blipFill>
        <p:spPr>
          <a:xfrm>
            <a:off x="1687665" y="2969765"/>
            <a:ext cx="2582613" cy="2747780"/>
          </a:xfrm>
          <a:prstGeom prst="rect">
            <a:avLst/>
          </a:prstGeom>
        </p:spPr>
      </p:pic>
      <p:sp>
        <p:nvSpPr>
          <p:cNvPr id="12" name="楕円 11">
            <a:extLst>
              <a:ext uri="{FF2B5EF4-FFF2-40B4-BE49-F238E27FC236}">
                <a16:creationId xmlns:a16="http://schemas.microsoft.com/office/drawing/2014/main" id="{B1EA0370-BF93-4272-93CF-B2E6AA222F57}"/>
              </a:ext>
            </a:extLst>
          </p:cNvPr>
          <p:cNvSpPr/>
          <p:nvPr/>
        </p:nvSpPr>
        <p:spPr>
          <a:xfrm>
            <a:off x="772913" y="3022115"/>
            <a:ext cx="1325750" cy="1049338"/>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b="1" dirty="0">
                <a:latin typeface="+mj-ea"/>
                <a:ea typeface="AR P丸ゴシック体M" panose="020B0600010101010101"/>
              </a:rPr>
              <a:t>不安</a:t>
            </a:r>
          </a:p>
        </p:txBody>
      </p:sp>
      <p:sp>
        <p:nvSpPr>
          <p:cNvPr id="16" name="角丸四角形 3">
            <a:extLst>
              <a:ext uri="{FF2B5EF4-FFF2-40B4-BE49-F238E27FC236}">
                <a16:creationId xmlns:a16="http://schemas.microsoft.com/office/drawing/2014/main" id="{62742118-9B65-4D99-BDAE-A2BC75F5A75A}"/>
              </a:ext>
            </a:extLst>
          </p:cNvPr>
          <p:cNvSpPr/>
          <p:nvPr/>
        </p:nvSpPr>
        <p:spPr>
          <a:xfrm>
            <a:off x="1128987" y="224677"/>
            <a:ext cx="6886575" cy="6492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5" name="タイトル 1">
            <a:extLst>
              <a:ext uri="{FF2B5EF4-FFF2-40B4-BE49-F238E27FC236}">
                <a16:creationId xmlns:a16="http://schemas.microsoft.com/office/drawing/2014/main" id="{263CF74D-BEA8-4974-9BB7-EA2648D61B98}"/>
              </a:ext>
            </a:extLst>
          </p:cNvPr>
          <p:cNvSpPr txBox="1">
            <a:spLocks noChangeArrowheads="1"/>
          </p:cNvSpPr>
          <p:nvPr/>
        </p:nvSpPr>
        <p:spPr bwMode="auto">
          <a:xfrm>
            <a:off x="1552579" y="265114"/>
            <a:ext cx="6257922" cy="692150"/>
          </a:xfrm>
          <a:prstGeom prst="rect">
            <a:avLst/>
          </a:prstGeom>
        </p:spPr>
        <p:txBody>
          <a:bodyPr vert="horz" wrap="square" lIns="91440" tIns="45720" rIns="91440" bIns="45720" numCol="1" rtlCol="0" anchor="ctr" anchorCtr="0" compatLnSpc="1">
            <a:prstTxWarp prst="textNoShape">
              <a:avLst/>
            </a:prstTxWarp>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b="1" dirty="0">
                <a:solidFill>
                  <a:srgbClr val="009900"/>
                </a:solidFill>
                <a:latin typeface="AR丸ゴシック体M" pitchFamily="49" charset="-128"/>
                <a:ea typeface="AR丸ゴシック体M" pitchFamily="49" charset="-128"/>
              </a:rPr>
              <a:t>行動・心理症状 ①症状と接し方</a:t>
            </a:r>
          </a:p>
        </p:txBody>
      </p:sp>
      <p:sp>
        <p:nvSpPr>
          <p:cNvPr id="17" name="テキスト ボックス 16">
            <a:extLst>
              <a:ext uri="{FF2B5EF4-FFF2-40B4-BE49-F238E27FC236}">
                <a16:creationId xmlns:a16="http://schemas.microsoft.com/office/drawing/2014/main" id="{7B49186A-64EC-41B6-9B14-A29C928A4E84}"/>
              </a:ext>
            </a:extLst>
          </p:cNvPr>
          <p:cNvSpPr txBox="1">
            <a:spLocks noChangeArrowheads="1"/>
          </p:cNvSpPr>
          <p:nvPr/>
        </p:nvSpPr>
        <p:spPr bwMode="auto">
          <a:xfrm>
            <a:off x="493616" y="5732678"/>
            <a:ext cx="1141898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spcBef>
                <a:spcPct val="0"/>
              </a:spcBef>
              <a:buFontTx/>
              <a:buNone/>
            </a:pPr>
            <a:r>
              <a:rPr lang="ja-JP" altLang="en-US" sz="2200" b="1" dirty="0">
                <a:solidFill>
                  <a:srgbClr val="7030A0"/>
                </a:solidFill>
                <a:latin typeface="AR丸ゴシック体M" pitchFamily="49" charset="-128"/>
                <a:ea typeface="AR丸ゴシック体M" pitchFamily="49" charset="-128"/>
              </a:rPr>
              <a:t>まわりの人は、本人が出来なかったり、戸惑っているときは「大丈夫？一緒にやろうよ」といったさりげない手助けが大切です</a:t>
            </a:r>
            <a:endParaRPr lang="ja-JP" altLang="en-US" sz="2200" dirty="0">
              <a:solidFill>
                <a:schemeClr val="tx1"/>
              </a:solidFill>
              <a:latin typeface="Arial" panose="020B0604020202020204" pitchFamily="34" charset="0"/>
              <a:ea typeface="ＭＳ Ｐゴシック" panose="020B0600070205080204"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anim calcmode="lin" valueType="num">
                                      <p:cBhvr>
                                        <p:cTn id="8" dur="1000" fill="hold"/>
                                        <p:tgtEl>
                                          <p:spTgt spid="1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a:extLst>
              <a:ext uri="{FF2B5EF4-FFF2-40B4-BE49-F238E27FC236}">
                <a16:creationId xmlns:a16="http://schemas.microsoft.com/office/drawing/2014/main" id="{430EF914-33C2-434D-B0E5-BFBB8F4B81F5}"/>
              </a:ext>
            </a:extLst>
          </p:cNvPr>
          <p:cNvSpPr/>
          <p:nvPr/>
        </p:nvSpPr>
        <p:spPr>
          <a:xfrm>
            <a:off x="1111252" y="242888"/>
            <a:ext cx="6886575" cy="6492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7891" name="タイトル 1">
            <a:extLst>
              <a:ext uri="{FF2B5EF4-FFF2-40B4-BE49-F238E27FC236}">
                <a16:creationId xmlns:a16="http://schemas.microsoft.com/office/drawing/2014/main" id="{BC32AAD9-DFD2-47DA-96DF-FE376954A1E2}"/>
              </a:ext>
            </a:extLst>
          </p:cNvPr>
          <p:cNvSpPr>
            <a:spLocks noGrp="1" noChangeArrowheads="1"/>
          </p:cNvSpPr>
          <p:nvPr>
            <p:ph type="title"/>
          </p:nvPr>
        </p:nvSpPr>
        <p:spPr bwMode="auto">
          <a:xfrm>
            <a:off x="1552579" y="265114"/>
            <a:ext cx="6257922" cy="692150"/>
          </a:xfrm>
        </p:spPr>
        <p:txBody>
          <a:bodyPr wrap="square" numCol="1" anchorCtr="0" compatLnSpc="1">
            <a:prstTxWarp prst="textNoShape">
              <a:avLst/>
            </a:prstTxWarp>
            <a:noAutofit/>
          </a:bodyPr>
          <a:lstStyle/>
          <a:p>
            <a:r>
              <a:rPr lang="ja-JP" altLang="en-US" sz="3200" b="1" dirty="0">
                <a:solidFill>
                  <a:srgbClr val="009900"/>
                </a:solidFill>
                <a:latin typeface="AR丸ゴシック体M" pitchFamily="49" charset="-128"/>
                <a:ea typeface="AR丸ゴシック体M" pitchFamily="49" charset="-128"/>
              </a:rPr>
              <a:t>行動・心理症状 ②症状と接し方</a:t>
            </a:r>
          </a:p>
        </p:txBody>
      </p:sp>
      <p:pic>
        <p:nvPicPr>
          <p:cNvPr id="6" name="図 5">
            <a:extLst>
              <a:ext uri="{FF2B5EF4-FFF2-40B4-BE49-F238E27FC236}">
                <a16:creationId xmlns:a16="http://schemas.microsoft.com/office/drawing/2014/main" id="{9A5FF3B4-E763-4E46-A50E-6F083585E8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7008" y="2608106"/>
            <a:ext cx="3240478" cy="3081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図 1">
            <a:extLst>
              <a:ext uri="{FF2B5EF4-FFF2-40B4-BE49-F238E27FC236}">
                <a16:creationId xmlns:a16="http://schemas.microsoft.com/office/drawing/2014/main" id="{51B2780C-824F-4E58-9E8E-3E38D479658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91726" y="892176"/>
            <a:ext cx="2635063" cy="3632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FCA70AF3-6124-474D-9CBA-4023BD7631D4}"/>
              </a:ext>
            </a:extLst>
          </p:cNvPr>
          <p:cNvSpPr txBox="1">
            <a:spLocks noChangeArrowheads="1"/>
          </p:cNvSpPr>
          <p:nvPr/>
        </p:nvSpPr>
        <p:spPr bwMode="auto">
          <a:xfrm>
            <a:off x="493616" y="5732678"/>
            <a:ext cx="11418984"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spcBef>
                <a:spcPct val="0"/>
              </a:spcBef>
              <a:buFontTx/>
              <a:buNone/>
            </a:pPr>
            <a:r>
              <a:rPr lang="ja-JP" altLang="en-US" sz="2200" b="1" dirty="0">
                <a:solidFill>
                  <a:srgbClr val="7030A0"/>
                </a:solidFill>
                <a:latin typeface="AR丸ゴシック体M" pitchFamily="49" charset="-128"/>
                <a:ea typeface="AR丸ゴシック体M" pitchFamily="49" charset="-128"/>
              </a:rPr>
              <a:t>まわりの人がやさしい言葉をかけたり、手助けをすることで、気持ちがおだやかになり、症状の進み方もゆっくりになります</a:t>
            </a:r>
            <a:endParaRPr lang="ja-JP" altLang="en-US" sz="2200" dirty="0">
              <a:solidFill>
                <a:schemeClr val="tx1"/>
              </a:solidFill>
              <a:latin typeface="Arial" panose="020B0604020202020204" pitchFamily="34" charset="0"/>
              <a:ea typeface="ＭＳ Ｐゴシック" panose="020B0600070205080204" pitchFamily="50" charset="-128"/>
            </a:endParaRPr>
          </a:p>
        </p:txBody>
      </p:sp>
      <p:sp>
        <p:nvSpPr>
          <p:cNvPr id="10" name="テキスト ボックス 7">
            <a:extLst>
              <a:ext uri="{FF2B5EF4-FFF2-40B4-BE49-F238E27FC236}">
                <a16:creationId xmlns:a16="http://schemas.microsoft.com/office/drawing/2014/main" id="{AD8EEA88-D31F-49D5-ABA0-D61D7E32087D}"/>
              </a:ext>
            </a:extLst>
          </p:cNvPr>
          <p:cNvSpPr txBox="1">
            <a:spLocks noChangeArrowheads="1"/>
          </p:cNvSpPr>
          <p:nvPr/>
        </p:nvSpPr>
        <p:spPr bwMode="auto">
          <a:xfrm>
            <a:off x="6899275" y="6416673"/>
            <a:ext cx="5292725" cy="276225"/>
          </a:xfrm>
          <a:prstGeom prst="rect">
            <a:avLst/>
          </a:prstGeom>
          <a:solidFill>
            <a:schemeClr val="accent3">
              <a:lumMod val="20000"/>
              <a:lumOff val="80000"/>
            </a:schemeClr>
          </a:solidFill>
          <a:ln>
            <a:noFill/>
          </a:ln>
        </p:spPr>
        <p:txBody>
          <a:bodyPr>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認知症サポーター中学生養成講座副読本</a:t>
            </a:r>
          </a:p>
        </p:txBody>
      </p:sp>
      <p:sp>
        <p:nvSpPr>
          <p:cNvPr id="5" name="テキスト ボックス 4">
            <a:extLst>
              <a:ext uri="{FF2B5EF4-FFF2-40B4-BE49-F238E27FC236}">
                <a16:creationId xmlns:a16="http://schemas.microsoft.com/office/drawing/2014/main" id="{8FB51A08-FDA8-4110-AE24-E1A250573CAA}"/>
              </a:ext>
            </a:extLst>
          </p:cNvPr>
          <p:cNvSpPr txBox="1"/>
          <p:nvPr/>
        </p:nvSpPr>
        <p:spPr>
          <a:xfrm>
            <a:off x="844550" y="1002424"/>
            <a:ext cx="7651750" cy="1538883"/>
          </a:xfrm>
          <a:prstGeom prst="rect">
            <a:avLst/>
          </a:prstGeom>
          <a:noFill/>
        </p:spPr>
        <p:txBody>
          <a:bodyPr wrap="square" rtlCol="0">
            <a:spAutoFit/>
          </a:bodyPr>
          <a:lstStyle/>
          <a:p>
            <a:pPr marL="0" indent="0">
              <a:buNone/>
              <a:defRPr/>
            </a:pPr>
            <a:r>
              <a:rPr lang="ja-JP" altLang="en-US" sz="2800" b="1" dirty="0">
                <a:solidFill>
                  <a:srgbClr val="008000"/>
                </a:solidFill>
                <a:latin typeface="AR P丸ゴシック体M"/>
              </a:rPr>
              <a:t>◎</a:t>
            </a:r>
            <a:r>
              <a:rPr lang="ja-JP" altLang="en-US" sz="2800" b="1" dirty="0">
                <a:solidFill>
                  <a:srgbClr val="008000"/>
                </a:solidFill>
                <a:latin typeface="AR P丸ゴシック体M"/>
                <a:ea typeface="AR丸ゴシック体M" pitchFamily="49" charset="-128"/>
              </a:rPr>
              <a:t>身のまわりのことも自分でできなくなる</a:t>
            </a:r>
            <a:endParaRPr lang="en-US" altLang="ja-JP" sz="2800" b="1" dirty="0">
              <a:solidFill>
                <a:srgbClr val="008000"/>
              </a:solidFill>
              <a:latin typeface="AR P丸ゴシック体M"/>
              <a:ea typeface="AR丸ゴシック体M" pitchFamily="49" charset="-128"/>
            </a:endParaRPr>
          </a:p>
          <a:p>
            <a:pPr marL="0" indent="0">
              <a:buNone/>
              <a:defRPr/>
            </a:pPr>
            <a:r>
              <a:rPr lang="ja-JP" altLang="en-US" sz="2200" b="1" dirty="0">
                <a:latin typeface="AR丸ゴシック体M" pitchFamily="49" charset="-128"/>
                <a:ea typeface="AR丸ゴシック体M" pitchFamily="49" charset="-128"/>
              </a:rPr>
              <a:t>認知症が進むと、食事をしたり、お風呂に入ったり、服を着替えたり、トイレに行ったりという生活の基本的なことにも手助けが必要になってきます。</a:t>
            </a:r>
            <a:endParaRPr lang="en-US" altLang="ja-JP" sz="2200" b="1" dirty="0">
              <a:latin typeface="AR丸ゴシック体M" pitchFamily="49" charset="-128"/>
              <a:ea typeface="AR丸ゴシック体M" pitchFamily="49" charset="-128"/>
            </a:endParaRPr>
          </a:p>
        </p:txBody>
      </p:sp>
      <p:sp>
        <p:nvSpPr>
          <p:cNvPr id="7" name="テキスト ボックス 6">
            <a:extLst>
              <a:ext uri="{FF2B5EF4-FFF2-40B4-BE49-F238E27FC236}">
                <a16:creationId xmlns:a16="http://schemas.microsoft.com/office/drawing/2014/main" id="{DED121D0-408C-473B-A312-44AC1D0D8E2B}"/>
              </a:ext>
            </a:extLst>
          </p:cNvPr>
          <p:cNvSpPr txBox="1"/>
          <p:nvPr/>
        </p:nvSpPr>
        <p:spPr>
          <a:xfrm>
            <a:off x="4014628" y="4281666"/>
            <a:ext cx="7173121" cy="1261884"/>
          </a:xfrm>
          <a:prstGeom prst="rect">
            <a:avLst/>
          </a:prstGeom>
          <a:noFill/>
        </p:spPr>
        <p:txBody>
          <a:bodyPr wrap="square" rtlCol="0">
            <a:spAutoFit/>
          </a:bodyPr>
          <a:lstStyle/>
          <a:p>
            <a:pPr marL="0" indent="0">
              <a:buNone/>
              <a:defRPr/>
            </a:pPr>
            <a:r>
              <a:rPr lang="ja-JP" altLang="en-US" sz="2800" b="1" dirty="0">
                <a:solidFill>
                  <a:srgbClr val="008000"/>
                </a:solidFill>
                <a:latin typeface="AR丸ゴシック体M" pitchFamily="49" charset="-128"/>
                <a:ea typeface="AR丸ゴシック体M" pitchFamily="49" charset="-128"/>
              </a:rPr>
              <a:t>◎ものわすれが進むと･･･</a:t>
            </a:r>
            <a:endParaRPr lang="en-US" altLang="ja-JP" sz="2800" b="1" dirty="0">
              <a:solidFill>
                <a:srgbClr val="008000"/>
              </a:solidFill>
              <a:latin typeface="AR丸ゴシック体M" pitchFamily="49" charset="-128"/>
              <a:ea typeface="AR丸ゴシック体M" pitchFamily="49" charset="-128"/>
            </a:endParaRPr>
          </a:p>
          <a:p>
            <a:pPr marL="0" indent="0">
              <a:buNone/>
              <a:defRPr/>
            </a:pPr>
            <a:r>
              <a:rPr lang="ja-JP" altLang="en-US" sz="2400" b="1" dirty="0">
                <a:latin typeface="AR丸ゴシック体M" pitchFamily="49" charset="-128"/>
                <a:ea typeface="AR丸ゴシック体M" pitchFamily="49" charset="-128"/>
              </a:rPr>
              <a:t>財布や預金通帳などの置き場所がわからなくなり、</a:t>
            </a:r>
            <a:endParaRPr lang="en-US" altLang="ja-JP" sz="2400" b="1" dirty="0">
              <a:latin typeface="AR丸ゴシック体M" pitchFamily="49" charset="-128"/>
              <a:ea typeface="AR丸ゴシック体M" pitchFamily="49" charset="-128"/>
            </a:endParaRPr>
          </a:p>
          <a:p>
            <a:pPr marL="0" indent="0">
              <a:buNone/>
              <a:defRPr/>
            </a:pPr>
            <a:r>
              <a:rPr lang="ja-JP" altLang="en-US" sz="2400" b="1" dirty="0">
                <a:latin typeface="AR丸ゴシック体M" pitchFamily="49" charset="-128"/>
                <a:ea typeface="AR丸ゴシック体M" pitchFamily="49" charset="-128"/>
              </a:rPr>
              <a:t>家族の誰かがとったと思いこんだりします。</a:t>
            </a:r>
            <a:endParaRPr lang="en-US" altLang="ja-JP" sz="2400" b="1" dirty="0">
              <a:latin typeface="AR丸ゴシック体M" pitchFamily="49" charset="-128"/>
              <a:ea typeface="AR丸ゴシック体M" pitchFamily="49" charset="-128"/>
            </a:endParaRPr>
          </a:p>
        </p:txBody>
      </p:sp>
      <p:sp>
        <p:nvSpPr>
          <p:cNvPr id="13" name="楕円 12">
            <a:extLst>
              <a:ext uri="{FF2B5EF4-FFF2-40B4-BE49-F238E27FC236}">
                <a16:creationId xmlns:a16="http://schemas.microsoft.com/office/drawing/2014/main" id="{A0F9F30D-6229-4A32-805D-FC5883A43257}"/>
              </a:ext>
            </a:extLst>
          </p:cNvPr>
          <p:cNvSpPr/>
          <p:nvPr/>
        </p:nvSpPr>
        <p:spPr>
          <a:xfrm>
            <a:off x="10021700" y="712877"/>
            <a:ext cx="1325750" cy="1049338"/>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b="1" dirty="0">
                <a:latin typeface="+mj-ea"/>
                <a:ea typeface="AR P丸ゴシック体M" panose="020B0600010101010101"/>
              </a:rPr>
              <a:t>不安</a:t>
            </a:r>
          </a:p>
        </p:txBody>
      </p:sp>
      <p:sp>
        <p:nvSpPr>
          <p:cNvPr id="14" name="楕円 13">
            <a:extLst>
              <a:ext uri="{FF2B5EF4-FFF2-40B4-BE49-F238E27FC236}">
                <a16:creationId xmlns:a16="http://schemas.microsoft.com/office/drawing/2014/main" id="{E831F2EB-4FE9-4C9D-B82E-3B0147BA2814}"/>
              </a:ext>
            </a:extLst>
          </p:cNvPr>
          <p:cNvSpPr/>
          <p:nvPr/>
        </p:nvSpPr>
        <p:spPr>
          <a:xfrm>
            <a:off x="3533779" y="2582706"/>
            <a:ext cx="1325750" cy="1049338"/>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b="1" dirty="0">
                <a:latin typeface="+mj-ea"/>
                <a:ea typeface="AR P丸ゴシック体M" panose="020B0600010101010101"/>
              </a:rPr>
              <a:t>不安</a:t>
            </a:r>
          </a:p>
        </p:txBody>
      </p:sp>
      <p:sp>
        <p:nvSpPr>
          <p:cNvPr id="15" name="正方形/長方形 14">
            <a:extLst>
              <a:ext uri="{FF2B5EF4-FFF2-40B4-BE49-F238E27FC236}">
                <a16:creationId xmlns:a16="http://schemas.microsoft.com/office/drawing/2014/main" id="{2DCFEF06-25DE-4D0A-B4F6-2314F4AEDEC7}"/>
              </a:ext>
            </a:extLst>
          </p:cNvPr>
          <p:cNvSpPr/>
          <p:nvPr/>
        </p:nvSpPr>
        <p:spPr>
          <a:xfrm>
            <a:off x="11050589" y="322264"/>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P10</a:t>
            </a:r>
            <a:endParaRPr lang="ja-JP" altLang="en-US" dirty="0">
              <a:latin typeface="AR丸ゴシック体M" panose="020B0609010101010101" pitchFamily="49" charset="-128"/>
              <a:ea typeface="AR丸ゴシック体M" panose="020B0609010101010101" pitchFamily="49"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a:extLst>
              <a:ext uri="{FF2B5EF4-FFF2-40B4-BE49-F238E27FC236}">
                <a16:creationId xmlns:a16="http://schemas.microsoft.com/office/drawing/2014/main" id="{18444F67-059F-4DD7-A8C2-D0D017D6F9A1}"/>
              </a:ext>
            </a:extLst>
          </p:cNvPr>
          <p:cNvSpPr/>
          <p:nvPr/>
        </p:nvSpPr>
        <p:spPr>
          <a:xfrm>
            <a:off x="1381128" y="191873"/>
            <a:ext cx="8940800" cy="723376"/>
          </a:xfrm>
          <a:prstGeom prst="roundRect">
            <a:avLst/>
          </a:prstGeom>
          <a:solidFill>
            <a:schemeClr val="bg1"/>
          </a:solidFill>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46083" name="タイトル 4">
            <a:extLst>
              <a:ext uri="{FF2B5EF4-FFF2-40B4-BE49-F238E27FC236}">
                <a16:creationId xmlns:a16="http://schemas.microsoft.com/office/drawing/2014/main" id="{F84AFCDD-FF44-4356-B9D2-B9D6D71C84BF}"/>
              </a:ext>
            </a:extLst>
          </p:cNvPr>
          <p:cNvSpPr>
            <a:spLocks noGrp="1" noChangeArrowheads="1"/>
          </p:cNvSpPr>
          <p:nvPr>
            <p:ph type="title"/>
          </p:nvPr>
        </p:nvSpPr>
        <p:spPr bwMode="auto">
          <a:xfrm>
            <a:off x="1647827" y="273051"/>
            <a:ext cx="8407401" cy="647700"/>
          </a:xfrm>
        </p:spPr>
        <p:txBody>
          <a:bodyPr wrap="square" numCol="1" anchorCtr="0" compatLnSpc="1">
            <a:prstTxWarp prst="textNoShape">
              <a:avLst/>
            </a:prstTxWarp>
            <a:noAutofit/>
          </a:bodyPr>
          <a:lstStyle/>
          <a:p>
            <a:r>
              <a:rPr lang="ja-JP" altLang="en-US" sz="3200" b="1" dirty="0">
                <a:solidFill>
                  <a:srgbClr val="FF0000"/>
                </a:solidFill>
                <a:latin typeface="AR丸ゴシック体M" pitchFamily="49" charset="-128"/>
                <a:ea typeface="AR丸ゴシック体M" pitchFamily="49" charset="-128"/>
              </a:rPr>
              <a:t>認知症</a:t>
            </a:r>
            <a:r>
              <a:rPr lang="ja-JP" altLang="en-US" sz="3200" b="1" dirty="0">
                <a:solidFill>
                  <a:srgbClr val="0070C0"/>
                </a:solidFill>
                <a:latin typeface="AR丸ゴシック体M" pitchFamily="49" charset="-128"/>
                <a:ea typeface="AR丸ゴシック体M" pitchFamily="49" charset="-128"/>
              </a:rPr>
              <a:t>になり、</a:t>
            </a:r>
            <a:r>
              <a:rPr lang="ja-JP" altLang="en-US" sz="3200" b="1" u="sng" dirty="0">
                <a:solidFill>
                  <a:srgbClr val="0070C0"/>
                </a:solidFill>
                <a:latin typeface="AR丸ゴシック体M" pitchFamily="49" charset="-128"/>
                <a:ea typeface="AR丸ゴシック体M" pitchFamily="49" charset="-128"/>
              </a:rPr>
              <a:t>失敗ばかり</a:t>
            </a:r>
            <a:r>
              <a:rPr lang="ja-JP" altLang="en-US" sz="3200" b="1" dirty="0">
                <a:solidFill>
                  <a:srgbClr val="0070C0"/>
                </a:solidFill>
                <a:latin typeface="AR丸ゴシック体M" pitchFamily="49" charset="-128"/>
                <a:ea typeface="AR丸ゴシック体M" pitchFamily="49" charset="-128"/>
              </a:rPr>
              <a:t>が続いたとき･･･</a:t>
            </a:r>
          </a:p>
        </p:txBody>
      </p:sp>
      <p:sp>
        <p:nvSpPr>
          <p:cNvPr id="46084" name="コンテンツ プレースホルダー 7">
            <a:extLst>
              <a:ext uri="{FF2B5EF4-FFF2-40B4-BE49-F238E27FC236}">
                <a16:creationId xmlns:a16="http://schemas.microsoft.com/office/drawing/2014/main" id="{D325E7EE-994F-4ADF-94BB-B9A8B09C07F1}"/>
              </a:ext>
            </a:extLst>
          </p:cNvPr>
          <p:cNvSpPr>
            <a:spLocks noGrp="1"/>
          </p:cNvSpPr>
          <p:nvPr>
            <p:ph idx="1"/>
          </p:nvPr>
        </p:nvSpPr>
        <p:spPr>
          <a:xfrm>
            <a:off x="1774826" y="1096964"/>
            <a:ext cx="8589963" cy="5419725"/>
          </a:xfrm>
        </p:spPr>
        <p:txBody>
          <a:bodyPr/>
          <a:lstStyle/>
          <a:p>
            <a:pPr marL="0" indent="0">
              <a:buNone/>
            </a:pPr>
            <a:r>
              <a:rPr lang="ja-JP" altLang="en-US" dirty="0"/>
              <a:t>　　　　　　　</a:t>
            </a:r>
            <a:endParaRPr lang="en-US" altLang="ja-JP" dirty="0"/>
          </a:p>
          <a:p>
            <a:pPr marL="0" indent="0">
              <a:buNone/>
            </a:pPr>
            <a:r>
              <a:rPr lang="ja-JP" altLang="en-US" b="1" dirty="0">
                <a:solidFill>
                  <a:schemeClr val="tx1"/>
                </a:solidFill>
              </a:rPr>
              <a:t>　　　　　　　</a:t>
            </a:r>
            <a:r>
              <a:rPr lang="ja-JP" altLang="en-US" sz="2000" b="1" dirty="0">
                <a:latin typeface="AR丸ゴシック体M" pitchFamily="49" charset="-128"/>
                <a:ea typeface="AR丸ゴシック体M" pitchFamily="49" charset="-128"/>
              </a:rPr>
              <a:t>　　　　　　　　　</a:t>
            </a:r>
            <a:endParaRPr lang="en-US" altLang="ja-JP" sz="2000" b="1" dirty="0">
              <a:latin typeface="AR丸ゴシック体M" pitchFamily="49" charset="-128"/>
              <a:ea typeface="AR丸ゴシック体M" pitchFamily="49" charset="-128"/>
            </a:endParaRPr>
          </a:p>
          <a:p>
            <a:pPr marL="0" indent="0">
              <a:buNone/>
            </a:pPr>
            <a:r>
              <a:rPr lang="ja-JP" altLang="en-US" sz="2000" b="1" dirty="0">
                <a:latin typeface="AR丸ゴシック体M" pitchFamily="49" charset="-128"/>
                <a:ea typeface="AR丸ゴシック体M" pitchFamily="49" charset="-128"/>
              </a:rPr>
              <a:t>　　　　　　　　　　　　　　　　　　　　　　　　　　　　　　　　　　　　　　　　　　　　　　　　　　</a:t>
            </a:r>
            <a:endParaRPr lang="en-US" altLang="ja-JP" sz="2000" b="1" dirty="0">
              <a:latin typeface="AR丸ゴシック体M" pitchFamily="49" charset="-128"/>
              <a:ea typeface="AR丸ゴシック体M" pitchFamily="49" charset="-128"/>
            </a:endParaRPr>
          </a:p>
          <a:p>
            <a:pPr marL="0" indent="0">
              <a:buNone/>
            </a:pPr>
            <a:r>
              <a:rPr lang="ja-JP" altLang="en-US" sz="2000" b="1" dirty="0">
                <a:latin typeface="AR丸ゴシック体M" pitchFamily="49" charset="-128"/>
                <a:ea typeface="AR丸ゴシック体M" pitchFamily="49" charset="-128"/>
              </a:rPr>
              <a:t>　　　　　　　　　　　　　　　　　　　　　</a:t>
            </a:r>
            <a:endParaRPr lang="en-US" altLang="ja-JP" sz="2000" b="1" dirty="0">
              <a:latin typeface="AR丸ゴシック体M" pitchFamily="49" charset="-128"/>
              <a:ea typeface="AR丸ゴシック体M" pitchFamily="49" charset="-128"/>
            </a:endParaRPr>
          </a:p>
          <a:p>
            <a:pPr marL="0" indent="0">
              <a:buNone/>
            </a:pPr>
            <a:r>
              <a:rPr lang="ja-JP" altLang="en-US" sz="2000" b="1" dirty="0">
                <a:latin typeface="AR丸ゴシック体M" pitchFamily="49" charset="-128"/>
                <a:ea typeface="AR丸ゴシック体M" pitchFamily="49" charset="-128"/>
              </a:rPr>
              <a:t>　　　　</a:t>
            </a:r>
            <a:endParaRPr lang="en-US" altLang="ja-JP" sz="2000" b="1" dirty="0">
              <a:latin typeface="AR丸ゴシック体M" pitchFamily="49" charset="-128"/>
              <a:ea typeface="AR丸ゴシック体M" pitchFamily="49" charset="-128"/>
            </a:endParaRPr>
          </a:p>
          <a:p>
            <a:pPr marL="0" indent="0">
              <a:buNone/>
            </a:pPr>
            <a:r>
              <a:rPr lang="ja-JP" altLang="en-US" sz="2000" b="1" dirty="0">
                <a:latin typeface="AR丸ゴシック体M" pitchFamily="49" charset="-128"/>
                <a:ea typeface="AR丸ゴシック体M" pitchFamily="49" charset="-128"/>
              </a:rPr>
              <a:t>　　　　　　　　　　　　　　　　　　　　　　</a:t>
            </a:r>
            <a:endParaRPr lang="en-US" altLang="ja-JP" sz="2000" b="1" dirty="0">
              <a:latin typeface="AR丸ゴシック体M" pitchFamily="49" charset="-128"/>
              <a:ea typeface="AR丸ゴシック体M" pitchFamily="49" charset="-128"/>
            </a:endParaRPr>
          </a:p>
          <a:p>
            <a:pPr marL="0" indent="0">
              <a:buNone/>
            </a:pPr>
            <a:r>
              <a:rPr lang="ja-JP" altLang="en-US" sz="2000" b="1" dirty="0">
                <a:latin typeface="AR丸ゴシック体M" pitchFamily="49" charset="-128"/>
                <a:ea typeface="AR丸ゴシック体M" pitchFamily="49" charset="-128"/>
              </a:rPr>
              <a:t>　　　　　　　　　　　　　　　　　　　　　　　　　　　　　　　　　　　　　　　　　　　</a:t>
            </a:r>
            <a:endParaRPr lang="en-US" altLang="ja-JP" sz="2000" b="1" dirty="0">
              <a:latin typeface="AR丸ゴシック体M" pitchFamily="49" charset="-128"/>
              <a:ea typeface="AR丸ゴシック体M" pitchFamily="49" charset="-128"/>
            </a:endParaRPr>
          </a:p>
        </p:txBody>
      </p:sp>
      <p:pic>
        <p:nvPicPr>
          <p:cNvPr id="10" name="図 9">
            <a:extLst>
              <a:ext uri="{FF2B5EF4-FFF2-40B4-BE49-F238E27FC236}">
                <a16:creationId xmlns:a16="http://schemas.microsoft.com/office/drawing/2014/main" id="{E5ADF5DA-B30C-439B-91A8-467B536C94F4}"/>
              </a:ext>
            </a:extLst>
          </p:cNvPr>
          <p:cNvPicPr>
            <a:picLocks noChangeAspect="1"/>
          </p:cNvPicPr>
          <p:nvPr/>
        </p:nvPicPr>
        <p:blipFill>
          <a:blip r:embed="rId3">
            <a:extLst>
              <a:ext uri="{28A0092B-C50C-407E-A947-70E740481C1C}">
                <a14:useLocalDpi xmlns:a14="http://schemas.microsoft.com/office/drawing/2010/main" val="0"/>
              </a:ext>
            </a:extLst>
          </a:blip>
          <a:srcRect l="757" r="757"/>
          <a:stretch>
            <a:fillRect/>
          </a:stretch>
        </p:blipFill>
        <p:spPr bwMode="auto">
          <a:xfrm>
            <a:off x="8494608" y="2361655"/>
            <a:ext cx="2362199" cy="3052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図 10">
            <a:extLst>
              <a:ext uri="{FF2B5EF4-FFF2-40B4-BE49-F238E27FC236}">
                <a16:creationId xmlns:a16="http://schemas.microsoft.com/office/drawing/2014/main" id="{5E7CA345-6CFD-4FDF-8210-757795FCCCC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09350" y="4341814"/>
            <a:ext cx="3189291" cy="2362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正方形/長方形 15">
            <a:extLst>
              <a:ext uri="{FF2B5EF4-FFF2-40B4-BE49-F238E27FC236}">
                <a16:creationId xmlns:a16="http://schemas.microsoft.com/office/drawing/2014/main" id="{7BC363E0-7605-437A-93CE-8AC34FF38179}"/>
              </a:ext>
            </a:extLst>
          </p:cNvPr>
          <p:cNvSpPr/>
          <p:nvPr/>
        </p:nvSpPr>
        <p:spPr>
          <a:xfrm>
            <a:off x="1774825" y="260351"/>
            <a:ext cx="7343775" cy="7207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8" name="下矢印 17">
            <a:extLst>
              <a:ext uri="{FF2B5EF4-FFF2-40B4-BE49-F238E27FC236}">
                <a16:creationId xmlns:a16="http://schemas.microsoft.com/office/drawing/2014/main" id="{FA39A2A5-D13A-452B-AAE4-55532BE5F4D4}"/>
              </a:ext>
            </a:extLst>
          </p:cNvPr>
          <p:cNvSpPr/>
          <p:nvPr/>
        </p:nvSpPr>
        <p:spPr>
          <a:xfrm rot="783253">
            <a:off x="3916047" y="2595749"/>
            <a:ext cx="349250" cy="642612"/>
          </a:xfrm>
          <a:prstGeom prst="downArrow">
            <a:avLst>
              <a:gd name="adj1" fmla="val 58454"/>
              <a:gd name="adj2" fmla="val 572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9" name="下矢印 18">
            <a:extLst>
              <a:ext uri="{FF2B5EF4-FFF2-40B4-BE49-F238E27FC236}">
                <a16:creationId xmlns:a16="http://schemas.microsoft.com/office/drawing/2014/main" id="{0F007A52-64D2-4BB3-9B03-8E8B90F4633D}"/>
              </a:ext>
            </a:extLst>
          </p:cNvPr>
          <p:cNvSpPr/>
          <p:nvPr/>
        </p:nvSpPr>
        <p:spPr>
          <a:xfrm rot="20592702">
            <a:off x="7510418" y="985883"/>
            <a:ext cx="367705" cy="681038"/>
          </a:xfrm>
          <a:prstGeom prst="downArrow">
            <a:avLst/>
          </a:prstGeom>
          <a:solidFill>
            <a:schemeClr val="bg1">
              <a:lumMod val="85000"/>
            </a:schemeClr>
          </a:solidFill>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20" name="下矢印 19">
            <a:extLst>
              <a:ext uri="{FF2B5EF4-FFF2-40B4-BE49-F238E27FC236}">
                <a16:creationId xmlns:a16="http://schemas.microsoft.com/office/drawing/2014/main" id="{38CDECC5-5276-439D-BE69-07D093E180E1}"/>
              </a:ext>
            </a:extLst>
          </p:cNvPr>
          <p:cNvSpPr/>
          <p:nvPr/>
        </p:nvSpPr>
        <p:spPr>
          <a:xfrm rot="808147">
            <a:off x="7115083" y="2559203"/>
            <a:ext cx="369887" cy="746125"/>
          </a:xfrm>
          <a:prstGeom prst="downArrow">
            <a:avLst>
              <a:gd name="adj1" fmla="val 54672"/>
              <a:gd name="adj2" fmla="val 50000"/>
            </a:avLst>
          </a:prstGeom>
          <a:solidFill>
            <a:schemeClr val="bg1">
              <a:lumMod val="75000"/>
            </a:schemeClr>
          </a:solidFill>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22" name="下矢印 21">
            <a:extLst>
              <a:ext uri="{FF2B5EF4-FFF2-40B4-BE49-F238E27FC236}">
                <a16:creationId xmlns:a16="http://schemas.microsoft.com/office/drawing/2014/main" id="{97012CA0-E861-414C-82F8-1F859332E247}"/>
              </a:ext>
            </a:extLst>
          </p:cNvPr>
          <p:cNvSpPr/>
          <p:nvPr/>
        </p:nvSpPr>
        <p:spPr>
          <a:xfrm rot="1828262">
            <a:off x="4372801" y="994758"/>
            <a:ext cx="359485" cy="630238"/>
          </a:xfrm>
          <a:prstGeom prst="downArrow">
            <a:avLst>
              <a:gd name="adj1" fmla="val 52337"/>
              <a:gd name="adj2" fmla="val 50000"/>
            </a:avLst>
          </a:prstGeom>
          <a:solidFill>
            <a:srgbClr val="FFC0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 name="角丸四角形 1">
            <a:extLst>
              <a:ext uri="{FF2B5EF4-FFF2-40B4-BE49-F238E27FC236}">
                <a16:creationId xmlns:a16="http://schemas.microsoft.com/office/drawing/2014/main" id="{1E7456FD-5A58-4AB8-B9F7-BE796EFFC0B2}"/>
              </a:ext>
            </a:extLst>
          </p:cNvPr>
          <p:cNvSpPr/>
          <p:nvPr/>
        </p:nvSpPr>
        <p:spPr>
          <a:xfrm>
            <a:off x="3037311" y="1664613"/>
            <a:ext cx="2920577" cy="837287"/>
          </a:xfrm>
          <a:prstGeom prst="roundRect">
            <a:avLst/>
          </a:prstGeom>
          <a:solidFill>
            <a:schemeClr val="accent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2000" b="1" dirty="0">
                <a:solidFill>
                  <a:schemeClr val="tx1"/>
                </a:solidFill>
                <a:latin typeface="AR丸ゴシック体M" pitchFamily="49" charset="-128"/>
                <a:ea typeface="AR丸ゴシック体M" pitchFamily="49" charset="-128"/>
              </a:rPr>
              <a:t>「大丈夫だよ」と</a:t>
            </a:r>
            <a:endParaRPr lang="en-US" altLang="ja-JP" sz="2000" b="1" dirty="0">
              <a:solidFill>
                <a:schemeClr val="tx1"/>
              </a:solidFill>
              <a:latin typeface="AR丸ゴシック体M" pitchFamily="49" charset="-128"/>
              <a:ea typeface="AR丸ゴシック体M" pitchFamily="49" charset="-128"/>
            </a:endParaRPr>
          </a:p>
          <a:p>
            <a:pPr algn="ctr" eaLnBrk="1" hangingPunct="1">
              <a:defRPr/>
            </a:pPr>
            <a:r>
              <a:rPr lang="ja-JP" altLang="en-US" sz="2000" b="1" dirty="0">
                <a:solidFill>
                  <a:schemeClr val="tx1"/>
                </a:solidFill>
                <a:latin typeface="AR丸ゴシック体M" pitchFamily="49" charset="-128"/>
                <a:ea typeface="AR丸ゴシック体M" pitchFamily="49" charset="-128"/>
              </a:rPr>
              <a:t>理解してあげる</a:t>
            </a:r>
          </a:p>
        </p:txBody>
      </p:sp>
      <p:sp>
        <p:nvSpPr>
          <p:cNvPr id="3" name="角丸四角形 2">
            <a:extLst>
              <a:ext uri="{FF2B5EF4-FFF2-40B4-BE49-F238E27FC236}">
                <a16:creationId xmlns:a16="http://schemas.microsoft.com/office/drawing/2014/main" id="{12CF828E-A441-4F9A-BA1F-20F0784B0E27}"/>
              </a:ext>
            </a:extLst>
          </p:cNvPr>
          <p:cNvSpPr/>
          <p:nvPr/>
        </p:nvSpPr>
        <p:spPr>
          <a:xfrm>
            <a:off x="6726239" y="1711325"/>
            <a:ext cx="2773361" cy="782638"/>
          </a:xfrm>
          <a:prstGeom prst="round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000" b="1" dirty="0">
                <a:solidFill>
                  <a:schemeClr val="tx1"/>
                </a:solidFill>
                <a:latin typeface="AR丸ゴシック体M" panose="020B0609010101010101" pitchFamily="49" charset="-128"/>
                <a:ea typeface="AR丸ゴシック体M" panose="020B0609010101010101" pitchFamily="49" charset="-128"/>
              </a:rPr>
              <a:t>「また失敗した」</a:t>
            </a:r>
            <a:endParaRPr lang="en-US" altLang="ja-JP" sz="2000" b="1" dirty="0">
              <a:solidFill>
                <a:schemeClr val="tx1"/>
              </a:solidFill>
              <a:latin typeface="AR丸ゴシック体M" panose="020B0609010101010101" pitchFamily="49" charset="-128"/>
              <a:ea typeface="AR丸ゴシック体M" panose="020B0609010101010101" pitchFamily="49" charset="-128"/>
            </a:endParaRPr>
          </a:p>
          <a:p>
            <a:pPr algn="ctr" eaLnBrk="1" hangingPunct="1">
              <a:defRPr/>
            </a:pPr>
            <a:r>
              <a:rPr lang="ja-JP" altLang="en-US" sz="2000" b="1" dirty="0">
                <a:solidFill>
                  <a:schemeClr val="tx1"/>
                </a:solidFill>
                <a:latin typeface="AR丸ゴシック体M" panose="020B0609010101010101" pitchFamily="49" charset="-128"/>
                <a:ea typeface="AR丸ゴシック体M" panose="020B0609010101010101" pitchFamily="49" charset="-128"/>
              </a:rPr>
              <a:t>と怒ったりする</a:t>
            </a:r>
          </a:p>
        </p:txBody>
      </p:sp>
      <p:sp>
        <p:nvSpPr>
          <p:cNvPr id="4" name="円/楕円 3">
            <a:extLst>
              <a:ext uri="{FF2B5EF4-FFF2-40B4-BE49-F238E27FC236}">
                <a16:creationId xmlns:a16="http://schemas.microsoft.com/office/drawing/2014/main" id="{C6A133BF-06A4-404C-AE4D-2F81ED6C66CF}"/>
              </a:ext>
            </a:extLst>
          </p:cNvPr>
          <p:cNvSpPr/>
          <p:nvPr/>
        </p:nvSpPr>
        <p:spPr>
          <a:xfrm>
            <a:off x="1622427" y="3221039"/>
            <a:ext cx="3584573" cy="1120775"/>
          </a:xfrm>
          <a:prstGeom prst="ellipse">
            <a:avLst/>
          </a:prstGeom>
          <a:solidFill>
            <a:schemeClr val="accent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400" b="1" dirty="0">
                <a:solidFill>
                  <a:schemeClr val="tx1"/>
                </a:solidFill>
                <a:latin typeface="AR丸ゴシック体M" pitchFamily="49" charset="-128"/>
                <a:ea typeface="AR丸ゴシック体M" pitchFamily="49" charset="-128"/>
              </a:rPr>
              <a:t>症状の改善が</a:t>
            </a:r>
            <a:endParaRPr lang="en-US" altLang="ja-JP" sz="2400" b="1" dirty="0">
              <a:solidFill>
                <a:schemeClr val="tx1"/>
              </a:solidFill>
              <a:latin typeface="AR丸ゴシック体M" pitchFamily="49" charset="-128"/>
              <a:ea typeface="AR丸ゴシック体M" pitchFamily="49" charset="-128"/>
            </a:endParaRPr>
          </a:p>
          <a:p>
            <a:pPr algn="ctr" eaLnBrk="1" hangingPunct="1">
              <a:defRPr/>
            </a:pPr>
            <a:r>
              <a:rPr lang="ja-JP" altLang="en-US" sz="2400" b="1" dirty="0">
                <a:solidFill>
                  <a:schemeClr val="tx1"/>
                </a:solidFill>
                <a:latin typeface="AR丸ゴシック体M" pitchFamily="49" charset="-128"/>
                <a:ea typeface="AR丸ゴシック体M" pitchFamily="49" charset="-128"/>
              </a:rPr>
              <a:t>ゆるやかに進む</a:t>
            </a:r>
          </a:p>
        </p:txBody>
      </p:sp>
      <p:sp>
        <p:nvSpPr>
          <p:cNvPr id="7" name="角丸四角形 6">
            <a:extLst>
              <a:ext uri="{FF2B5EF4-FFF2-40B4-BE49-F238E27FC236}">
                <a16:creationId xmlns:a16="http://schemas.microsoft.com/office/drawing/2014/main" id="{1DD8D52F-3CC7-4745-84D9-ECECBBFF3632}"/>
              </a:ext>
            </a:extLst>
          </p:cNvPr>
          <p:cNvSpPr/>
          <p:nvPr/>
        </p:nvSpPr>
        <p:spPr>
          <a:xfrm>
            <a:off x="6832962" y="5195152"/>
            <a:ext cx="2773361" cy="1174533"/>
          </a:xfrm>
          <a:prstGeom prst="roundRect">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800" b="1" dirty="0">
                <a:latin typeface="AR丸ゴシック体M" pitchFamily="49" charset="-128"/>
                <a:ea typeface="AR丸ゴシック体M" pitchFamily="49" charset="-128"/>
              </a:rPr>
              <a:t>症状の悪化が</a:t>
            </a:r>
            <a:endParaRPr lang="en-US" altLang="ja-JP" sz="2800" b="1" dirty="0">
              <a:latin typeface="AR丸ゴシック体M" pitchFamily="49" charset="-128"/>
              <a:ea typeface="AR丸ゴシック体M" pitchFamily="49" charset="-128"/>
            </a:endParaRPr>
          </a:p>
          <a:p>
            <a:pPr algn="ctr" eaLnBrk="1" hangingPunct="1">
              <a:defRPr/>
            </a:pPr>
            <a:r>
              <a:rPr lang="ja-JP" altLang="en-US" sz="2800" b="1" dirty="0">
                <a:latin typeface="AR丸ゴシック体M" pitchFamily="49" charset="-128"/>
                <a:ea typeface="AR丸ゴシック体M" pitchFamily="49" charset="-128"/>
              </a:rPr>
              <a:t>急速に進む</a:t>
            </a:r>
          </a:p>
        </p:txBody>
      </p:sp>
      <p:sp>
        <p:nvSpPr>
          <p:cNvPr id="17" name="下矢印 16">
            <a:extLst>
              <a:ext uri="{FF2B5EF4-FFF2-40B4-BE49-F238E27FC236}">
                <a16:creationId xmlns:a16="http://schemas.microsoft.com/office/drawing/2014/main" id="{C5DAB330-CA77-42F3-AE8F-EE682470E2A2}"/>
              </a:ext>
            </a:extLst>
          </p:cNvPr>
          <p:cNvSpPr/>
          <p:nvPr/>
        </p:nvSpPr>
        <p:spPr>
          <a:xfrm rot="20308552">
            <a:off x="7400401" y="4502317"/>
            <a:ext cx="393700" cy="666721"/>
          </a:xfrm>
          <a:prstGeom prst="downArrow">
            <a:avLst/>
          </a:prstGeom>
          <a:solidFill>
            <a:schemeClr val="bg1">
              <a:lumMod val="50000"/>
            </a:schemeClr>
          </a:solidFill>
          <a:ln>
            <a:solidFill>
              <a:schemeClr val="bg1">
                <a:lumMod val="50000"/>
              </a:schemeClr>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8" name="正方形/長方形 7">
            <a:extLst>
              <a:ext uri="{FF2B5EF4-FFF2-40B4-BE49-F238E27FC236}">
                <a16:creationId xmlns:a16="http://schemas.microsoft.com/office/drawing/2014/main" id="{9DDE0313-3F49-4C82-B3DA-820476FFD74C}"/>
              </a:ext>
            </a:extLst>
          </p:cNvPr>
          <p:cNvSpPr/>
          <p:nvPr/>
        </p:nvSpPr>
        <p:spPr>
          <a:xfrm>
            <a:off x="7961498" y="972803"/>
            <a:ext cx="719137" cy="61118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sz="5400" dirty="0">
                <a:latin typeface="HGP創英角ﾎﾟｯﾌﾟ体" panose="040B0A00000000000000" pitchFamily="50" charset="-128"/>
                <a:ea typeface="HGP創英角ﾎﾟｯﾌﾟ体" panose="040B0A00000000000000" pitchFamily="50" charset="-128"/>
              </a:rPr>
              <a:t>×</a:t>
            </a:r>
            <a:endParaRPr lang="ja-JP" altLang="en-US" sz="5400" dirty="0">
              <a:latin typeface="HGP創英角ﾎﾟｯﾌﾟ体" panose="040B0A00000000000000" pitchFamily="50" charset="-128"/>
              <a:ea typeface="HGP創英角ﾎﾟｯﾌﾟ体" panose="040B0A00000000000000" pitchFamily="50" charset="-128"/>
            </a:endParaRPr>
          </a:p>
        </p:txBody>
      </p:sp>
      <p:sp>
        <p:nvSpPr>
          <p:cNvPr id="26" name="雲 25">
            <a:extLst>
              <a:ext uri="{FF2B5EF4-FFF2-40B4-BE49-F238E27FC236}">
                <a16:creationId xmlns:a16="http://schemas.microsoft.com/office/drawing/2014/main" id="{4D68241A-BD0E-4028-8E01-F92E8B10B307}"/>
              </a:ext>
            </a:extLst>
          </p:cNvPr>
          <p:cNvSpPr/>
          <p:nvPr/>
        </p:nvSpPr>
        <p:spPr>
          <a:xfrm>
            <a:off x="5551912" y="3362630"/>
            <a:ext cx="2920577" cy="1174534"/>
          </a:xfrm>
          <a:prstGeom prst="cloud">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400" dirty="0">
                <a:ln w="18415" cmpd="sng">
                  <a:solidFill>
                    <a:srgbClr val="FFFFFF"/>
                  </a:solidFill>
                  <a:prstDash val="solid"/>
                </a:ln>
                <a:solidFill>
                  <a:schemeClr val="bg1"/>
                </a:solidFill>
                <a:latin typeface="AR丸ゴシック体M" pitchFamily="49" charset="-128"/>
                <a:ea typeface="AR丸ゴシック体M" pitchFamily="49" charset="-128"/>
              </a:rPr>
              <a:t>ますます</a:t>
            </a:r>
            <a:endParaRPr lang="en-US" altLang="ja-JP" sz="2400" dirty="0">
              <a:ln w="18415" cmpd="sng">
                <a:solidFill>
                  <a:srgbClr val="FFFFFF"/>
                </a:solidFill>
                <a:prstDash val="solid"/>
              </a:ln>
              <a:solidFill>
                <a:schemeClr val="bg1"/>
              </a:solidFill>
              <a:latin typeface="AR丸ゴシック体M" pitchFamily="49" charset="-128"/>
              <a:ea typeface="AR丸ゴシック体M" pitchFamily="49" charset="-128"/>
            </a:endParaRPr>
          </a:p>
          <a:p>
            <a:pPr algn="ctr" eaLnBrk="1" hangingPunct="1">
              <a:defRPr/>
            </a:pPr>
            <a:r>
              <a:rPr lang="ja-JP" altLang="en-US" sz="2400" dirty="0">
                <a:ln w="18415" cmpd="sng">
                  <a:solidFill>
                    <a:srgbClr val="FFFFFF"/>
                  </a:solidFill>
                  <a:prstDash val="solid"/>
                </a:ln>
                <a:solidFill>
                  <a:schemeClr val="bg1"/>
                </a:solidFill>
                <a:latin typeface="AR丸ゴシック体M" pitchFamily="49" charset="-128"/>
                <a:ea typeface="AR丸ゴシック体M" pitchFamily="49" charset="-128"/>
              </a:rPr>
              <a:t>症状が出る</a:t>
            </a:r>
          </a:p>
        </p:txBody>
      </p:sp>
      <p:sp>
        <p:nvSpPr>
          <p:cNvPr id="9" name="テキスト ボックス 8">
            <a:extLst>
              <a:ext uri="{FF2B5EF4-FFF2-40B4-BE49-F238E27FC236}">
                <a16:creationId xmlns:a16="http://schemas.microsoft.com/office/drawing/2014/main" id="{43401409-4FD9-47B5-80C1-EDF90E3A20AF}"/>
              </a:ext>
            </a:extLst>
          </p:cNvPr>
          <p:cNvSpPr txBox="1">
            <a:spLocks noChangeArrowheads="1"/>
          </p:cNvSpPr>
          <p:nvPr/>
        </p:nvSpPr>
        <p:spPr bwMode="auto">
          <a:xfrm>
            <a:off x="3409862" y="806451"/>
            <a:ext cx="928687"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spcBef>
                <a:spcPct val="0"/>
              </a:spcBef>
              <a:buFontTx/>
              <a:buNone/>
            </a:pPr>
            <a:r>
              <a:rPr lang="ja-JP" altLang="en-US" sz="5700" b="1" dirty="0">
                <a:solidFill>
                  <a:srgbClr val="FF0000"/>
                </a:solidFill>
                <a:latin typeface="Arial" panose="020B0604020202020204" pitchFamily="34" charset="0"/>
                <a:ea typeface="ＭＳ Ｐゴシック" panose="020B0600070205080204" pitchFamily="50" charset="-128"/>
              </a:rPr>
              <a:t>〇</a:t>
            </a:r>
          </a:p>
        </p:txBody>
      </p:sp>
      <p:sp>
        <p:nvSpPr>
          <p:cNvPr id="23" name="テキスト ボックス 7">
            <a:extLst>
              <a:ext uri="{FF2B5EF4-FFF2-40B4-BE49-F238E27FC236}">
                <a16:creationId xmlns:a16="http://schemas.microsoft.com/office/drawing/2014/main" id="{FAD83CC2-D595-40F3-8BC1-F87945CC6FF3}"/>
              </a:ext>
            </a:extLst>
          </p:cNvPr>
          <p:cNvSpPr txBox="1">
            <a:spLocks noChangeArrowheads="1"/>
          </p:cNvSpPr>
          <p:nvPr/>
        </p:nvSpPr>
        <p:spPr bwMode="auto">
          <a:xfrm>
            <a:off x="6899275" y="6446836"/>
            <a:ext cx="5292725" cy="276225"/>
          </a:xfrm>
          <a:prstGeom prst="rect">
            <a:avLst/>
          </a:prstGeom>
          <a:solidFill>
            <a:schemeClr val="accent3">
              <a:lumMod val="20000"/>
              <a:lumOff val="80000"/>
            </a:schemeClr>
          </a:solidFill>
          <a:ln>
            <a:noFill/>
          </a:ln>
        </p:spPr>
        <p:txBody>
          <a:bodyPr>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認知症サポーター中学生養成講座副読本</a:t>
            </a:r>
          </a:p>
        </p:txBody>
      </p:sp>
      <p:sp>
        <p:nvSpPr>
          <p:cNvPr id="25" name="楕円 24">
            <a:extLst>
              <a:ext uri="{FF2B5EF4-FFF2-40B4-BE49-F238E27FC236}">
                <a16:creationId xmlns:a16="http://schemas.microsoft.com/office/drawing/2014/main" id="{1013CFE6-ED15-4156-8438-CD220E5F7FD5}"/>
              </a:ext>
            </a:extLst>
          </p:cNvPr>
          <p:cNvSpPr/>
          <p:nvPr/>
        </p:nvSpPr>
        <p:spPr>
          <a:xfrm>
            <a:off x="4114799" y="5580858"/>
            <a:ext cx="1331913" cy="1049338"/>
          </a:xfrm>
          <a:prstGeom prst="ellipse">
            <a:avLst/>
          </a:prstGeom>
          <a:solidFill>
            <a:srgbClr val="FF66CC"/>
          </a:solidFill>
          <a:ln>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b="1" dirty="0">
                <a:latin typeface="+mj-ea"/>
                <a:ea typeface="AR P丸ゴシック体M" panose="020B0600010101010101"/>
              </a:rPr>
              <a:t>安心</a:t>
            </a:r>
          </a:p>
        </p:txBody>
      </p:sp>
      <p:sp>
        <p:nvSpPr>
          <p:cNvPr id="27" name="楕円 26">
            <a:extLst>
              <a:ext uri="{FF2B5EF4-FFF2-40B4-BE49-F238E27FC236}">
                <a16:creationId xmlns:a16="http://schemas.microsoft.com/office/drawing/2014/main" id="{40242915-89FD-4667-8F38-5202F31F7DB0}"/>
              </a:ext>
            </a:extLst>
          </p:cNvPr>
          <p:cNvSpPr/>
          <p:nvPr/>
        </p:nvSpPr>
        <p:spPr>
          <a:xfrm>
            <a:off x="10213498" y="5005234"/>
            <a:ext cx="1325750" cy="1049338"/>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2800" b="1" dirty="0">
                <a:latin typeface="+mj-ea"/>
                <a:ea typeface="AR P丸ゴシック体M" panose="020B0600010101010101"/>
              </a:rPr>
              <a:t>不安</a:t>
            </a:r>
          </a:p>
        </p:txBody>
      </p:sp>
      <p:sp>
        <p:nvSpPr>
          <p:cNvPr id="28" name="正方形/長方形 27">
            <a:extLst>
              <a:ext uri="{FF2B5EF4-FFF2-40B4-BE49-F238E27FC236}">
                <a16:creationId xmlns:a16="http://schemas.microsoft.com/office/drawing/2014/main" id="{C693C426-0169-4754-868E-49706372A910}"/>
              </a:ext>
            </a:extLst>
          </p:cNvPr>
          <p:cNvSpPr/>
          <p:nvPr/>
        </p:nvSpPr>
        <p:spPr>
          <a:xfrm>
            <a:off x="11050589" y="322264"/>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P11</a:t>
            </a:r>
            <a:endParaRPr lang="ja-JP" altLang="en-US" dirty="0">
              <a:latin typeface="AR丸ゴシック体M" panose="020B0609010101010101" pitchFamily="49" charset="-128"/>
              <a:ea typeface="AR丸ゴシック体M" panose="020B0609010101010101" pitchFamily="49" charset="-128"/>
            </a:endParaRPr>
          </a:p>
        </p:txBody>
      </p:sp>
      <p:pic>
        <p:nvPicPr>
          <p:cNvPr id="5" name="図 4">
            <a:extLst>
              <a:ext uri="{FF2B5EF4-FFF2-40B4-BE49-F238E27FC236}">
                <a16:creationId xmlns:a16="http://schemas.microsoft.com/office/drawing/2014/main" id="{638FC0B7-DE3B-41D8-9AB2-15138E2D7F2B}"/>
              </a:ext>
            </a:extLst>
          </p:cNvPr>
          <p:cNvPicPr>
            <a:picLocks noChangeAspect="1"/>
          </p:cNvPicPr>
          <p:nvPr/>
        </p:nvPicPr>
        <p:blipFill>
          <a:blip r:embed="rId5"/>
          <a:stretch>
            <a:fillRect/>
          </a:stretch>
        </p:blipFill>
        <p:spPr>
          <a:xfrm>
            <a:off x="665683" y="1063889"/>
            <a:ext cx="2304488" cy="2042337"/>
          </a:xfrm>
          <a:prstGeom prst="rect">
            <a:avLst/>
          </a:prstGeom>
        </p:spPr>
      </p:pic>
    </p:spTree>
    <p:extLst>
      <p:ext uri="{BB962C8B-B14F-4D97-AF65-F5344CB8AC3E}">
        <p14:creationId xmlns:p14="http://schemas.microsoft.com/office/powerpoint/2010/main" val="32066492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barn(inVertical)">
                                      <p:cBhvr>
                                        <p:cTn id="36" dur="500"/>
                                        <p:tgtEl>
                                          <p:spTgt spid="17"/>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circle(in)">
                                      <p:cBhvr>
                                        <p:cTn id="41" dur="2000"/>
                                        <p:tgtEl>
                                          <p:spTgt spid="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1000"/>
                                        <p:tgtEl>
                                          <p:spTgt spid="27"/>
                                        </p:tgtEl>
                                      </p:cBhvr>
                                    </p:animEffect>
                                    <p:anim calcmode="lin" valueType="num">
                                      <p:cBhvr>
                                        <p:cTn id="47" dur="1000" fill="hold"/>
                                        <p:tgtEl>
                                          <p:spTgt spid="27"/>
                                        </p:tgtEl>
                                        <p:attrNameLst>
                                          <p:attrName>ppt_x</p:attrName>
                                        </p:attrNameLst>
                                      </p:cBhvr>
                                      <p:tavLst>
                                        <p:tav tm="0">
                                          <p:val>
                                            <p:strVal val="#ppt_x"/>
                                          </p:val>
                                        </p:tav>
                                        <p:tav tm="100000">
                                          <p:val>
                                            <p:strVal val="#ppt_x"/>
                                          </p:val>
                                        </p:tav>
                                      </p:tavLst>
                                    </p:anim>
                                    <p:anim calcmode="lin" valueType="num">
                                      <p:cBhvr>
                                        <p:cTn id="4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wipe(down)">
                                      <p:cBhvr>
                                        <p:cTn id="53" dur="580">
                                          <p:stCondLst>
                                            <p:cond delay="0"/>
                                          </p:stCondLst>
                                        </p:cTn>
                                        <p:tgtEl>
                                          <p:spTgt spid="8"/>
                                        </p:tgtEl>
                                      </p:cBhvr>
                                    </p:animEffect>
                                    <p:anim calcmode="lin" valueType="num">
                                      <p:cBhvr>
                                        <p:cTn id="5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9" dur="26">
                                          <p:stCondLst>
                                            <p:cond delay="650"/>
                                          </p:stCondLst>
                                        </p:cTn>
                                        <p:tgtEl>
                                          <p:spTgt spid="8"/>
                                        </p:tgtEl>
                                      </p:cBhvr>
                                      <p:to x="100000" y="60000"/>
                                    </p:animScale>
                                    <p:animScale>
                                      <p:cBhvr>
                                        <p:cTn id="60" dur="166" decel="50000">
                                          <p:stCondLst>
                                            <p:cond delay="676"/>
                                          </p:stCondLst>
                                        </p:cTn>
                                        <p:tgtEl>
                                          <p:spTgt spid="8"/>
                                        </p:tgtEl>
                                      </p:cBhvr>
                                      <p:to x="100000" y="100000"/>
                                    </p:animScale>
                                    <p:animScale>
                                      <p:cBhvr>
                                        <p:cTn id="61" dur="26">
                                          <p:stCondLst>
                                            <p:cond delay="1312"/>
                                          </p:stCondLst>
                                        </p:cTn>
                                        <p:tgtEl>
                                          <p:spTgt spid="8"/>
                                        </p:tgtEl>
                                      </p:cBhvr>
                                      <p:to x="100000" y="80000"/>
                                    </p:animScale>
                                    <p:animScale>
                                      <p:cBhvr>
                                        <p:cTn id="62" dur="166" decel="50000">
                                          <p:stCondLst>
                                            <p:cond delay="1338"/>
                                          </p:stCondLst>
                                        </p:cTn>
                                        <p:tgtEl>
                                          <p:spTgt spid="8"/>
                                        </p:tgtEl>
                                      </p:cBhvr>
                                      <p:to x="100000" y="100000"/>
                                    </p:animScale>
                                    <p:animScale>
                                      <p:cBhvr>
                                        <p:cTn id="63" dur="26">
                                          <p:stCondLst>
                                            <p:cond delay="1642"/>
                                          </p:stCondLst>
                                        </p:cTn>
                                        <p:tgtEl>
                                          <p:spTgt spid="8"/>
                                        </p:tgtEl>
                                      </p:cBhvr>
                                      <p:to x="100000" y="90000"/>
                                    </p:animScale>
                                    <p:animScale>
                                      <p:cBhvr>
                                        <p:cTn id="64" dur="166" decel="50000">
                                          <p:stCondLst>
                                            <p:cond delay="1668"/>
                                          </p:stCondLst>
                                        </p:cTn>
                                        <p:tgtEl>
                                          <p:spTgt spid="8"/>
                                        </p:tgtEl>
                                      </p:cBhvr>
                                      <p:to x="100000" y="100000"/>
                                    </p:animScale>
                                    <p:animScale>
                                      <p:cBhvr>
                                        <p:cTn id="65" dur="26">
                                          <p:stCondLst>
                                            <p:cond delay="1808"/>
                                          </p:stCondLst>
                                        </p:cTn>
                                        <p:tgtEl>
                                          <p:spTgt spid="8"/>
                                        </p:tgtEl>
                                      </p:cBhvr>
                                      <p:to x="100000" y="95000"/>
                                    </p:animScale>
                                    <p:animScale>
                                      <p:cBhvr>
                                        <p:cTn id="66" dur="166" decel="50000">
                                          <p:stCondLst>
                                            <p:cond delay="1834"/>
                                          </p:stCondLst>
                                        </p:cTn>
                                        <p:tgtEl>
                                          <p:spTgt spid="8"/>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wipe(down)">
                                      <p:cBhvr>
                                        <p:cTn id="71" dur="500"/>
                                        <p:tgtEl>
                                          <p:spTgt spid="22"/>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6" presetClass="entr" presetSubtype="16" fill="hold" grpId="0" nodeType="clickEffect">
                                  <p:stCondLst>
                                    <p:cond delay="0"/>
                                  </p:stCondLst>
                                  <p:childTnLst>
                                    <p:set>
                                      <p:cBhvr>
                                        <p:cTn id="75" dur="1" fill="hold">
                                          <p:stCondLst>
                                            <p:cond delay="0"/>
                                          </p:stCondLst>
                                        </p:cTn>
                                        <p:tgtEl>
                                          <p:spTgt spid="2"/>
                                        </p:tgtEl>
                                        <p:attrNameLst>
                                          <p:attrName>style.visibility</p:attrName>
                                        </p:attrNameLst>
                                      </p:cBhvr>
                                      <p:to>
                                        <p:strVal val="visible"/>
                                      </p:to>
                                    </p:set>
                                    <p:animEffect transition="in" filter="circle(in)">
                                      <p:cBhvr>
                                        <p:cTn id="76" dur="2000"/>
                                        <p:tgtEl>
                                          <p:spTgt spid="2"/>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42" presetClass="entr" presetSubtype="0" fill="hold" nodeType="click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fade">
                                      <p:cBhvr>
                                        <p:cTn id="81" dur="1000"/>
                                        <p:tgtEl>
                                          <p:spTgt spid="5"/>
                                        </p:tgtEl>
                                      </p:cBhvr>
                                    </p:animEffect>
                                    <p:anim calcmode="lin" valueType="num">
                                      <p:cBhvr>
                                        <p:cTn id="82" dur="1000" fill="hold"/>
                                        <p:tgtEl>
                                          <p:spTgt spid="5"/>
                                        </p:tgtEl>
                                        <p:attrNameLst>
                                          <p:attrName>ppt_x</p:attrName>
                                        </p:attrNameLst>
                                      </p:cBhvr>
                                      <p:tavLst>
                                        <p:tav tm="0">
                                          <p:val>
                                            <p:strVal val="#ppt_x"/>
                                          </p:val>
                                        </p:tav>
                                        <p:tav tm="100000">
                                          <p:val>
                                            <p:strVal val="#ppt_x"/>
                                          </p:val>
                                        </p:tav>
                                      </p:tavLst>
                                    </p:anim>
                                    <p:anim calcmode="lin" valueType="num">
                                      <p:cBhvr>
                                        <p:cTn id="8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18"/>
                                        </p:tgtEl>
                                        <p:attrNameLst>
                                          <p:attrName>style.visibility</p:attrName>
                                        </p:attrNameLst>
                                      </p:cBhvr>
                                      <p:to>
                                        <p:strVal val="visible"/>
                                      </p:to>
                                    </p:set>
                                    <p:animEffect transition="in" filter="wipe(down)">
                                      <p:cBhvr>
                                        <p:cTn id="88" dur="500"/>
                                        <p:tgtEl>
                                          <p:spTgt spid="18"/>
                                        </p:tgtEl>
                                      </p:cBhvr>
                                    </p:animEffect>
                                  </p:childTnLst>
                                </p:cTn>
                              </p:par>
                            </p:childTnLst>
                          </p:cTn>
                        </p:par>
                      </p:childTnLst>
                    </p:cTn>
                  </p:par>
                  <p:par>
                    <p:cTn id="89" fill="hold">
                      <p:stCondLst>
                        <p:cond delay="indefinite"/>
                      </p:stCondLst>
                      <p:childTnLst>
                        <p:par>
                          <p:cTn id="90" fill="hold">
                            <p:stCondLst>
                              <p:cond delay="0"/>
                            </p:stCondLst>
                            <p:childTnLst>
                              <p:par>
                                <p:cTn id="91" presetID="6" presetClass="entr" presetSubtype="16" fill="hold" grpId="0" nodeType="clickEffect">
                                  <p:stCondLst>
                                    <p:cond delay="0"/>
                                  </p:stCondLst>
                                  <p:childTnLst>
                                    <p:set>
                                      <p:cBhvr>
                                        <p:cTn id="92" dur="1" fill="hold">
                                          <p:stCondLst>
                                            <p:cond delay="0"/>
                                          </p:stCondLst>
                                        </p:cTn>
                                        <p:tgtEl>
                                          <p:spTgt spid="4"/>
                                        </p:tgtEl>
                                        <p:attrNameLst>
                                          <p:attrName>style.visibility</p:attrName>
                                        </p:attrNameLst>
                                      </p:cBhvr>
                                      <p:to>
                                        <p:strVal val="visible"/>
                                      </p:to>
                                    </p:set>
                                    <p:animEffect transition="in" filter="circle(in)">
                                      <p:cBhvr>
                                        <p:cTn id="93" dur="2000"/>
                                        <p:tgtEl>
                                          <p:spTgt spid="4"/>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6" presetClass="entr" presetSubtype="16" fill="hold" nodeType="clickEffect">
                                  <p:stCondLst>
                                    <p:cond delay="0"/>
                                  </p:stCondLst>
                                  <p:childTnLst>
                                    <p:set>
                                      <p:cBhvr>
                                        <p:cTn id="97" dur="1" fill="hold">
                                          <p:stCondLst>
                                            <p:cond delay="0"/>
                                          </p:stCondLst>
                                        </p:cTn>
                                        <p:tgtEl>
                                          <p:spTgt spid="18438"/>
                                        </p:tgtEl>
                                        <p:attrNameLst>
                                          <p:attrName>style.visibility</p:attrName>
                                        </p:attrNameLst>
                                      </p:cBhvr>
                                      <p:to>
                                        <p:strVal val="visible"/>
                                      </p:to>
                                    </p:set>
                                    <p:animEffect transition="in" filter="circle(in)">
                                      <p:cBhvr>
                                        <p:cTn id="98" dur="2000"/>
                                        <p:tgtEl>
                                          <p:spTgt spid="18438"/>
                                        </p:tgtEl>
                                      </p:cBhvr>
                                    </p:animEffect>
                                  </p:childTnLst>
                                </p:cTn>
                              </p:par>
                            </p:childTnLst>
                          </p:cTn>
                        </p:par>
                      </p:childTnLst>
                    </p:cTn>
                  </p:par>
                  <p:par>
                    <p:cTn id="99" fill="hold">
                      <p:stCondLst>
                        <p:cond delay="indefinite"/>
                      </p:stCondLst>
                      <p:childTnLst>
                        <p:par>
                          <p:cTn id="100" fill="hold">
                            <p:stCondLst>
                              <p:cond delay="0"/>
                            </p:stCondLst>
                            <p:childTnLst>
                              <p:par>
                                <p:cTn id="101" presetID="42" presetClass="entr" presetSubtype="0" fill="hold" grpId="0" nodeType="click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fade">
                                      <p:cBhvr>
                                        <p:cTn id="103" dur="1000"/>
                                        <p:tgtEl>
                                          <p:spTgt spid="25"/>
                                        </p:tgtEl>
                                      </p:cBhvr>
                                    </p:animEffect>
                                    <p:anim calcmode="lin" valueType="num">
                                      <p:cBhvr>
                                        <p:cTn id="104" dur="1000" fill="hold"/>
                                        <p:tgtEl>
                                          <p:spTgt spid="25"/>
                                        </p:tgtEl>
                                        <p:attrNameLst>
                                          <p:attrName>ppt_x</p:attrName>
                                        </p:attrNameLst>
                                      </p:cBhvr>
                                      <p:tavLst>
                                        <p:tav tm="0">
                                          <p:val>
                                            <p:strVal val="#ppt_x"/>
                                          </p:val>
                                        </p:tav>
                                        <p:tav tm="100000">
                                          <p:val>
                                            <p:strVal val="#ppt_x"/>
                                          </p:val>
                                        </p:tav>
                                      </p:tavLst>
                                    </p:anim>
                                    <p:anim calcmode="lin" valueType="num">
                                      <p:cBhvr>
                                        <p:cTn id="10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6" fill="hold" nodeType="clickPar">
                      <p:stCondLst>
                        <p:cond delay="indefinite"/>
                      </p:stCondLst>
                      <p:childTnLst>
                        <p:par>
                          <p:cTn id="107" fill="hold" nodeType="withGroup">
                            <p:stCondLst>
                              <p:cond delay="0"/>
                            </p:stCondLst>
                            <p:childTnLst>
                              <p:par>
                                <p:cTn id="108" presetID="26" presetClass="entr" presetSubtype="0" fill="hold" grpId="0" nodeType="clickEffect">
                                  <p:stCondLst>
                                    <p:cond delay="0"/>
                                  </p:stCondLst>
                                  <p:childTnLst>
                                    <p:set>
                                      <p:cBhvr>
                                        <p:cTn id="109" dur="1" fill="hold">
                                          <p:stCondLst>
                                            <p:cond delay="0"/>
                                          </p:stCondLst>
                                        </p:cTn>
                                        <p:tgtEl>
                                          <p:spTgt spid="9"/>
                                        </p:tgtEl>
                                        <p:attrNameLst>
                                          <p:attrName>style.visibility</p:attrName>
                                        </p:attrNameLst>
                                      </p:cBhvr>
                                      <p:to>
                                        <p:strVal val="visible"/>
                                      </p:to>
                                    </p:set>
                                    <p:animEffect transition="in" filter="wipe(down)">
                                      <p:cBhvr>
                                        <p:cTn id="110" dur="580">
                                          <p:stCondLst>
                                            <p:cond delay="0"/>
                                          </p:stCondLst>
                                        </p:cTn>
                                        <p:tgtEl>
                                          <p:spTgt spid="9"/>
                                        </p:tgtEl>
                                      </p:cBhvr>
                                    </p:animEffect>
                                    <p:anim calcmode="lin" valueType="num">
                                      <p:cBhvr>
                                        <p:cTn id="11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1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1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16" dur="26">
                                          <p:stCondLst>
                                            <p:cond delay="650"/>
                                          </p:stCondLst>
                                        </p:cTn>
                                        <p:tgtEl>
                                          <p:spTgt spid="9"/>
                                        </p:tgtEl>
                                      </p:cBhvr>
                                      <p:to x="100000" y="60000"/>
                                    </p:animScale>
                                    <p:animScale>
                                      <p:cBhvr>
                                        <p:cTn id="117" dur="166" decel="50000">
                                          <p:stCondLst>
                                            <p:cond delay="676"/>
                                          </p:stCondLst>
                                        </p:cTn>
                                        <p:tgtEl>
                                          <p:spTgt spid="9"/>
                                        </p:tgtEl>
                                      </p:cBhvr>
                                      <p:to x="100000" y="100000"/>
                                    </p:animScale>
                                    <p:animScale>
                                      <p:cBhvr>
                                        <p:cTn id="118" dur="26">
                                          <p:stCondLst>
                                            <p:cond delay="1312"/>
                                          </p:stCondLst>
                                        </p:cTn>
                                        <p:tgtEl>
                                          <p:spTgt spid="9"/>
                                        </p:tgtEl>
                                      </p:cBhvr>
                                      <p:to x="100000" y="80000"/>
                                    </p:animScale>
                                    <p:animScale>
                                      <p:cBhvr>
                                        <p:cTn id="119" dur="166" decel="50000">
                                          <p:stCondLst>
                                            <p:cond delay="1338"/>
                                          </p:stCondLst>
                                        </p:cTn>
                                        <p:tgtEl>
                                          <p:spTgt spid="9"/>
                                        </p:tgtEl>
                                      </p:cBhvr>
                                      <p:to x="100000" y="100000"/>
                                    </p:animScale>
                                    <p:animScale>
                                      <p:cBhvr>
                                        <p:cTn id="120" dur="26">
                                          <p:stCondLst>
                                            <p:cond delay="1642"/>
                                          </p:stCondLst>
                                        </p:cTn>
                                        <p:tgtEl>
                                          <p:spTgt spid="9"/>
                                        </p:tgtEl>
                                      </p:cBhvr>
                                      <p:to x="100000" y="90000"/>
                                    </p:animScale>
                                    <p:animScale>
                                      <p:cBhvr>
                                        <p:cTn id="121" dur="166" decel="50000">
                                          <p:stCondLst>
                                            <p:cond delay="1668"/>
                                          </p:stCondLst>
                                        </p:cTn>
                                        <p:tgtEl>
                                          <p:spTgt spid="9"/>
                                        </p:tgtEl>
                                      </p:cBhvr>
                                      <p:to x="100000" y="100000"/>
                                    </p:animScale>
                                    <p:animScale>
                                      <p:cBhvr>
                                        <p:cTn id="122" dur="26">
                                          <p:stCondLst>
                                            <p:cond delay="1808"/>
                                          </p:stCondLst>
                                        </p:cTn>
                                        <p:tgtEl>
                                          <p:spTgt spid="9"/>
                                        </p:tgtEl>
                                      </p:cBhvr>
                                      <p:to x="100000" y="95000"/>
                                    </p:animScale>
                                    <p:animScale>
                                      <p:cBhvr>
                                        <p:cTn id="123"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2" grpId="0" animBg="1"/>
      <p:bldP spid="2" grpId="0" animBg="1"/>
      <p:bldP spid="3" grpId="0" animBg="1"/>
      <p:bldP spid="4" grpId="0" animBg="1"/>
      <p:bldP spid="7" grpId="0" animBg="1"/>
      <p:bldP spid="17" grpId="0" animBg="1"/>
      <p:bldP spid="8" grpId="0"/>
      <p:bldP spid="9" grpId="0"/>
      <p:bldP spid="25" grpId="0" animBg="1"/>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タイトル 1">
            <a:extLst>
              <a:ext uri="{FF2B5EF4-FFF2-40B4-BE49-F238E27FC236}">
                <a16:creationId xmlns:a16="http://schemas.microsoft.com/office/drawing/2014/main" id="{B4B961C3-8E32-403E-86E8-F2429EDC65C9}"/>
              </a:ext>
            </a:extLst>
          </p:cNvPr>
          <p:cNvSpPr>
            <a:spLocks noGrp="1" noChangeArrowheads="1"/>
          </p:cNvSpPr>
          <p:nvPr>
            <p:ph type="title"/>
          </p:nvPr>
        </p:nvSpPr>
        <p:spPr bwMode="auto">
          <a:xfrm>
            <a:off x="1779588" y="350837"/>
            <a:ext cx="9815512" cy="1155710"/>
          </a:xfrm>
          <a:solidFill>
            <a:schemeClr val="bg1"/>
          </a:solidFill>
        </p:spPr>
        <p:txBody>
          <a:bodyPr wrap="square" numCol="1" anchorCtr="0" compatLnSpc="1">
            <a:prstTxWarp prst="textNoShape">
              <a:avLst/>
            </a:prstTxWarp>
            <a:normAutofit fontScale="90000"/>
          </a:bodyPr>
          <a:lstStyle/>
          <a:p>
            <a:pPr>
              <a:lnSpc>
                <a:spcPct val="150000"/>
              </a:lnSpc>
            </a:pPr>
            <a:r>
              <a:rPr lang="ja-JP" altLang="en-US" sz="2800" dirty="0">
                <a:latin typeface="AR丸ゴシック体M" pitchFamily="49" charset="-128"/>
                <a:ea typeface="AR丸ゴシック体M" pitchFamily="49" charset="-128"/>
              </a:rPr>
              <a:t>   </a:t>
            </a:r>
            <a:r>
              <a:rPr lang="ja-JP" altLang="en-US" sz="2400" dirty="0">
                <a:latin typeface="AR丸ゴシック体M" pitchFamily="49" charset="-128"/>
                <a:ea typeface="AR丸ゴシック体M" pitchFamily="49" charset="-128"/>
              </a:rPr>
              <a:t>次の症状は</a:t>
            </a:r>
            <a:r>
              <a:rPr lang="ja-JP" altLang="en-US" sz="2700" b="1" dirty="0">
                <a:solidFill>
                  <a:srgbClr val="FF0000"/>
                </a:solidFill>
                <a:latin typeface="AR丸ゴシック体M" pitchFamily="49" charset="-128"/>
                <a:ea typeface="AR丸ゴシック体M" pitchFamily="49" charset="-128"/>
              </a:rPr>
              <a:t>「認知症」</a:t>
            </a:r>
            <a:r>
              <a:rPr lang="ja-JP" altLang="en-US" sz="2400" dirty="0">
                <a:latin typeface="AR丸ゴシック体M" pitchFamily="49" charset="-128"/>
                <a:ea typeface="AR丸ゴシック体M" pitchFamily="49" charset="-128"/>
              </a:rPr>
              <a:t>の症状だと思いますか？</a:t>
            </a:r>
            <a:br>
              <a:rPr lang="en-US" altLang="ja-JP" sz="2400" dirty="0">
                <a:latin typeface="AR丸ゴシック体M" pitchFamily="49" charset="-128"/>
                <a:ea typeface="AR丸ゴシック体M" pitchFamily="49" charset="-128"/>
              </a:rPr>
            </a:br>
            <a:r>
              <a:rPr lang="ja-JP" altLang="en-US" sz="2400" dirty="0">
                <a:latin typeface="AR丸ゴシック体M" pitchFamily="49" charset="-128"/>
                <a:ea typeface="AR丸ゴシック体M" pitchFamily="49" charset="-128"/>
              </a:rPr>
              <a:t>   それとも</a:t>
            </a:r>
            <a:r>
              <a:rPr lang="ja-JP" altLang="en-US" sz="2700" b="1" dirty="0">
                <a:solidFill>
                  <a:srgbClr val="7030A0"/>
                </a:solidFill>
                <a:latin typeface="AR丸ゴシック体M" pitchFamily="49" charset="-128"/>
                <a:ea typeface="AR丸ゴシック体M" pitchFamily="49" charset="-128"/>
              </a:rPr>
              <a:t>「もの忘れ」</a:t>
            </a:r>
            <a:r>
              <a:rPr lang="ja-JP" altLang="en-US" sz="2400" dirty="0">
                <a:latin typeface="AR丸ゴシック体M" pitchFamily="49" charset="-128"/>
                <a:ea typeface="AR丸ゴシック体M" pitchFamily="49" charset="-128"/>
              </a:rPr>
              <a:t>だと思いますか？どちらかに手をあげてください</a:t>
            </a:r>
          </a:p>
        </p:txBody>
      </p:sp>
      <p:sp>
        <p:nvSpPr>
          <p:cNvPr id="5" name="角丸四角形 4">
            <a:extLst>
              <a:ext uri="{FF2B5EF4-FFF2-40B4-BE49-F238E27FC236}">
                <a16:creationId xmlns:a16="http://schemas.microsoft.com/office/drawing/2014/main" id="{810B3FFE-C2ED-4539-9625-C7747D014B91}"/>
              </a:ext>
            </a:extLst>
          </p:cNvPr>
          <p:cNvSpPr/>
          <p:nvPr/>
        </p:nvSpPr>
        <p:spPr>
          <a:xfrm>
            <a:off x="6299200" y="1648768"/>
            <a:ext cx="1511300" cy="5334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6" name="角丸四角形 5">
            <a:extLst>
              <a:ext uri="{FF2B5EF4-FFF2-40B4-BE49-F238E27FC236}">
                <a16:creationId xmlns:a16="http://schemas.microsoft.com/office/drawing/2014/main" id="{9DD52DEC-93FF-44FA-911C-313E73A0B439}"/>
              </a:ext>
            </a:extLst>
          </p:cNvPr>
          <p:cNvSpPr/>
          <p:nvPr/>
        </p:nvSpPr>
        <p:spPr>
          <a:xfrm>
            <a:off x="9549609" y="2266805"/>
            <a:ext cx="1511300" cy="55245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0" name="正方形/長方形 19">
            <a:extLst>
              <a:ext uri="{FF2B5EF4-FFF2-40B4-BE49-F238E27FC236}">
                <a16:creationId xmlns:a16="http://schemas.microsoft.com/office/drawing/2014/main" id="{8D76FCEF-15D2-4EC8-8A72-5E6B5C26D1DD}"/>
              </a:ext>
            </a:extLst>
          </p:cNvPr>
          <p:cNvSpPr/>
          <p:nvPr/>
        </p:nvSpPr>
        <p:spPr>
          <a:xfrm>
            <a:off x="2797175" y="5209232"/>
            <a:ext cx="5243513" cy="427038"/>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ja-JP" altLang="en-US" sz="2000" b="1" dirty="0">
                <a:latin typeface="AR丸ゴシック体M" panose="020B0609010101010101" pitchFamily="49" charset="-128"/>
                <a:ea typeface="AR丸ゴシック体M" panose="020B0609010101010101" pitchFamily="49" charset="-128"/>
              </a:rPr>
              <a:t>玄関で自転車を忘れたことに気付いたら</a:t>
            </a:r>
          </a:p>
        </p:txBody>
      </p:sp>
      <p:sp>
        <p:nvSpPr>
          <p:cNvPr id="21" name="正方形/長方形 20">
            <a:extLst>
              <a:ext uri="{FF2B5EF4-FFF2-40B4-BE49-F238E27FC236}">
                <a16:creationId xmlns:a16="http://schemas.microsoft.com/office/drawing/2014/main" id="{D68E5334-9277-4798-BABB-F661DF8B2AB8}"/>
              </a:ext>
            </a:extLst>
          </p:cNvPr>
          <p:cNvSpPr/>
          <p:nvPr/>
        </p:nvSpPr>
        <p:spPr>
          <a:xfrm>
            <a:off x="2800752" y="5821363"/>
            <a:ext cx="5243513" cy="685800"/>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ja-JP" altLang="en-US" sz="2000" b="1" dirty="0">
                <a:latin typeface="AR丸ゴシック体M" panose="020B0609010101010101" pitchFamily="49" charset="-128"/>
                <a:ea typeface="AR丸ゴシック体M" panose="020B0609010101010101" pitchFamily="49" charset="-128"/>
              </a:rPr>
              <a:t>自転車のことをすっかり忘れて、歩いて買い物に行ったと言い張ったら</a:t>
            </a:r>
          </a:p>
        </p:txBody>
      </p:sp>
      <p:sp>
        <p:nvSpPr>
          <p:cNvPr id="22" name="右矢印 21">
            <a:extLst>
              <a:ext uri="{FF2B5EF4-FFF2-40B4-BE49-F238E27FC236}">
                <a16:creationId xmlns:a16="http://schemas.microsoft.com/office/drawing/2014/main" id="{C78965F9-BB9A-4A64-AE78-E41FDE5E2995}"/>
              </a:ext>
            </a:extLst>
          </p:cNvPr>
          <p:cNvSpPr/>
          <p:nvPr/>
        </p:nvSpPr>
        <p:spPr>
          <a:xfrm>
            <a:off x="8224838" y="5256212"/>
            <a:ext cx="690562" cy="349251"/>
          </a:xfrm>
          <a:prstGeom prst="right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23" name="右矢印 22">
            <a:extLst>
              <a:ext uri="{FF2B5EF4-FFF2-40B4-BE49-F238E27FC236}">
                <a16:creationId xmlns:a16="http://schemas.microsoft.com/office/drawing/2014/main" id="{7F521C9E-23F7-4809-8296-347A3ED6A7A1}"/>
              </a:ext>
            </a:extLst>
          </p:cNvPr>
          <p:cNvSpPr/>
          <p:nvPr/>
        </p:nvSpPr>
        <p:spPr>
          <a:xfrm>
            <a:off x="8231189" y="5964238"/>
            <a:ext cx="688975" cy="349250"/>
          </a:xfrm>
          <a:prstGeom prst="rightArrow">
            <a:avLst/>
          </a:prstGeom>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10" name="正方形/長方形 9">
            <a:extLst>
              <a:ext uri="{FF2B5EF4-FFF2-40B4-BE49-F238E27FC236}">
                <a16:creationId xmlns:a16="http://schemas.microsoft.com/office/drawing/2014/main" id="{410FB58A-B433-4B69-9DDB-8FCE235A38CE}"/>
              </a:ext>
            </a:extLst>
          </p:cNvPr>
          <p:cNvSpPr/>
          <p:nvPr/>
        </p:nvSpPr>
        <p:spPr>
          <a:xfrm>
            <a:off x="6365875" y="1671874"/>
            <a:ext cx="1377950" cy="488950"/>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sz="2400" b="1" dirty="0">
                <a:solidFill>
                  <a:srgbClr val="FF0000"/>
                </a:solidFill>
                <a:ea typeface="AR丸ゴシック体M" panose="020B0609010101010101"/>
              </a:rPr>
              <a:t>認知症</a:t>
            </a:r>
          </a:p>
        </p:txBody>
      </p:sp>
      <p:sp>
        <p:nvSpPr>
          <p:cNvPr id="11" name="正方形/長方形 10">
            <a:extLst>
              <a:ext uri="{FF2B5EF4-FFF2-40B4-BE49-F238E27FC236}">
                <a16:creationId xmlns:a16="http://schemas.microsoft.com/office/drawing/2014/main" id="{0A1221E9-1B24-4335-A4F6-C2241FC1F28C}"/>
              </a:ext>
            </a:extLst>
          </p:cNvPr>
          <p:cNvSpPr/>
          <p:nvPr/>
        </p:nvSpPr>
        <p:spPr>
          <a:xfrm>
            <a:off x="6816725" y="2708275"/>
            <a:ext cx="1366838" cy="4270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正方形/長方形 11">
            <a:extLst>
              <a:ext uri="{FF2B5EF4-FFF2-40B4-BE49-F238E27FC236}">
                <a16:creationId xmlns:a16="http://schemas.microsoft.com/office/drawing/2014/main" id="{6038FA79-8685-4F07-9838-0EC7F0FA389B}"/>
              </a:ext>
            </a:extLst>
          </p:cNvPr>
          <p:cNvSpPr/>
          <p:nvPr/>
        </p:nvSpPr>
        <p:spPr>
          <a:xfrm>
            <a:off x="9581359" y="2320131"/>
            <a:ext cx="1447800" cy="446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panose="020B0604020202020204" pitchFamily="34" charset="0"/>
              <a:buNone/>
              <a:defRPr/>
            </a:pPr>
            <a:r>
              <a:rPr lang="ja-JP" altLang="en-US" sz="2400" b="1" dirty="0">
                <a:solidFill>
                  <a:srgbClr val="7030A0"/>
                </a:solidFill>
                <a:latin typeface="AR丸ゴシック体M" pitchFamily="49" charset="-128"/>
                <a:ea typeface="AR丸ゴシック体M" pitchFamily="49" charset="-128"/>
              </a:rPr>
              <a:t>もの忘れ</a:t>
            </a:r>
            <a:endParaRPr lang="en-US" altLang="ja-JP" sz="2400" b="1" dirty="0">
              <a:solidFill>
                <a:srgbClr val="7030A0"/>
              </a:solidFill>
              <a:latin typeface="AR丸ゴシック体M" pitchFamily="49" charset="-128"/>
              <a:ea typeface="AR丸ゴシック体M" pitchFamily="49" charset="-128"/>
            </a:endParaRPr>
          </a:p>
        </p:txBody>
      </p:sp>
      <p:sp>
        <p:nvSpPr>
          <p:cNvPr id="14" name="テキスト ボックス 13">
            <a:extLst>
              <a:ext uri="{FF2B5EF4-FFF2-40B4-BE49-F238E27FC236}">
                <a16:creationId xmlns:a16="http://schemas.microsoft.com/office/drawing/2014/main" id="{B3618031-B6C3-49B0-907E-1B1FD523B5D5}"/>
              </a:ext>
            </a:extLst>
          </p:cNvPr>
          <p:cNvSpPr txBox="1">
            <a:spLocks noChangeArrowheads="1"/>
          </p:cNvSpPr>
          <p:nvPr/>
        </p:nvSpPr>
        <p:spPr bwMode="auto">
          <a:xfrm>
            <a:off x="678659" y="1711859"/>
            <a:ext cx="5834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buFont typeface="Arial" panose="020B0604020202020204" pitchFamily="34" charset="0"/>
              <a:buNone/>
            </a:pPr>
            <a:r>
              <a:rPr lang="ja-JP" altLang="en-US" b="1" dirty="0">
                <a:solidFill>
                  <a:srgbClr val="000000"/>
                </a:solidFill>
                <a:latin typeface="AR丸ゴシック体M" pitchFamily="49" charset="-128"/>
                <a:ea typeface="AR丸ゴシック体M" pitchFamily="49" charset="-128"/>
              </a:rPr>
              <a:t>① 真夏なのに、コートを着て出かけた</a:t>
            </a:r>
            <a:endParaRPr lang="en-US" altLang="ja-JP" b="1" dirty="0">
              <a:solidFill>
                <a:srgbClr val="000000"/>
              </a:solidFill>
              <a:latin typeface="AR丸ゴシック体M" pitchFamily="49" charset="-128"/>
              <a:ea typeface="AR丸ゴシック体M" pitchFamily="49" charset="-128"/>
            </a:endParaRPr>
          </a:p>
        </p:txBody>
      </p:sp>
      <p:sp>
        <p:nvSpPr>
          <p:cNvPr id="15" name="テキスト ボックス 14">
            <a:extLst>
              <a:ext uri="{FF2B5EF4-FFF2-40B4-BE49-F238E27FC236}">
                <a16:creationId xmlns:a16="http://schemas.microsoft.com/office/drawing/2014/main" id="{8F0ECE4F-C0FE-4615-A232-215060C1936C}"/>
              </a:ext>
            </a:extLst>
          </p:cNvPr>
          <p:cNvSpPr txBox="1">
            <a:spLocks noChangeArrowheads="1"/>
          </p:cNvSpPr>
          <p:nvPr/>
        </p:nvSpPr>
        <p:spPr bwMode="auto">
          <a:xfrm>
            <a:off x="678659" y="2325043"/>
            <a:ext cx="88709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buFont typeface="Arial" panose="020B0604020202020204" pitchFamily="34" charset="0"/>
              <a:buNone/>
            </a:pPr>
            <a:r>
              <a:rPr lang="ja-JP" altLang="en-US" b="1" dirty="0">
                <a:solidFill>
                  <a:srgbClr val="000000"/>
                </a:solidFill>
                <a:latin typeface="AR丸ゴシック体M" pitchFamily="49" charset="-128"/>
                <a:ea typeface="AR丸ゴシック体M" pitchFamily="49" charset="-128"/>
              </a:rPr>
              <a:t>② 話している相手の人の名前を忘れていて、後から思いだした</a:t>
            </a:r>
            <a:endParaRPr lang="en-US" altLang="ja-JP" b="1" dirty="0">
              <a:solidFill>
                <a:srgbClr val="000000"/>
              </a:solidFill>
              <a:latin typeface="AR丸ゴシック体M" pitchFamily="49" charset="-128"/>
              <a:ea typeface="AR丸ゴシック体M" pitchFamily="49" charset="-128"/>
            </a:endParaRPr>
          </a:p>
        </p:txBody>
      </p:sp>
      <p:sp>
        <p:nvSpPr>
          <p:cNvPr id="17" name="テキスト ボックス 16">
            <a:extLst>
              <a:ext uri="{FF2B5EF4-FFF2-40B4-BE49-F238E27FC236}">
                <a16:creationId xmlns:a16="http://schemas.microsoft.com/office/drawing/2014/main" id="{92E74CB7-5B97-4DFB-80E8-DA6BAA42F8CA}"/>
              </a:ext>
            </a:extLst>
          </p:cNvPr>
          <p:cNvSpPr txBox="1">
            <a:spLocks noChangeArrowheads="1"/>
          </p:cNvSpPr>
          <p:nvPr/>
        </p:nvSpPr>
        <p:spPr bwMode="auto">
          <a:xfrm>
            <a:off x="678659" y="2956869"/>
            <a:ext cx="77866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buFont typeface="Arial" panose="020B0604020202020204" pitchFamily="34" charset="0"/>
              <a:buNone/>
            </a:pPr>
            <a:r>
              <a:rPr lang="ja-JP" altLang="en-US" b="1" dirty="0">
                <a:solidFill>
                  <a:srgbClr val="000000"/>
                </a:solidFill>
                <a:latin typeface="AR丸ゴシック体M" pitchFamily="49" charset="-128"/>
                <a:ea typeface="AR丸ゴシック体M" pitchFamily="49" charset="-128"/>
              </a:rPr>
              <a:t>③ 昨日食べた回転寿司のネタの種類を思い出せない</a:t>
            </a:r>
            <a:endParaRPr lang="en-US" altLang="ja-JP" b="1" dirty="0">
              <a:solidFill>
                <a:srgbClr val="000000"/>
              </a:solidFill>
              <a:latin typeface="AR丸ゴシック体M" pitchFamily="49" charset="-128"/>
              <a:ea typeface="AR丸ゴシック体M" pitchFamily="49" charset="-128"/>
            </a:endParaRPr>
          </a:p>
        </p:txBody>
      </p:sp>
      <p:sp>
        <p:nvSpPr>
          <p:cNvPr id="24" name="角丸四角形 5">
            <a:extLst>
              <a:ext uri="{FF2B5EF4-FFF2-40B4-BE49-F238E27FC236}">
                <a16:creationId xmlns:a16="http://schemas.microsoft.com/office/drawing/2014/main" id="{D27EC911-CCA0-47D1-AA4B-9316AA588C38}"/>
              </a:ext>
            </a:extLst>
          </p:cNvPr>
          <p:cNvSpPr/>
          <p:nvPr/>
        </p:nvSpPr>
        <p:spPr>
          <a:xfrm>
            <a:off x="7996238" y="2930998"/>
            <a:ext cx="1511300" cy="554037"/>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5" name="正方形/長方形 24">
            <a:extLst>
              <a:ext uri="{FF2B5EF4-FFF2-40B4-BE49-F238E27FC236}">
                <a16:creationId xmlns:a16="http://schemas.microsoft.com/office/drawing/2014/main" id="{E65B5F16-5580-4E15-AC3B-0B586E6FEAB7}"/>
              </a:ext>
            </a:extLst>
          </p:cNvPr>
          <p:cNvSpPr/>
          <p:nvPr/>
        </p:nvSpPr>
        <p:spPr>
          <a:xfrm>
            <a:off x="8056965" y="2954980"/>
            <a:ext cx="1419225"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panose="020B0604020202020204" pitchFamily="34" charset="0"/>
              <a:buNone/>
              <a:defRPr/>
            </a:pPr>
            <a:r>
              <a:rPr lang="ja-JP" altLang="en-US" sz="2400" b="1" dirty="0">
                <a:solidFill>
                  <a:srgbClr val="7030A0"/>
                </a:solidFill>
                <a:latin typeface="AR丸ゴシック体M" pitchFamily="49" charset="-128"/>
                <a:ea typeface="AR丸ゴシック体M" pitchFamily="49" charset="-128"/>
              </a:rPr>
              <a:t>もの忘れ</a:t>
            </a:r>
            <a:endParaRPr lang="en-US" altLang="ja-JP" sz="2400" b="1" dirty="0">
              <a:solidFill>
                <a:srgbClr val="7030A0"/>
              </a:solidFill>
              <a:latin typeface="AR丸ゴシック体M" pitchFamily="49" charset="-128"/>
              <a:ea typeface="AR丸ゴシック体M" pitchFamily="49" charset="-128"/>
            </a:endParaRPr>
          </a:p>
        </p:txBody>
      </p:sp>
      <p:sp>
        <p:nvSpPr>
          <p:cNvPr id="18" name="テキスト ボックス 17">
            <a:extLst>
              <a:ext uri="{FF2B5EF4-FFF2-40B4-BE49-F238E27FC236}">
                <a16:creationId xmlns:a16="http://schemas.microsoft.com/office/drawing/2014/main" id="{772C51D6-8F26-4C92-AD85-F8147CD6C40A}"/>
              </a:ext>
            </a:extLst>
          </p:cNvPr>
          <p:cNvSpPr txBox="1">
            <a:spLocks noChangeArrowheads="1"/>
          </p:cNvSpPr>
          <p:nvPr/>
        </p:nvSpPr>
        <p:spPr bwMode="auto">
          <a:xfrm>
            <a:off x="678659" y="3624564"/>
            <a:ext cx="9221789"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buFont typeface="Arial" panose="020B0604020202020204" pitchFamily="34" charset="0"/>
              <a:buNone/>
            </a:pPr>
            <a:r>
              <a:rPr lang="ja-JP" altLang="en-US" b="1" dirty="0">
                <a:solidFill>
                  <a:srgbClr val="000000"/>
                </a:solidFill>
                <a:latin typeface="AR丸ゴシック体M" pitchFamily="49" charset="-128"/>
                <a:ea typeface="AR丸ゴシック体M" pitchFamily="49" charset="-128"/>
              </a:rPr>
              <a:t>④ 冷蔵庫から意外なもの「例えば メガネ・さいふ」が出てきた</a:t>
            </a:r>
            <a:endParaRPr lang="en-US" altLang="ja-JP" b="1" dirty="0">
              <a:solidFill>
                <a:srgbClr val="000000"/>
              </a:solidFill>
              <a:latin typeface="AR丸ゴシック体M" pitchFamily="49" charset="-128"/>
              <a:ea typeface="AR丸ゴシック体M" pitchFamily="49" charset="-128"/>
            </a:endParaRPr>
          </a:p>
          <a:p>
            <a:pPr>
              <a:buFont typeface="Arial" panose="020B0604020202020204" pitchFamily="34" charset="0"/>
              <a:buNone/>
            </a:pPr>
            <a:r>
              <a:rPr lang="ja-JP" altLang="en-US" sz="2000" b="1" dirty="0">
                <a:solidFill>
                  <a:srgbClr val="000000"/>
                </a:solidFill>
                <a:latin typeface="AR丸ゴシック体M" pitchFamily="49" charset="-128"/>
                <a:ea typeface="AR丸ゴシック体M" pitchFamily="49" charset="-128"/>
              </a:rPr>
              <a:t>　　</a:t>
            </a:r>
            <a:r>
              <a:rPr lang="en-US" altLang="ja-JP" sz="2000" b="1" dirty="0">
                <a:solidFill>
                  <a:srgbClr val="000000"/>
                </a:solidFill>
                <a:latin typeface="AR丸ゴシック体M" pitchFamily="49" charset="-128"/>
                <a:ea typeface="AR丸ゴシック体M" pitchFamily="49" charset="-128"/>
              </a:rPr>
              <a:t>(</a:t>
            </a:r>
            <a:r>
              <a:rPr lang="ja-JP" altLang="en-US" sz="2000" b="1" dirty="0">
                <a:solidFill>
                  <a:srgbClr val="000000"/>
                </a:solidFill>
                <a:latin typeface="AR丸ゴシック体M" pitchFamily="49" charset="-128"/>
                <a:ea typeface="AR丸ゴシック体M" pitchFamily="49" charset="-128"/>
              </a:rPr>
              <a:t>見つからなくなったものが、意外なところから出てきた</a:t>
            </a:r>
            <a:r>
              <a:rPr lang="en-US" altLang="ja-JP" sz="2000" b="1" dirty="0">
                <a:solidFill>
                  <a:srgbClr val="000000"/>
                </a:solidFill>
                <a:latin typeface="AR丸ゴシック体M" pitchFamily="49" charset="-128"/>
                <a:ea typeface="AR丸ゴシック体M" pitchFamily="49" charset="-128"/>
              </a:rPr>
              <a:t>)</a:t>
            </a:r>
          </a:p>
        </p:txBody>
      </p:sp>
      <p:sp>
        <p:nvSpPr>
          <p:cNvPr id="26" name="角丸四角形 4">
            <a:extLst>
              <a:ext uri="{FF2B5EF4-FFF2-40B4-BE49-F238E27FC236}">
                <a16:creationId xmlns:a16="http://schemas.microsoft.com/office/drawing/2014/main" id="{7B75BEF0-AF6B-4A1A-930A-1B861335178C}"/>
              </a:ext>
            </a:extLst>
          </p:cNvPr>
          <p:cNvSpPr/>
          <p:nvPr/>
        </p:nvSpPr>
        <p:spPr>
          <a:xfrm>
            <a:off x="9725821" y="3782071"/>
            <a:ext cx="1511300" cy="5334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7" name="正方形/長方形 26">
            <a:extLst>
              <a:ext uri="{FF2B5EF4-FFF2-40B4-BE49-F238E27FC236}">
                <a16:creationId xmlns:a16="http://schemas.microsoft.com/office/drawing/2014/main" id="{2622E562-EDD3-453B-A3C7-1DC6BB3559A7}"/>
              </a:ext>
            </a:extLst>
          </p:cNvPr>
          <p:cNvSpPr/>
          <p:nvPr/>
        </p:nvSpPr>
        <p:spPr>
          <a:xfrm>
            <a:off x="9791702" y="3807300"/>
            <a:ext cx="1379537" cy="488950"/>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sz="2400" b="1" dirty="0">
                <a:solidFill>
                  <a:srgbClr val="FF0000"/>
                </a:solidFill>
                <a:ea typeface="AR丸ゴシック体M" panose="020B0609010101010101"/>
              </a:rPr>
              <a:t>認知症</a:t>
            </a:r>
          </a:p>
        </p:txBody>
      </p:sp>
      <p:sp>
        <p:nvSpPr>
          <p:cNvPr id="19" name="テキスト ボックス 18">
            <a:extLst>
              <a:ext uri="{FF2B5EF4-FFF2-40B4-BE49-F238E27FC236}">
                <a16:creationId xmlns:a16="http://schemas.microsoft.com/office/drawing/2014/main" id="{13E1888D-1949-4278-9C77-29F8B364246C}"/>
              </a:ext>
            </a:extLst>
          </p:cNvPr>
          <p:cNvSpPr txBox="1">
            <a:spLocks noChangeArrowheads="1"/>
          </p:cNvSpPr>
          <p:nvPr/>
        </p:nvSpPr>
        <p:spPr bwMode="auto">
          <a:xfrm>
            <a:off x="681834" y="4610398"/>
            <a:ext cx="105552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buFont typeface="Arial" panose="020B0604020202020204" pitchFamily="34" charset="0"/>
              <a:buNone/>
            </a:pPr>
            <a:r>
              <a:rPr lang="ja-JP" altLang="en-US" b="1" dirty="0">
                <a:solidFill>
                  <a:srgbClr val="000000"/>
                </a:solidFill>
                <a:latin typeface="AR丸ゴシック体M" pitchFamily="49" charset="-128"/>
                <a:ea typeface="AR丸ゴシック体M" pitchFamily="49" charset="-128"/>
              </a:rPr>
              <a:t>⑤ 近くのスーパーに自転車で買物に行ったけど、歩いて帰ってきた</a:t>
            </a:r>
            <a:endParaRPr lang="en-US" altLang="ja-JP" b="1" dirty="0">
              <a:solidFill>
                <a:srgbClr val="000000"/>
              </a:solidFill>
              <a:latin typeface="AR丸ゴシック体M" pitchFamily="49" charset="-128"/>
              <a:ea typeface="AR丸ゴシック体M" pitchFamily="49" charset="-128"/>
            </a:endParaRPr>
          </a:p>
        </p:txBody>
      </p:sp>
      <p:sp>
        <p:nvSpPr>
          <p:cNvPr id="28" name="角丸四角形 5">
            <a:extLst>
              <a:ext uri="{FF2B5EF4-FFF2-40B4-BE49-F238E27FC236}">
                <a16:creationId xmlns:a16="http://schemas.microsoft.com/office/drawing/2014/main" id="{097A83BB-5C9F-4265-8740-064BCAACAC44}"/>
              </a:ext>
            </a:extLst>
          </p:cNvPr>
          <p:cNvSpPr/>
          <p:nvPr/>
        </p:nvSpPr>
        <p:spPr>
          <a:xfrm>
            <a:off x="9099550" y="5190039"/>
            <a:ext cx="1511300" cy="55245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29" name="正方形/長方形 28">
            <a:extLst>
              <a:ext uri="{FF2B5EF4-FFF2-40B4-BE49-F238E27FC236}">
                <a16:creationId xmlns:a16="http://schemas.microsoft.com/office/drawing/2014/main" id="{F7C159B5-B58C-4517-AB47-10C2E5F4286B}"/>
              </a:ext>
            </a:extLst>
          </p:cNvPr>
          <p:cNvSpPr/>
          <p:nvPr/>
        </p:nvSpPr>
        <p:spPr>
          <a:xfrm>
            <a:off x="9147175" y="5216482"/>
            <a:ext cx="1427162" cy="504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panose="020B0604020202020204" pitchFamily="34" charset="0"/>
              <a:buNone/>
              <a:defRPr/>
            </a:pPr>
            <a:r>
              <a:rPr lang="ja-JP" altLang="en-US" sz="2400" b="1" dirty="0">
                <a:solidFill>
                  <a:srgbClr val="7030A0"/>
                </a:solidFill>
                <a:latin typeface="AR丸ゴシック体M" pitchFamily="49" charset="-128"/>
                <a:ea typeface="AR丸ゴシック体M" pitchFamily="49" charset="-128"/>
              </a:rPr>
              <a:t>もの忘れ</a:t>
            </a:r>
            <a:endParaRPr lang="en-US" altLang="ja-JP" sz="2400" b="1" dirty="0">
              <a:solidFill>
                <a:srgbClr val="7030A0"/>
              </a:solidFill>
              <a:latin typeface="AR丸ゴシック体M" pitchFamily="49" charset="-128"/>
              <a:ea typeface="AR丸ゴシック体M" pitchFamily="49" charset="-128"/>
            </a:endParaRPr>
          </a:p>
        </p:txBody>
      </p:sp>
      <p:sp>
        <p:nvSpPr>
          <p:cNvPr id="30" name="角丸四角形 4">
            <a:extLst>
              <a:ext uri="{FF2B5EF4-FFF2-40B4-BE49-F238E27FC236}">
                <a16:creationId xmlns:a16="http://schemas.microsoft.com/office/drawing/2014/main" id="{18EB8F81-F04B-4FEF-BA1E-2471F84D952F}"/>
              </a:ext>
            </a:extLst>
          </p:cNvPr>
          <p:cNvSpPr/>
          <p:nvPr/>
        </p:nvSpPr>
        <p:spPr>
          <a:xfrm>
            <a:off x="9107088" y="5897563"/>
            <a:ext cx="1511300" cy="533400"/>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31" name="正方形/長方形 30">
            <a:extLst>
              <a:ext uri="{FF2B5EF4-FFF2-40B4-BE49-F238E27FC236}">
                <a16:creationId xmlns:a16="http://schemas.microsoft.com/office/drawing/2014/main" id="{1DF27183-FAEE-4C68-99F9-E14BA624BBF5}"/>
              </a:ext>
            </a:extLst>
          </p:cNvPr>
          <p:cNvSpPr/>
          <p:nvPr/>
        </p:nvSpPr>
        <p:spPr>
          <a:xfrm>
            <a:off x="9172969" y="5911851"/>
            <a:ext cx="1379538" cy="488950"/>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ja-JP" altLang="en-US" sz="2400" b="1" dirty="0">
                <a:solidFill>
                  <a:srgbClr val="FF0000"/>
                </a:solidFill>
                <a:ea typeface="AR丸ゴシック体M" panose="020B0609010101010101"/>
              </a:rPr>
              <a:t>認知症</a:t>
            </a:r>
          </a:p>
        </p:txBody>
      </p:sp>
      <p:sp>
        <p:nvSpPr>
          <p:cNvPr id="2" name="テキスト ボックス 1">
            <a:extLst>
              <a:ext uri="{FF2B5EF4-FFF2-40B4-BE49-F238E27FC236}">
                <a16:creationId xmlns:a16="http://schemas.microsoft.com/office/drawing/2014/main" id="{070592D2-4868-4047-8D70-68B46B6CBB03}"/>
              </a:ext>
            </a:extLst>
          </p:cNvPr>
          <p:cNvSpPr txBox="1"/>
          <p:nvPr/>
        </p:nvSpPr>
        <p:spPr>
          <a:xfrm>
            <a:off x="469900" y="242600"/>
            <a:ext cx="1487488" cy="58477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ja-JP" altLang="en-US" sz="3200" b="1" dirty="0">
                <a:solidFill>
                  <a:srgbClr val="FF0000"/>
                </a:solidFill>
                <a:latin typeface="AR丸ゴシック体M" pitchFamily="49" charset="-128"/>
                <a:ea typeface="AR丸ゴシック体M" pitchFamily="49" charset="-128"/>
              </a:rPr>
              <a:t>クイズ</a:t>
            </a:r>
            <a:endParaRPr kumimoji="1" lang="ja-JP" altLang="en-US" sz="32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1000"/>
                                        <p:tgtEl>
                                          <p:spTgt spid="17"/>
                                        </p:tgtEl>
                                      </p:cBhvr>
                                    </p:animEffect>
                                    <p:anim calcmode="lin" valueType="num">
                                      <p:cBhvr>
                                        <p:cTn id="50" dur="1000" fill="hold"/>
                                        <p:tgtEl>
                                          <p:spTgt spid="17"/>
                                        </p:tgtEl>
                                        <p:attrNameLst>
                                          <p:attrName>ppt_x</p:attrName>
                                        </p:attrNameLst>
                                      </p:cBhvr>
                                      <p:tavLst>
                                        <p:tav tm="0">
                                          <p:val>
                                            <p:strVal val="#ppt_x"/>
                                          </p:val>
                                        </p:tav>
                                        <p:tav tm="100000">
                                          <p:val>
                                            <p:strVal val="#ppt_x"/>
                                          </p:val>
                                        </p:tav>
                                      </p:tavLst>
                                    </p:anim>
                                    <p:anim calcmode="lin" valueType="num">
                                      <p:cBhvr>
                                        <p:cTn id="5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2" fill="hold" nodeType="clickPar">
                      <p:stCondLst>
                        <p:cond delay="indefinite"/>
                      </p:stCondLst>
                      <p:childTnLst>
                        <p:par>
                          <p:cTn id="53" fill="hold" nodeType="withGroup">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1000"/>
                                        <p:tgtEl>
                                          <p:spTgt spid="24"/>
                                        </p:tgtEl>
                                      </p:cBhvr>
                                    </p:animEffect>
                                    <p:anim calcmode="lin" valueType="num">
                                      <p:cBhvr>
                                        <p:cTn id="57" dur="1000" fill="hold"/>
                                        <p:tgtEl>
                                          <p:spTgt spid="24"/>
                                        </p:tgtEl>
                                        <p:attrNameLst>
                                          <p:attrName>ppt_x</p:attrName>
                                        </p:attrNameLst>
                                      </p:cBhvr>
                                      <p:tavLst>
                                        <p:tav tm="0">
                                          <p:val>
                                            <p:strVal val="#ppt_x"/>
                                          </p:val>
                                        </p:tav>
                                        <p:tav tm="100000">
                                          <p:val>
                                            <p:strVal val="#ppt_x"/>
                                          </p:val>
                                        </p:tav>
                                      </p:tavLst>
                                    </p:anim>
                                    <p:anim calcmode="lin" valueType="num">
                                      <p:cBhvr>
                                        <p:cTn id="5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1000"/>
                                        <p:tgtEl>
                                          <p:spTgt spid="25"/>
                                        </p:tgtEl>
                                      </p:cBhvr>
                                    </p:animEffect>
                                    <p:anim calcmode="lin" valueType="num">
                                      <p:cBhvr>
                                        <p:cTn id="64" dur="1000" fill="hold"/>
                                        <p:tgtEl>
                                          <p:spTgt spid="25"/>
                                        </p:tgtEl>
                                        <p:attrNameLst>
                                          <p:attrName>ppt_x</p:attrName>
                                        </p:attrNameLst>
                                      </p:cBhvr>
                                      <p:tavLst>
                                        <p:tav tm="0">
                                          <p:val>
                                            <p:strVal val="#ppt_x"/>
                                          </p:val>
                                        </p:tav>
                                        <p:tav tm="100000">
                                          <p:val>
                                            <p:strVal val="#ppt_x"/>
                                          </p:val>
                                        </p:tav>
                                      </p:tavLst>
                                    </p:anim>
                                    <p:anim calcmode="lin" valueType="num">
                                      <p:cBhvr>
                                        <p:cTn id="6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1000"/>
                                        <p:tgtEl>
                                          <p:spTgt spid="18"/>
                                        </p:tgtEl>
                                      </p:cBhvr>
                                    </p:animEffect>
                                    <p:anim calcmode="lin" valueType="num">
                                      <p:cBhvr>
                                        <p:cTn id="71" dur="1000" fill="hold"/>
                                        <p:tgtEl>
                                          <p:spTgt spid="18"/>
                                        </p:tgtEl>
                                        <p:attrNameLst>
                                          <p:attrName>ppt_x</p:attrName>
                                        </p:attrNameLst>
                                      </p:cBhvr>
                                      <p:tavLst>
                                        <p:tav tm="0">
                                          <p:val>
                                            <p:strVal val="#ppt_x"/>
                                          </p:val>
                                        </p:tav>
                                        <p:tav tm="100000">
                                          <p:val>
                                            <p:strVal val="#ppt_x"/>
                                          </p:val>
                                        </p:tav>
                                      </p:tavLst>
                                    </p:anim>
                                    <p:anim calcmode="lin" valueType="num">
                                      <p:cBhvr>
                                        <p:cTn id="7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1000"/>
                                        <p:tgtEl>
                                          <p:spTgt spid="26"/>
                                        </p:tgtEl>
                                      </p:cBhvr>
                                    </p:animEffect>
                                    <p:anim calcmode="lin" valueType="num">
                                      <p:cBhvr>
                                        <p:cTn id="78" dur="1000" fill="hold"/>
                                        <p:tgtEl>
                                          <p:spTgt spid="26"/>
                                        </p:tgtEl>
                                        <p:attrNameLst>
                                          <p:attrName>ppt_x</p:attrName>
                                        </p:attrNameLst>
                                      </p:cBhvr>
                                      <p:tavLst>
                                        <p:tav tm="0">
                                          <p:val>
                                            <p:strVal val="#ppt_x"/>
                                          </p:val>
                                        </p:tav>
                                        <p:tav tm="100000">
                                          <p:val>
                                            <p:strVal val="#ppt_x"/>
                                          </p:val>
                                        </p:tav>
                                      </p:tavLst>
                                    </p:anim>
                                    <p:anim calcmode="lin" valueType="num">
                                      <p:cBhvr>
                                        <p:cTn id="7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fade">
                                      <p:cBhvr>
                                        <p:cTn id="84" dur="1000"/>
                                        <p:tgtEl>
                                          <p:spTgt spid="27"/>
                                        </p:tgtEl>
                                      </p:cBhvr>
                                    </p:animEffect>
                                    <p:anim calcmode="lin" valueType="num">
                                      <p:cBhvr>
                                        <p:cTn id="85" dur="1000" fill="hold"/>
                                        <p:tgtEl>
                                          <p:spTgt spid="27"/>
                                        </p:tgtEl>
                                        <p:attrNameLst>
                                          <p:attrName>ppt_x</p:attrName>
                                        </p:attrNameLst>
                                      </p:cBhvr>
                                      <p:tavLst>
                                        <p:tav tm="0">
                                          <p:val>
                                            <p:strVal val="#ppt_x"/>
                                          </p:val>
                                        </p:tav>
                                        <p:tav tm="100000">
                                          <p:val>
                                            <p:strVal val="#ppt_x"/>
                                          </p:val>
                                        </p:tav>
                                      </p:tavLst>
                                    </p:anim>
                                    <p:anim calcmode="lin" valueType="num">
                                      <p:cBhvr>
                                        <p:cTn id="8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fade">
                                      <p:cBhvr>
                                        <p:cTn id="91" dur="1000"/>
                                        <p:tgtEl>
                                          <p:spTgt spid="19"/>
                                        </p:tgtEl>
                                      </p:cBhvr>
                                    </p:animEffect>
                                    <p:anim calcmode="lin" valueType="num">
                                      <p:cBhvr>
                                        <p:cTn id="92" dur="1000" fill="hold"/>
                                        <p:tgtEl>
                                          <p:spTgt spid="19"/>
                                        </p:tgtEl>
                                        <p:attrNameLst>
                                          <p:attrName>ppt_x</p:attrName>
                                        </p:attrNameLst>
                                      </p:cBhvr>
                                      <p:tavLst>
                                        <p:tav tm="0">
                                          <p:val>
                                            <p:strVal val="#ppt_x"/>
                                          </p:val>
                                        </p:tav>
                                        <p:tav tm="100000">
                                          <p:val>
                                            <p:strVal val="#ppt_x"/>
                                          </p:val>
                                        </p:tav>
                                      </p:tavLst>
                                    </p:anim>
                                    <p:anim calcmode="lin" valueType="num">
                                      <p:cBhvr>
                                        <p:cTn id="9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94" fill="hold" nodeType="clickPar">
                      <p:stCondLst>
                        <p:cond delay="indefinite"/>
                      </p:stCondLst>
                      <p:childTnLst>
                        <p:par>
                          <p:cTn id="95" fill="hold" nodeType="withGroup">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20"/>
                                        </p:tgtEl>
                                        <p:attrNameLst>
                                          <p:attrName>style.visibility</p:attrName>
                                        </p:attrNameLst>
                                      </p:cBhvr>
                                      <p:to>
                                        <p:strVal val="visible"/>
                                      </p:to>
                                    </p:set>
                                    <p:animEffect transition="in" filter="fade">
                                      <p:cBhvr>
                                        <p:cTn id="98" dur="1000"/>
                                        <p:tgtEl>
                                          <p:spTgt spid="20"/>
                                        </p:tgtEl>
                                      </p:cBhvr>
                                    </p:animEffect>
                                    <p:anim calcmode="lin" valueType="num">
                                      <p:cBhvr>
                                        <p:cTn id="99" dur="1000" fill="hold"/>
                                        <p:tgtEl>
                                          <p:spTgt spid="20"/>
                                        </p:tgtEl>
                                        <p:attrNameLst>
                                          <p:attrName>ppt_x</p:attrName>
                                        </p:attrNameLst>
                                      </p:cBhvr>
                                      <p:tavLst>
                                        <p:tav tm="0">
                                          <p:val>
                                            <p:strVal val="#ppt_x"/>
                                          </p:val>
                                        </p:tav>
                                        <p:tav tm="100000">
                                          <p:val>
                                            <p:strVal val="#ppt_x"/>
                                          </p:val>
                                        </p:tav>
                                      </p:tavLst>
                                    </p:anim>
                                    <p:anim calcmode="lin" valueType="num">
                                      <p:cBhvr>
                                        <p:cTn id="10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1" fill="hold" nodeType="clickPar">
                      <p:stCondLst>
                        <p:cond delay="indefinite"/>
                      </p:stCondLst>
                      <p:childTnLst>
                        <p:par>
                          <p:cTn id="102" fill="hold" nodeType="withGroup">
                            <p:stCondLst>
                              <p:cond delay="0"/>
                            </p:stCondLst>
                            <p:childTnLst>
                              <p:par>
                                <p:cTn id="103" presetID="22" presetClass="entr" presetSubtype="4" fill="hold" grpId="0" nodeType="clickEffect">
                                  <p:stCondLst>
                                    <p:cond delay="0"/>
                                  </p:stCondLst>
                                  <p:childTnLst>
                                    <p:set>
                                      <p:cBhvr>
                                        <p:cTn id="104" dur="1" fill="hold">
                                          <p:stCondLst>
                                            <p:cond delay="0"/>
                                          </p:stCondLst>
                                        </p:cTn>
                                        <p:tgtEl>
                                          <p:spTgt spid="22"/>
                                        </p:tgtEl>
                                        <p:attrNameLst>
                                          <p:attrName>style.visibility</p:attrName>
                                        </p:attrNameLst>
                                      </p:cBhvr>
                                      <p:to>
                                        <p:strVal val="visible"/>
                                      </p:to>
                                    </p:set>
                                    <p:animEffect transition="in" filter="wipe(down)">
                                      <p:cBhvr>
                                        <p:cTn id="105" dur="500"/>
                                        <p:tgtEl>
                                          <p:spTgt spid="22"/>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42" presetClass="entr" presetSubtype="0" fill="hold" grpId="0" nodeType="clickEffect">
                                  <p:stCondLst>
                                    <p:cond delay="0"/>
                                  </p:stCondLst>
                                  <p:childTnLst>
                                    <p:set>
                                      <p:cBhvr>
                                        <p:cTn id="109" dur="1" fill="hold">
                                          <p:stCondLst>
                                            <p:cond delay="0"/>
                                          </p:stCondLst>
                                        </p:cTn>
                                        <p:tgtEl>
                                          <p:spTgt spid="28"/>
                                        </p:tgtEl>
                                        <p:attrNameLst>
                                          <p:attrName>style.visibility</p:attrName>
                                        </p:attrNameLst>
                                      </p:cBhvr>
                                      <p:to>
                                        <p:strVal val="visible"/>
                                      </p:to>
                                    </p:set>
                                    <p:animEffect transition="in" filter="fade">
                                      <p:cBhvr>
                                        <p:cTn id="110" dur="1000"/>
                                        <p:tgtEl>
                                          <p:spTgt spid="28"/>
                                        </p:tgtEl>
                                      </p:cBhvr>
                                    </p:animEffect>
                                    <p:anim calcmode="lin" valueType="num">
                                      <p:cBhvr>
                                        <p:cTn id="111" dur="1000" fill="hold"/>
                                        <p:tgtEl>
                                          <p:spTgt spid="28"/>
                                        </p:tgtEl>
                                        <p:attrNameLst>
                                          <p:attrName>ppt_x</p:attrName>
                                        </p:attrNameLst>
                                      </p:cBhvr>
                                      <p:tavLst>
                                        <p:tav tm="0">
                                          <p:val>
                                            <p:strVal val="#ppt_x"/>
                                          </p:val>
                                        </p:tav>
                                        <p:tav tm="100000">
                                          <p:val>
                                            <p:strVal val="#ppt_x"/>
                                          </p:val>
                                        </p:tav>
                                      </p:tavLst>
                                    </p:anim>
                                    <p:anim calcmode="lin" valueType="num">
                                      <p:cBhvr>
                                        <p:cTn id="11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42" presetClass="entr" presetSubtype="0" fill="hold" grpId="0" nodeType="click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fade">
                                      <p:cBhvr>
                                        <p:cTn id="117" dur="1000"/>
                                        <p:tgtEl>
                                          <p:spTgt spid="29"/>
                                        </p:tgtEl>
                                      </p:cBhvr>
                                    </p:animEffect>
                                    <p:anim calcmode="lin" valueType="num">
                                      <p:cBhvr>
                                        <p:cTn id="118" dur="1000" fill="hold"/>
                                        <p:tgtEl>
                                          <p:spTgt spid="29"/>
                                        </p:tgtEl>
                                        <p:attrNameLst>
                                          <p:attrName>ppt_x</p:attrName>
                                        </p:attrNameLst>
                                      </p:cBhvr>
                                      <p:tavLst>
                                        <p:tav tm="0">
                                          <p:val>
                                            <p:strVal val="#ppt_x"/>
                                          </p:val>
                                        </p:tav>
                                        <p:tav tm="100000">
                                          <p:val>
                                            <p:strVal val="#ppt_x"/>
                                          </p:val>
                                        </p:tav>
                                      </p:tavLst>
                                    </p:anim>
                                    <p:anim calcmode="lin" valueType="num">
                                      <p:cBhvr>
                                        <p:cTn id="11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20" fill="hold" nodeType="clickPar">
                      <p:stCondLst>
                        <p:cond delay="indefinite"/>
                      </p:stCondLst>
                      <p:childTnLst>
                        <p:par>
                          <p:cTn id="121" fill="hold" nodeType="withGroup">
                            <p:stCondLst>
                              <p:cond delay="0"/>
                            </p:stCondLst>
                            <p:childTnLst>
                              <p:par>
                                <p:cTn id="122" presetID="42" presetClass="entr" presetSubtype="0" fill="hold" grpId="0" nodeType="clickEffect">
                                  <p:stCondLst>
                                    <p:cond delay="0"/>
                                  </p:stCondLst>
                                  <p:childTnLst>
                                    <p:set>
                                      <p:cBhvr>
                                        <p:cTn id="123" dur="1" fill="hold">
                                          <p:stCondLst>
                                            <p:cond delay="0"/>
                                          </p:stCondLst>
                                        </p:cTn>
                                        <p:tgtEl>
                                          <p:spTgt spid="21"/>
                                        </p:tgtEl>
                                        <p:attrNameLst>
                                          <p:attrName>style.visibility</p:attrName>
                                        </p:attrNameLst>
                                      </p:cBhvr>
                                      <p:to>
                                        <p:strVal val="visible"/>
                                      </p:to>
                                    </p:set>
                                    <p:animEffect transition="in" filter="fade">
                                      <p:cBhvr>
                                        <p:cTn id="124" dur="1000"/>
                                        <p:tgtEl>
                                          <p:spTgt spid="21"/>
                                        </p:tgtEl>
                                      </p:cBhvr>
                                    </p:animEffect>
                                    <p:anim calcmode="lin" valueType="num">
                                      <p:cBhvr>
                                        <p:cTn id="125" dur="1000" fill="hold"/>
                                        <p:tgtEl>
                                          <p:spTgt spid="21"/>
                                        </p:tgtEl>
                                        <p:attrNameLst>
                                          <p:attrName>ppt_x</p:attrName>
                                        </p:attrNameLst>
                                      </p:cBhvr>
                                      <p:tavLst>
                                        <p:tav tm="0">
                                          <p:val>
                                            <p:strVal val="#ppt_x"/>
                                          </p:val>
                                        </p:tav>
                                        <p:tav tm="100000">
                                          <p:val>
                                            <p:strVal val="#ppt_x"/>
                                          </p:val>
                                        </p:tav>
                                      </p:tavLst>
                                    </p:anim>
                                    <p:anim calcmode="lin" valueType="num">
                                      <p:cBhvr>
                                        <p:cTn id="1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27" fill="hold" nodeType="clickPar">
                      <p:stCondLst>
                        <p:cond delay="indefinite"/>
                      </p:stCondLst>
                      <p:childTnLst>
                        <p:par>
                          <p:cTn id="128" fill="hold" nodeType="withGroup">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23"/>
                                        </p:tgtEl>
                                        <p:attrNameLst>
                                          <p:attrName>style.visibility</p:attrName>
                                        </p:attrNameLst>
                                      </p:cBhvr>
                                      <p:to>
                                        <p:strVal val="visible"/>
                                      </p:to>
                                    </p:set>
                                    <p:animEffect transition="in" filter="wipe(down)">
                                      <p:cBhvr>
                                        <p:cTn id="131" dur="500"/>
                                        <p:tgtEl>
                                          <p:spTgt spid="23"/>
                                        </p:tgtEl>
                                      </p:cBhvr>
                                    </p:animEffect>
                                  </p:childTnLst>
                                </p:cTn>
                              </p:par>
                            </p:childTnLst>
                          </p:cTn>
                        </p:par>
                      </p:childTnLst>
                    </p:cTn>
                  </p:par>
                  <p:par>
                    <p:cTn id="132" fill="hold" nodeType="clickPar">
                      <p:stCondLst>
                        <p:cond delay="indefinite"/>
                      </p:stCondLst>
                      <p:childTnLst>
                        <p:par>
                          <p:cTn id="133" fill="hold" nodeType="withGroup">
                            <p:stCondLst>
                              <p:cond delay="0"/>
                            </p:stCondLst>
                            <p:childTnLst>
                              <p:par>
                                <p:cTn id="134" presetID="42" presetClass="entr" presetSubtype="0" fill="hold" grpId="0" nodeType="clickEffect">
                                  <p:stCondLst>
                                    <p:cond delay="0"/>
                                  </p:stCondLst>
                                  <p:childTnLst>
                                    <p:set>
                                      <p:cBhvr>
                                        <p:cTn id="135" dur="1" fill="hold">
                                          <p:stCondLst>
                                            <p:cond delay="0"/>
                                          </p:stCondLst>
                                        </p:cTn>
                                        <p:tgtEl>
                                          <p:spTgt spid="30"/>
                                        </p:tgtEl>
                                        <p:attrNameLst>
                                          <p:attrName>style.visibility</p:attrName>
                                        </p:attrNameLst>
                                      </p:cBhvr>
                                      <p:to>
                                        <p:strVal val="visible"/>
                                      </p:to>
                                    </p:set>
                                    <p:animEffect transition="in" filter="fade">
                                      <p:cBhvr>
                                        <p:cTn id="136" dur="1000"/>
                                        <p:tgtEl>
                                          <p:spTgt spid="30"/>
                                        </p:tgtEl>
                                      </p:cBhvr>
                                    </p:animEffect>
                                    <p:anim calcmode="lin" valueType="num">
                                      <p:cBhvr>
                                        <p:cTn id="137" dur="1000" fill="hold"/>
                                        <p:tgtEl>
                                          <p:spTgt spid="30"/>
                                        </p:tgtEl>
                                        <p:attrNameLst>
                                          <p:attrName>ppt_x</p:attrName>
                                        </p:attrNameLst>
                                      </p:cBhvr>
                                      <p:tavLst>
                                        <p:tav tm="0">
                                          <p:val>
                                            <p:strVal val="#ppt_x"/>
                                          </p:val>
                                        </p:tav>
                                        <p:tav tm="100000">
                                          <p:val>
                                            <p:strVal val="#ppt_x"/>
                                          </p:val>
                                        </p:tav>
                                      </p:tavLst>
                                    </p:anim>
                                    <p:anim calcmode="lin" valueType="num">
                                      <p:cBhvr>
                                        <p:cTn id="13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42" presetClass="entr" presetSubtype="0" fill="hold" grpId="0" nodeType="clickEffect">
                                  <p:stCondLst>
                                    <p:cond delay="0"/>
                                  </p:stCondLst>
                                  <p:childTnLst>
                                    <p:set>
                                      <p:cBhvr>
                                        <p:cTn id="142" dur="1" fill="hold">
                                          <p:stCondLst>
                                            <p:cond delay="0"/>
                                          </p:stCondLst>
                                        </p:cTn>
                                        <p:tgtEl>
                                          <p:spTgt spid="31"/>
                                        </p:tgtEl>
                                        <p:attrNameLst>
                                          <p:attrName>style.visibility</p:attrName>
                                        </p:attrNameLst>
                                      </p:cBhvr>
                                      <p:to>
                                        <p:strVal val="visible"/>
                                      </p:to>
                                    </p:set>
                                    <p:animEffect transition="in" filter="fade">
                                      <p:cBhvr>
                                        <p:cTn id="143" dur="1000"/>
                                        <p:tgtEl>
                                          <p:spTgt spid="31"/>
                                        </p:tgtEl>
                                      </p:cBhvr>
                                    </p:animEffect>
                                    <p:anim calcmode="lin" valueType="num">
                                      <p:cBhvr>
                                        <p:cTn id="144" dur="1000" fill="hold"/>
                                        <p:tgtEl>
                                          <p:spTgt spid="31"/>
                                        </p:tgtEl>
                                        <p:attrNameLst>
                                          <p:attrName>ppt_x</p:attrName>
                                        </p:attrNameLst>
                                      </p:cBhvr>
                                      <p:tavLst>
                                        <p:tav tm="0">
                                          <p:val>
                                            <p:strVal val="#ppt_x"/>
                                          </p:val>
                                        </p:tav>
                                        <p:tav tm="100000">
                                          <p:val>
                                            <p:strVal val="#ppt_x"/>
                                          </p:val>
                                        </p:tav>
                                      </p:tavLst>
                                    </p:anim>
                                    <p:anim calcmode="lin" valueType="num">
                                      <p:cBhvr>
                                        <p:cTn id="145"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0" grpId="0" animBg="1"/>
      <p:bldP spid="21" grpId="0" animBg="1"/>
      <p:bldP spid="22" grpId="0" animBg="1"/>
      <p:bldP spid="23" grpId="0" animBg="1"/>
      <p:bldP spid="10" grpId="0"/>
      <p:bldP spid="12" grpId="0"/>
      <p:bldP spid="14" grpId="0"/>
      <p:bldP spid="15" grpId="0"/>
      <p:bldP spid="17" grpId="0"/>
      <p:bldP spid="24" grpId="0" animBg="1"/>
      <p:bldP spid="25" grpId="0"/>
      <p:bldP spid="18" grpId="0"/>
      <p:bldP spid="26" grpId="0" animBg="1"/>
      <p:bldP spid="27" grpId="0"/>
      <p:bldP spid="19" grpId="0"/>
      <p:bldP spid="28" grpId="0" animBg="1"/>
      <p:bldP spid="29" grpId="0"/>
      <p:bldP spid="30" grpId="0" animBg="1"/>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8C73318F-6AB8-45B7-A3B0-7FA63FA97C5E}"/>
              </a:ext>
            </a:extLst>
          </p:cNvPr>
          <p:cNvSpPr/>
          <p:nvPr/>
        </p:nvSpPr>
        <p:spPr>
          <a:xfrm>
            <a:off x="1720850" y="1233488"/>
            <a:ext cx="8750300" cy="4464050"/>
          </a:xfrm>
          <a:prstGeom prst="roundRect">
            <a:avLst/>
          </a:prstGeom>
          <a:ln w="19050">
            <a:solidFill>
              <a:schemeClr val="tx1"/>
            </a:solidFill>
          </a:ln>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p>
        </p:txBody>
      </p:sp>
      <p:sp>
        <p:nvSpPr>
          <p:cNvPr id="7171" name="タイトル 1">
            <a:extLst>
              <a:ext uri="{FF2B5EF4-FFF2-40B4-BE49-F238E27FC236}">
                <a16:creationId xmlns:a16="http://schemas.microsoft.com/office/drawing/2014/main" id="{D0D4FAA2-A7E0-4D40-B324-0E71C804D555}"/>
              </a:ext>
            </a:extLst>
          </p:cNvPr>
          <p:cNvSpPr>
            <a:spLocks noGrp="1" noChangeArrowheads="1"/>
          </p:cNvSpPr>
          <p:nvPr>
            <p:ph type="title"/>
          </p:nvPr>
        </p:nvSpPr>
        <p:spPr bwMode="auto">
          <a:xfrm>
            <a:off x="3533947" y="197708"/>
            <a:ext cx="5124106" cy="927830"/>
          </a:xfrm>
          <a:solidFill>
            <a:schemeClr val="bg1"/>
          </a:solidFill>
        </p:spPr>
        <p:txBody>
          <a:bodyPr wrap="square" numCol="1" anchorCtr="0" compatLnSpc="1">
            <a:prstTxWarp prst="textNoShape">
              <a:avLst/>
            </a:prstTxWarp>
            <a:normAutofit/>
          </a:bodyPr>
          <a:lstStyle/>
          <a:p>
            <a:pPr algn="l"/>
            <a:r>
              <a:rPr lang="ja-JP" altLang="en-US" sz="4000" b="1" dirty="0">
                <a:solidFill>
                  <a:srgbClr val="0070C0"/>
                </a:solidFill>
                <a:latin typeface="AR丸ゴシック体M" pitchFamily="49" charset="-128"/>
                <a:ea typeface="AR丸ゴシック体M" pitchFamily="49" charset="-128"/>
              </a:rPr>
              <a:t> 今日お話しする内容</a:t>
            </a:r>
          </a:p>
        </p:txBody>
      </p:sp>
      <p:sp>
        <p:nvSpPr>
          <p:cNvPr id="7172" name="コンテンツ プレースホルダー 2">
            <a:extLst>
              <a:ext uri="{FF2B5EF4-FFF2-40B4-BE49-F238E27FC236}">
                <a16:creationId xmlns:a16="http://schemas.microsoft.com/office/drawing/2014/main" id="{18FE742F-F938-4DA0-AC19-6DAC0BA56FB2}"/>
              </a:ext>
            </a:extLst>
          </p:cNvPr>
          <p:cNvSpPr>
            <a:spLocks noGrp="1"/>
          </p:cNvSpPr>
          <p:nvPr>
            <p:ph idx="1"/>
          </p:nvPr>
        </p:nvSpPr>
        <p:spPr>
          <a:xfrm>
            <a:off x="2135188" y="1476699"/>
            <a:ext cx="7993062" cy="4125912"/>
          </a:xfrm>
        </p:spPr>
        <p:txBody>
          <a:bodyPr>
            <a:noAutofit/>
          </a:bodyPr>
          <a:lstStyle/>
          <a:p>
            <a:pPr marL="0" indent="0">
              <a:lnSpc>
                <a:spcPct val="100000"/>
              </a:lnSpc>
              <a:buNone/>
            </a:pPr>
            <a:r>
              <a:rPr lang="ja-JP" altLang="en-US" sz="3600" dirty="0">
                <a:latin typeface="AR丸ゴシック体M" pitchFamily="49" charset="-128"/>
                <a:ea typeface="AR丸ゴシック体M" pitchFamily="49" charset="-128"/>
              </a:rPr>
              <a:t>① 日本と桐生市の高齢者人口と割合</a:t>
            </a:r>
            <a:endParaRPr lang="en-US" altLang="ja-JP" sz="3600" dirty="0">
              <a:latin typeface="AR丸ゴシック体M" pitchFamily="49" charset="-128"/>
              <a:ea typeface="AR丸ゴシック体M" pitchFamily="49" charset="-128"/>
            </a:endParaRPr>
          </a:p>
          <a:p>
            <a:pPr marL="0" indent="0">
              <a:lnSpc>
                <a:spcPct val="100000"/>
              </a:lnSpc>
              <a:buNone/>
            </a:pPr>
            <a:r>
              <a:rPr lang="ja-JP" altLang="en-US" sz="3600" dirty="0">
                <a:latin typeface="AR丸ゴシック体M" pitchFamily="49" charset="-128"/>
                <a:ea typeface="AR丸ゴシック体M" pitchFamily="49" charset="-128"/>
              </a:rPr>
              <a:t>② 高齢の身体変化と脳の働き</a:t>
            </a:r>
            <a:endParaRPr lang="en-US" altLang="ja-JP" sz="3600" dirty="0">
              <a:latin typeface="AR丸ゴシック体M" pitchFamily="49" charset="-128"/>
              <a:ea typeface="AR丸ゴシック体M" pitchFamily="49" charset="-128"/>
            </a:endParaRPr>
          </a:p>
          <a:p>
            <a:pPr marL="0" indent="0">
              <a:lnSpc>
                <a:spcPct val="100000"/>
              </a:lnSpc>
              <a:buNone/>
            </a:pPr>
            <a:r>
              <a:rPr lang="ja-JP" altLang="en-US" sz="3600" dirty="0">
                <a:latin typeface="AR丸ゴシック体M" pitchFamily="49" charset="-128"/>
                <a:ea typeface="AR丸ゴシック体M" pitchFamily="49" charset="-128"/>
              </a:rPr>
              <a:t>③ </a:t>
            </a:r>
            <a:r>
              <a:rPr lang="ja-JP" altLang="en-US" sz="3600" b="1" dirty="0">
                <a:solidFill>
                  <a:srgbClr val="FF0000"/>
                </a:solidFill>
                <a:latin typeface="AR丸ゴシック体M" pitchFamily="49" charset="-128"/>
                <a:ea typeface="AR丸ゴシック体M" pitchFamily="49" charset="-128"/>
              </a:rPr>
              <a:t>認知症</a:t>
            </a:r>
            <a:r>
              <a:rPr lang="ja-JP" altLang="en-US" sz="3600" dirty="0">
                <a:latin typeface="AR丸ゴシック体M" pitchFamily="49" charset="-128"/>
                <a:ea typeface="AR丸ゴシック体M" pitchFamily="49" charset="-128"/>
              </a:rPr>
              <a:t>の種類と症状</a:t>
            </a:r>
            <a:endParaRPr lang="en-US" altLang="ja-JP" sz="3600" dirty="0">
              <a:latin typeface="AR丸ゴシック体M" pitchFamily="49" charset="-128"/>
              <a:ea typeface="AR丸ゴシック体M" pitchFamily="49" charset="-128"/>
            </a:endParaRPr>
          </a:p>
          <a:p>
            <a:pPr marL="0" indent="0">
              <a:lnSpc>
                <a:spcPct val="100000"/>
              </a:lnSpc>
              <a:buNone/>
            </a:pPr>
            <a:r>
              <a:rPr lang="ja-JP" altLang="en-US" sz="3600" dirty="0">
                <a:latin typeface="AR丸ゴシック体M" pitchFamily="49" charset="-128"/>
                <a:ea typeface="AR丸ゴシック体M" pitchFamily="49" charset="-128"/>
              </a:rPr>
              <a:t>④ </a:t>
            </a:r>
            <a:r>
              <a:rPr lang="ja-JP" altLang="en-US" sz="3600" b="1" dirty="0">
                <a:solidFill>
                  <a:srgbClr val="FF0000"/>
                </a:solidFill>
                <a:latin typeface="AR丸ゴシック体M" pitchFamily="49" charset="-128"/>
                <a:ea typeface="AR丸ゴシック体M" pitchFamily="49" charset="-128"/>
              </a:rPr>
              <a:t>認知症</a:t>
            </a:r>
            <a:r>
              <a:rPr lang="ja-JP" altLang="en-US" sz="3600" dirty="0">
                <a:latin typeface="AR丸ゴシック体M" pitchFamily="49" charset="-128"/>
                <a:ea typeface="AR丸ゴシック体M" pitchFamily="49" charset="-128"/>
              </a:rPr>
              <a:t>の方との接し方について</a:t>
            </a:r>
            <a:endParaRPr lang="en-US" altLang="ja-JP" sz="3600" dirty="0">
              <a:latin typeface="AR丸ゴシック体M" pitchFamily="49" charset="-128"/>
              <a:ea typeface="AR丸ゴシック体M" pitchFamily="49" charset="-128"/>
            </a:endParaRPr>
          </a:p>
          <a:p>
            <a:pPr marL="0" indent="0">
              <a:lnSpc>
                <a:spcPct val="100000"/>
              </a:lnSpc>
              <a:buNone/>
            </a:pPr>
            <a:r>
              <a:rPr lang="ja-JP" altLang="en-US" sz="3600" dirty="0">
                <a:latin typeface="AR丸ゴシック体M" pitchFamily="49" charset="-128"/>
                <a:ea typeface="AR丸ゴシック体M" pitchFamily="49" charset="-128"/>
              </a:rPr>
              <a:t>⑤ </a:t>
            </a:r>
            <a:r>
              <a:rPr lang="ja-JP" altLang="en-US" sz="3600" b="1" dirty="0">
                <a:solidFill>
                  <a:srgbClr val="FF0000"/>
                </a:solidFill>
                <a:latin typeface="AR丸ゴシック体M" pitchFamily="49" charset="-128"/>
                <a:ea typeface="AR丸ゴシック体M" pitchFamily="49" charset="-128"/>
              </a:rPr>
              <a:t>認知症</a:t>
            </a:r>
            <a:r>
              <a:rPr lang="ja-JP" altLang="en-US" sz="3600" dirty="0">
                <a:latin typeface="AR丸ゴシック体M" pitchFamily="49" charset="-128"/>
                <a:ea typeface="AR丸ゴシック体M" pitchFamily="49" charset="-128"/>
              </a:rPr>
              <a:t>の家族の気持ちとは</a:t>
            </a:r>
            <a:endParaRPr lang="en-US" altLang="ja-JP" sz="3600" dirty="0">
              <a:latin typeface="AR丸ゴシック体M" pitchFamily="49" charset="-128"/>
              <a:ea typeface="AR丸ゴシック体M" pitchFamily="49" charset="-128"/>
            </a:endParaRPr>
          </a:p>
          <a:p>
            <a:pPr marL="0" indent="0">
              <a:lnSpc>
                <a:spcPct val="100000"/>
              </a:lnSpc>
              <a:buNone/>
            </a:pPr>
            <a:r>
              <a:rPr lang="ja-JP" altLang="en-US" sz="3600">
                <a:latin typeface="AR丸ゴシック体M" pitchFamily="49" charset="-128"/>
                <a:ea typeface="AR丸ゴシック体M" pitchFamily="49" charset="-128"/>
              </a:rPr>
              <a:t>⑥ </a:t>
            </a:r>
            <a:r>
              <a:rPr lang="ja-JP" altLang="en-US" sz="3600" b="1">
                <a:solidFill>
                  <a:srgbClr val="0070C0"/>
                </a:solidFill>
                <a:latin typeface="AR丸ゴシック体M" pitchFamily="49" charset="-128"/>
                <a:ea typeface="AR丸ゴシック体M" pitchFamily="49" charset="-128"/>
              </a:rPr>
              <a:t>認知症</a:t>
            </a:r>
            <a:r>
              <a:rPr lang="ja-JP" altLang="en-US" sz="3600" b="1" dirty="0">
                <a:solidFill>
                  <a:srgbClr val="0070C0"/>
                </a:solidFill>
                <a:latin typeface="AR丸ゴシック体M" pitchFamily="49" charset="-128"/>
                <a:ea typeface="AR丸ゴシック体M" pitchFamily="49" charset="-128"/>
              </a:rPr>
              <a:t>サポーターの役割</a:t>
            </a:r>
            <a:endParaRPr lang="en-US" altLang="ja-JP" sz="3600" b="1" dirty="0">
              <a:solidFill>
                <a:srgbClr val="0070C0"/>
              </a:solidFill>
              <a:latin typeface="AR丸ゴシック体M" pitchFamily="49" charset="-128"/>
              <a:ea typeface="AR丸ゴシック体M" pitchFamily="49" charset="-128"/>
            </a:endParaRPr>
          </a:p>
        </p:txBody>
      </p:sp>
      <p:sp>
        <p:nvSpPr>
          <p:cNvPr id="7173" name="テキスト ボックス 2">
            <a:extLst>
              <a:ext uri="{FF2B5EF4-FFF2-40B4-BE49-F238E27FC236}">
                <a16:creationId xmlns:a16="http://schemas.microsoft.com/office/drawing/2014/main" id="{F8055CBF-F0AC-4BB1-B6D7-BF64DEB02674}"/>
              </a:ext>
            </a:extLst>
          </p:cNvPr>
          <p:cNvSpPr txBox="1">
            <a:spLocks noChangeArrowheads="1"/>
          </p:cNvSpPr>
          <p:nvPr/>
        </p:nvSpPr>
        <p:spPr bwMode="auto">
          <a:xfrm>
            <a:off x="2135188" y="5805488"/>
            <a:ext cx="79930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buFont typeface="Arial" panose="020B0604020202020204" pitchFamily="34" charset="0"/>
              <a:buNone/>
            </a:pPr>
            <a:r>
              <a:rPr lang="ja-JP" altLang="en-US" sz="3600" b="1" dirty="0">
                <a:solidFill>
                  <a:srgbClr val="FF0000"/>
                </a:solidFill>
                <a:latin typeface="AR丸ゴシック体M" pitchFamily="49" charset="-128"/>
                <a:ea typeface="AR丸ゴシック体M" pitchFamily="49" charset="-128"/>
              </a:rPr>
              <a:t>皆さんも今日から</a:t>
            </a:r>
            <a:r>
              <a:rPr lang="ja-JP" altLang="en-US" sz="3600" b="1" u="sng" dirty="0">
                <a:solidFill>
                  <a:srgbClr val="FF0000"/>
                </a:solidFill>
                <a:latin typeface="AR丸ゴシック体M" pitchFamily="49" charset="-128"/>
                <a:ea typeface="AR丸ゴシック体M" pitchFamily="49" charset="-128"/>
              </a:rPr>
              <a:t>認知症サポーターに</a:t>
            </a:r>
            <a:endParaRPr lang="en-US" altLang="ja-JP" sz="3600" u="sng" dirty="0">
              <a:solidFill>
                <a:srgbClr val="FF0000"/>
              </a:solidFill>
              <a:latin typeface="AR丸ゴシック体M" pitchFamily="49" charset="-128"/>
              <a:ea typeface="AR丸ゴシック体M" pitchFamily="49"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タイトル 1">
            <a:extLst>
              <a:ext uri="{FF2B5EF4-FFF2-40B4-BE49-F238E27FC236}">
                <a16:creationId xmlns:a16="http://schemas.microsoft.com/office/drawing/2014/main" id="{2EF9BBEA-1B89-4BA7-B441-DA3C782AEF15}"/>
              </a:ext>
            </a:extLst>
          </p:cNvPr>
          <p:cNvSpPr>
            <a:spLocks noGrp="1" noChangeArrowheads="1"/>
          </p:cNvSpPr>
          <p:nvPr>
            <p:ph type="title"/>
          </p:nvPr>
        </p:nvSpPr>
        <p:spPr bwMode="auto">
          <a:xfrm>
            <a:off x="3678237" y="555344"/>
            <a:ext cx="5441950" cy="865188"/>
          </a:xfrm>
        </p:spPr>
        <p:txBody>
          <a:bodyPr wrap="square" numCol="1" anchorCtr="0" compatLnSpc="1">
            <a:prstTxWarp prst="textNoShape">
              <a:avLst/>
            </a:prstTxWarp>
            <a:noAutofit/>
          </a:bodyPr>
          <a:lstStyle/>
          <a:p>
            <a:r>
              <a:rPr lang="ja-JP" altLang="en-US" sz="2000" dirty="0">
                <a:solidFill>
                  <a:srgbClr val="FF0000"/>
                </a:solidFill>
                <a:latin typeface="HGS創英角ﾎﾟｯﾌﾟ体" panose="040B0A00000000000000" pitchFamily="50" charset="-128"/>
                <a:ea typeface="HGS創英角ﾎﾟｯﾌﾟ体" panose="040B0A00000000000000" pitchFamily="50" charset="-128"/>
              </a:rPr>
              <a:t>　</a:t>
            </a:r>
            <a:r>
              <a:rPr lang="ja-JP" altLang="en-US" sz="2400" dirty="0">
                <a:solidFill>
                  <a:srgbClr val="FF0000"/>
                </a:solidFill>
                <a:latin typeface="HGS創英角ﾎﾟｯﾌﾟ体" panose="040B0A00000000000000" pitchFamily="50" charset="-128"/>
                <a:ea typeface="HGS創英角ﾎﾟｯﾌﾟ体" panose="040B0A00000000000000" pitchFamily="50" charset="-128"/>
              </a:rPr>
              <a:t>すんげき</a:t>
            </a:r>
            <a:br>
              <a:rPr lang="en-US" altLang="ja-JP" sz="7200" dirty="0">
                <a:solidFill>
                  <a:srgbClr val="FF0000"/>
                </a:solidFill>
                <a:latin typeface="HGS創英角ﾎﾟｯﾌﾟ体" panose="040B0A00000000000000" pitchFamily="50" charset="-128"/>
                <a:ea typeface="HGS創英角ﾎﾟｯﾌﾟ体" panose="040B0A00000000000000" pitchFamily="50" charset="-128"/>
              </a:rPr>
            </a:br>
            <a:r>
              <a:rPr lang="ja-JP" altLang="en-US" sz="7200" dirty="0">
                <a:solidFill>
                  <a:srgbClr val="FF0000"/>
                </a:solidFill>
                <a:latin typeface="HGS創英角ﾎﾟｯﾌﾟ体" panose="040B0A00000000000000" pitchFamily="50" charset="-128"/>
                <a:ea typeface="HGS創英角ﾎﾟｯﾌﾟ体" panose="040B0A00000000000000" pitchFamily="50" charset="-128"/>
              </a:rPr>
              <a:t>寸劇・</a:t>
            </a:r>
            <a:r>
              <a:rPr lang="en-US" altLang="ja-JP" sz="7200" dirty="0">
                <a:solidFill>
                  <a:srgbClr val="FF0000"/>
                </a:solidFill>
                <a:latin typeface="HGS創英角ﾎﾟｯﾌﾟ体" panose="040B0A00000000000000" pitchFamily="50" charset="-128"/>
                <a:ea typeface="HGS創英角ﾎﾟｯﾌﾟ体" panose="040B0A00000000000000" pitchFamily="50" charset="-128"/>
              </a:rPr>
              <a:t>DVD</a:t>
            </a:r>
            <a:endParaRPr lang="ja-JP" altLang="en-US" sz="7200" dirty="0">
              <a:solidFill>
                <a:srgbClr val="FF0000"/>
              </a:solidFill>
              <a:latin typeface="HGS創英角ﾎﾟｯﾌﾟ体" panose="040B0A00000000000000" pitchFamily="50" charset="-128"/>
              <a:ea typeface="HGS創英角ﾎﾟｯﾌﾟ体" panose="040B0A00000000000000" pitchFamily="50" charset="-128"/>
            </a:endParaRPr>
          </a:p>
        </p:txBody>
      </p:sp>
      <p:sp>
        <p:nvSpPr>
          <p:cNvPr id="9" name="テキスト ボックス 7">
            <a:extLst>
              <a:ext uri="{FF2B5EF4-FFF2-40B4-BE49-F238E27FC236}">
                <a16:creationId xmlns:a16="http://schemas.microsoft.com/office/drawing/2014/main" id="{B98210AC-CA9B-4582-AA6F-7DBCC80029A5}"/>
              </a:ext>
            </a:extLst>
          </p:cNvPr>
          <p:cNvSpPr txBox="1">
            <a:spLocks noChangeArrowheads="1"/>
          </p:cNvSpPr>
          <p:nvPr/>
        </p:nvSpPr>
        <p:spPr bwMode="auto">
          <a:xfrm>
            <a:off x="8792308" y="6434771"/>
            <a:ext cx="3399692"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出典：認知症サポーターステップアップ研修教材</a:t>
            </a:r>
          </a:p>
        </p:txBody>
      </p:sp>
      <p:sp>
        <p:nvSpPr>
          <p:cNvPr id="10" name="四角形: 角を丸くする 9">
            <a:extLst>
              <a:ext uri="{FF2B5EF4-FFF2-40B4-BE49-F238E27FC236}">
                <a16:creationId xmlns:a16="http://schemas.microsoft.com/office/drawing/2014/main" id="{198DCC7B-9175-4239-80BC-70080CFB8AC1}"/>
              </a:ext>
            </a:extLst>
          </p:cNvPr>
          <p:cNvSpPr/>
          <p:nvPr/>
        </p:nvSpPr>
        <p:spPr>
          <a:xfrm>
            <a:off x="702893" y="2019300"/>
            <a:ext cx="3326447" cy="3013076"/>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B5CE6CAD-B95C-4B04-9DA0-4305629B3999}"/>
              </a:ext>
            </a:extLst>
          </p:cNvPr>
          <p:cNvSpPr txBox="1"/>
          <p:nvPr/>
        </p:nvSpPr>
        <p:spPr>
          <a:xfrm>
            <a:off x="1553655" y="2229871"/>
            <a:ext cx="1893972" cy="400110"/>
          </a:xfrm>
          <a:prstGeom prst="rect">
            <a:avLst/>
          </a:prstGeom>
          <a:noFill/>
        </p:spPr>
        <p:txBody>
          <a:bodyPr wrap="square" rtlCol="0">
            <a:spAutoFit/>
          </a:bodyPr>
          <a:lstStyle/>
          <a:p>
            <a:r>
              <a:rPr kumimoji="1" lang="ja-JP" altLang="en-US" sz="2000" b="1" dirty="0">
                <a:solidFill>
                  <a:schemeClr val="accent1"/>
                </a:solidFill>
              </a:rPr>
              <a:t>ごはんまだ</a:t>
            </a:r>
            <a:r>
              <a:rPr lang="ja-JP" altLang="en-US" sz="2000" b="1" dirty="0">
                <a:solidFill>
                  <a:schemeClr val="accent1"/>
                </a:solidFill>
              </a:rPr>
              <a:t>？</a:t>
            </a:r>
            <a:endParaRPr kumimoji="1" lang="en-US" altLang="ja-JP" sz="2000" b="1" dirty="0">
              <a:solidFill>
                <a:schemeClr val="accent1"/>
              </a:solidFill>
            </a:endParaRPr>
          </a:p>
        </p:txBody>
      </p:sp>
      <p:sp>
        <p:nvSpPr>
          <p:cNvPr id="14" name="四角形: 角を丸くする 13">
            <a:extLst>
              <a:ext uri="{FF2B5EF4-FFF2-40B4-BE49-F238E27FC236}">
                <a16:creationId xmlns:a16="http://schemas.microsoft.com/office/drawing/2014/main" id="{2B2E9B40-E4BF-407A-B0F4-CA0BB8785657}"/>
              </a:ext>
            </a:extLst>
          </p:cNvPr>
          <p:cNvSpPr/>
          <p:nvPr/>
        </p:nvSpPr>
        <p:spPr>
          <a:xfrm>
            <a:off x="4432775" y="2027748"/>
            <a:ext cx="3326447" cy="3013076"/>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65F46221-F16B-40C4-998F-DE89AC5B32D7}"/>
              </a:ext>
            </a:extLst>
          </p:cNvPr>
          <p:cNvSpPr txBox="1"/>
          <p:nvPr/>
        </p:nvSpPr>
        <p:spPr>
          <a:xfrm>
            <a:off x="4571912" y="2229871"/>
            <a:ext cx="3559115" cy="400110"/>
          </a:xfrm>
          <a:prstGeom prst="rect">
            <a:avLst/>
          </a:prstGeom>
          <a:noFill/>
        </p:spPr>
        <p:txBody>
          <a:bodyPr wrap="square" rtlCol="0">
            <a:spAutoFit/>
          </a:bodyPr>
          <a:lstStyle/>
          <a:p>
            <a:r>
              <a:rPr lang="ja-JP" altLang="en-US" sz="2000" b="1" dirty="0">
                <a:solidFill>
                  <a:schemeClr val="accent1"/>
                </a:solidFill>
              </a:rPr>
              <a:t>おばあちゃんどこ行くの？</a:t>
            </a:r>
            <a:endParaRPr kumimoji="1" lang="ja-JP" altLang="en-US" sz="2000" b="1" dirty="0">
              <a:solidFill>
                <a:schemeClr val="accent1"/>
              </a:solidFill>
            </a:endParaRPr>
          </a:p>
        </p:txBody>
      </p:sp>
      <p:sp>
        <p:nvSpPr>
          <p:cNvPr id="19" name="四角形: 角を丸くする 18">
            <a:extLst>
              <a:ext uri="{FF2B5EF4-FFF2-40B4-BE49-F238E27FC236}">
                <a16:creationId xmlns:a16="http://schemas.microsoft.com/office/drawing/2014/main" id="{517E023D-B9B6-45EA-8BCB-939A4CD64F05}"/>
              </a:ext>
            </a:extLst>
          </p:cNvPr>
          <p:cNvSpPr/>
          <p:nvPr/>
        </p:nvSpPr>
        <p:spPr>
          <a:xfrm>
            <a:off x="8170913" y="2054224"/>
            <a:ext cx="3326447" cy="3013076"/>
          </a:xfrm>
          <a:prstGeom prst="round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7F6F21CB-64A0-49D0-9D75-4DDD652CB667}"/>
              </a:ext>
            </a:extLst>
          </p:cNvPr>
          <p:cNvSpPr txBox="1"/>
          <p:nvPr/>
        </p:nvSpPr>
        <p:spPr>
          <a:xfrm>
            <a:off x="8221713" y="2240807"/>
            <a:ext cx="3326447" cy="707886"/>
          </a:xfrm>
          <a:prstGeom prst="rect">
            <a:avLst/>
          </a:prstGeom>
          <a:noFill/>
        </p:spPr>
        <p:txBody>
          <a:bodyPr wrap="square" rtlCol="0">
            <a:spAutoFit/>
          </a:bodyPr>
          <a:lstStyle/>
          <a:p>
            <a:r>
              <a:rPr lang="ja-JP" altLang="en-US" sz="2000" b="1" dirty="0">
                <a:solidFill>
                  <a:schemeClr val="accent1"/>
                </a:solidFill>
              </a:rPr>
              <a:t>あれ？おばあちゃんがこんなところに！</a:t>
            </a:r>
            <a:endParaRPr kumimoji="1" lang="en-US" altLang="ja-JP" sz="2000" b="1" dirty="0">
              <a:solidFill>
                <a:schemeClr val="accent1"/>
              </a:solidFill>
            </a:endParaRPr>
          </a:p>
        </p:txBody>
      </p:sp>
      <p:sp>
        <p:nvSpPr>
          <p:cNvPr id="22" name="テキスト ボックス 6">
            <a:extLst>
              <a:ext uri="{FF2B5EF4-FFF2-40B4-BE49-F238E27FC236}">
                <a16:creationId xmlns:a16="http://schemas.microsoft.com/office/drawing/2014/main" id="{02C975F5-2C8E-461E-B859-3E168F43F6F0}"/>
              </a:ext>
            </a:extLst>
          </p:cNvPr>
          <p:cNvSpPr txBox="1">
            <a:spLocks noChangeArrowheads="1"/>
          </p:cNvSpPr>
          <p:nvPr/>
        </p:nvSpPr>
        <p:spPr bwMode="auto">
          <a:xfrm>
            <a:off x="684768" y="5266583"/>
            <a:ext cx="35401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spcBef>
                <a:spcPct val="0"/>
              </a:spcBef>
              <a:buFontTx/>
              <a:buNone/>
            </a:pPr>
            <a:r>
              <a:rPr lang="ja-JP" altLang="en-US" sz="1100" dirty="0">
                <a:solidFill>
                  <a:schemeClr val="tx1"/>
                </a:solidFill>
                <a:latin typeface="Arial" panose="020B0604020202020204" pitchFamily="34" charset="0"/>
                <a:ea typeface="ＭＳ Ｐゴシック" panose="020B0600070205080204" pitchFamily="50" charset="-128"/>
              </a:rPr>
              <a:t>「認知症サポーターステップアップ研修教材（教材</a:t>
            </a:r>
            <a:r>
              <a:rPr lang="en-US" altLang="ja-JP" sz="1100" dirty="0">
                <a:solidFill>
                  <a:schemeClr val="tx1"/>
                </a:solidFill>
                <a:latin typeface="Arial" panose="020B0604020202020204" pitchFamily="34" charset="0"/>
                <a:ea typeface="ＭＳ Ｐゴシック" panose="020B0600070205080204" pitchFamily="50" charset="-128"/>
              </a:rPr>
              <a:t>2</a:t>
            </a:r>
            <a:r>
              <a:rPr lang="ja-JP" altLang="en-US" sz="1100" dirty="0">
                <a:solidFill>
                  <a:schemeClr val="tx1"/>
                </a:solidFill>
                <a:latin typeface="Arial" panose="020B0604020202020204" pitchFamily="34" charset="0"/>
                <a:ea typeface="ＭＳ Ｐゴシック" panose="020B0600070205080204" pitchFamily="50" charset="-128"/>
              </a:rPr>
              <a:t>（</a:t>
            </a:r>
            <a:r>
              <a:rPr lang="en-US" altLang="ja-JP" sz="1100" dirty="0">
                <a:solidFill>
                  <a:schemeClr val="tx1"/>
                </a:solidFill>
                <a:latin typeface="Arial" panose="020B0604020202020204" pitchFamily="34" charset="0"/>
                <a:ea typeface="ＭＳ Ｐゴシック" panose="020B0600070205080204" pitchFamily="50" charset="-128"/>
              </a:rPr>
              <a:t>1</a:t>
            </a:r>
            <a:r>
              <a:rPr lang="ja-JP" altLang="en-US" sz="1100" dirty="0">
                <a:solidFill>
                  <a:schemeClr val="tx1"/>
                </a:solidFill>
                <a:latin typeface="Arial" panose="020B0604020202020204" pitchFamily="34" charset="0"/>
                <a:ea typeface="ＭＳ Ｐゴシック" panose="020B0600070205080204" pitchFamily="50" charset="-128"/>
              </a:rPr>
              <a:t>）・（</a:t>
            </a:r>
            <a:r>
              <a:rPr lang="en-US" altLang="ja-JP" sz="1100" dirty="0">
                <a:solidFill>
                  <a:schemeClr val="tx1"/>
                </a:solidFill>
                <a:latin typeface="Arial" panose="020B0604020202020204" pitchFamily="34" charset="0"/>
                <a:ea typeface="ＭＳ Ｐゴシック" panose="020B0600070205080204" pitchFamily="50" charset="-128"/>
              </a:rPr>
              <a:t>2</a:t>
            </a:r>
            <a:r>
              <a:rPr lang="ja-JP" altLang="en-US" sz="1100" dirty="0">
                <a:solidFill>
                  <a:schemeClr val="tx1"/>
                </a:solidFill>
                <a:latin typeface="Arial" panose="020B0604020202020204" pitchFamily="34" charset="0"/>
                <a:ea typeface="ＭＳ Ｐゴシック" panose="020B0600070205080204" pitchFamily="50" charset="-128"/>
              </a:rPr>
              <a:t>）食事編（良くない例・良い例）」</a:t>
            </a:r>
          </a:p>
        </p:txBody>
      </p:sp>
      <p:sp>
        <p:nvSpPr>
          <p:cNvPr id="23" name="テキスト ボックス 6">
            <a:extLst>
              <a:ext uri="{FF2B5EF4-FFF2-40B4-BE49-F238E27FC236}">
                <a16:creationId xmlns:a16="http://schemas.microsoft.com/office/drawing/2014/main" id="{3F1B567D-9F8E-46B8-81FA-E98DB1891FAF}"/>
              </a:ext>
            </a:extLst>
          </p:cNvPr>
          <p:cNvSpPr txBox="1">
            <a:spLocks noChangeArrowheads="1"/>
          </p:cNvSpPr>
          <p:nvPr/>
        </p:nvSpPr>
        <p:spPr bwMode="auto">
          <a:xfrm>
            <a:off x="4346896" y="5266583"/>
            <a:ext cx="354012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spcBef>
                <a:spcPct val="0"/>
              </a:spcBef>
              <a:buFontTx/>
              <a:buNone/>
            </a:pPr>
            <a:r>
              <a:rPr lang="ja-JP" altLang="en-US" sz="1100" dirty="0">
                <a:solidFill>
                  <a:schemeClr val="tx1"/>
                </a:solidFill>
                <a:latin typeface="Arial" panose="020B0604020202020204" pitchFamily="34" charset="0"/>
                <a:ea typeface="ＭＳ Ｐゴシック" panose="020B0600070205080204" pitchFamily="50" charset="-128"/>
              </a:rPr>
              <a:t>「認知症サポーターステップアップ研修教材（教材</a:t>
            </a:r>
            <a:r>
              <a:rPr lang="en-US" altLang="ja-JP" sz="1100" dirty="0">
                <a:solidFill>
                  <a:schemeClr val="tx1"/>
                </a:solidFill>
                <a:latin typeface="Arial" panose="020B0604020202020204" pitchFamily="34" charset="0"/>
                <a:ea typeface="ＭＳ Ｐゴシック" panose="020B0600070205080204" pitchFamily="50" charset="-128"/>
              </a:rPr>
              <a:t>5</a:t>
            </a:r>
            <a:r>
              <a:rPr lang="ja-JP" altLang="en-US" sz="1100" dirty="0">
                <a:solidFill>
                  <a:schemeClr val="tx1"/>
                </a:solidFill>
                <a:latin typeface="Arial" panose="020B0604020202020204" pitchFamily="34" charset="0"/>
                <a:ea typeface="ＭＳ Ｐゴシック" panose="020B0600070205080204" pitchFamily="50" charset="-128"/>
              </a:rPr>
              <a:t>（</a:t>
            </a:r>
            <a:r>
              <a:rPr lang="en-US" altLang="ja-JP" sz="1100" dirty="0">
                <a:solidFill>
                  <a:schemeClr val="tx1"/>
                </a:solidFill>
                <a:latin typeface="Arial" panose="020B0604020202020204" pitchFamily="34" charset="0"/>
                <a:ea typeface="ＭＳ Ｐゴシック" panose="020B0600070205080204" pitchFamily="50" charset="-128"/>
              </a:rPr>
              <a:t>1</a:t>
            </a:r>
            <a:r>
              <a:rPr lang="ja-JP" altLang="en-US" sz="1100" dirty="0">
                <a:solidFill>
                  <a:schemeClr val="tx1"/>
                </a:solidFill>
                <a:latin typeface="Arial" panose="020B0604020202020204" pitchFamily="34" charset="0"/>
                <a:ea typeface="ＭＳ Ｐゴシック" panose="020B0600070205080204" pitchFamily="50" charset="-128"/>
              </a:rPr>
              <a:t>）・（</a:t>
            </a:r>
            <a:r>
              <a:rPr lang="en-US" altLang="ja-JP" sz="1100" dirty="0">
                <a:solidFill>
                  <a:schemeClr val="tx1"/>
                </a:solidFill>
                <a:latin typeface="Arial" panose="020B0604020202020204" pitchFamily="34" charset="0"/>
                <a:ea typeface="ＭＳ Ｐゴシック" panose="020B0600070205080204" pitchFamily="50" charset="-128"/>
              </a:rPr>
              <a:t>2</a:t>
            </a:r>
            <a:r>
              <a:rPr lang="ja-JP" altLang="en-US" sz="1100" dirty="0">
                <a:solidFill>
                  <a:schemeClr val="tx1"/>
                </a:solidFill>
                <a:latin typeface="Arial" panose="020B0604020202020204" pitchFamily="34" charset="0"/>
                <a:ea typeface="ＭＳ Ｐゴシック" panose="020B0600070205080204" pitchFamily="50" charset="-128"/>
              </a:rPr>
              <a:t>）・（</a:t>
            </a:r>
            <a:r>
              <a:rPr lang="en-US" altLang="ja-JP" sz="1100" dirty="0">
                <a:solidFill>
                  <a:schemeClr val="tx1"/>
                </a:solidFill>
                <a:latin typeface="Arial" panose="020B0604020202020204" pitchFamily="34" charset="0"/>
                <a:ea typeface="ＭＳ Ｐゴシック" panose="020B0600070205080204" pitchFamily="50" charset="-128"/>
              </a:rPr>
              <a:t>3</a:t>
            </a:r>
            <a:r>
              <a:rPr lang="ja-JP" altLang="en-US" sz="1100" dirty="0">
                <a:solidFill>
                  <a:schemeClr val="tx1"/>
                </a:solidFill>
                <a:latin typeface="Arial" panose="020B0604020202020204" pitchFamily="34" charset="0"/>
                <a:ea typeface="ＭＳ Ｐゴシック" panose="020B0600070205080204" pitchFamily="50" charset="-128"/>
              </a:rPr>
              <a:t>）道に迷っている高齢者への対応（ここで別れる・家まで行く）」</a:t>
            </a:r>
          </a:p>
        </p:txBody>
      </p:sp>
      <p:sp>
        <p:nvSpPr>
          <p:cNvPr id="24" name="テキスト ボックス 6">
            <a:extLst>
              <a:ext uri="{FF2B5EF4-FFF2-40B4-BE49-F238E27FC236}">
                <a16:creationId xmlns:a16="http://schemas.microsoft.com/office/drawing/2014/main" id="{F8524FB7-B8FD-4C7D-ACBF-BCD78F5209C6}"/>
              </a:ext>
            </a:extLst>
          </p:cNvPr>
          <p:cNvSpPr txBox="1">
            <a:spLocks noChangeArrowheads="1"/>
          </p:cNvSpPr>
          <p:nvPr/>
        </p:nvSpPr>
        <p:spPr bwMode="auto">
          <a:xfrm>
            <a:off x="8131027" y="5266583"/>
            <a:ext cx="35401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spcBef>
                <a:spcPct val="0"/>
              </a:spcBef>
              <a:buFontTx/>
              <a:buNone/>
            </a:pPr>
            <a:r>
              <a:rPr lang="ja-JP" altLang="en-US" sz="1100" dirty="0">
                <a:solidFill>
                  <a:schemeClr val="tx1"/>
                </a:solidFill>
                <a:latin typeface="Arial" panose="020B0604020202020204" pitchFamily="34" charset="0"/>
                <a:ea typeface="ＭＳ Ｐゴシック" panose="020B0600070205080204" pitchFamily="50" charset="-128"/>
              </a:rPr>
              <a:t>「認知症サポーターステップアップ研修教材（教材</a:t>
            </a:r>
            <a:r>
              <a:rPr lang="en-US" altLang="ja-JP" sz="1100" dirty="0">
                <a:solidFill>
                  <a:schemeClr val="tx1"/>
                </a:solidFill>
                <a:latin typeface="Arial" panose="020B0604020202020204" pitchFamily="34" charset="0"/>
                <a:ea typeface="ＭＳ Ｐゴシック" panose="020B0600070205080204" pitchFamily="50" charset="-128"/>
              </a:rPr>
              <a:t>1</a:t>
            </a:r>
            <a:r>
              <a:rPr lang="ja-JP" altLang="en-US" sz="1100" dirty="0">
                <a:solidFill>
                  <a:schemeClr val="tx1"/>
                </a:solidFill>
                <a:latin typeface="Arial" panose="020B0604020202020204" pitchFamily="34" charset="0"/>
                <a:ea typeface="ＭＳ Ｐゴシック" panose="020B0600070205080204" pitchFamily="50" charset="-128"/>
              </a:rPr>
              <a:t>地域での見守りや声かけの例）」</a:t>
            </a:r>
          </a:p>
        </p:txBody>
      </p:sp>
      <p:pic>
        <p:nvPicPr>
          <p:cNvPr id="2" name="図 1">
            <a:extLst>
              <a:ext uri="{FF2B5EF4-FFF2-40B4-BE49-F238E27FC236}">
                <a16:creationId xmlns:a16="http://schemas.microsoft.com/office/drawing/2014/main" id="{48F00188-2795-4C9E-BB5D-725B78C72A4E}"/>
              </a:ext>
            </a:extLst>
          </p:cNvPr>
          <p:cNvPicPr>
            <a:picLocks noChangeAspect="1"/>
          </p:cNvPicPr>
          <p:nvPr/>
        </p:nvPicPr>
        <p:blipFill>
          <a:blip r:embed="rId3"/>
          <a:stretch>
            <a:fillRect/>
          </a:stretch>
        </p:blipFill>
        <p:spPr>
          <a:xfrm>
            <a:off x="1376131" y="2610132"/>
            <a:ext cx="1950889" cy="1097375"/>
          </a:xfrm>
          <a:prstGeom prst="rect">
            <a:avLst/>
          </a:prstGeom>
        </p:spPr>
      </p:pic>
      <p:pic>
        <p:nvPicPr>
          <p:cNvPr id="3" name="図 2">
            <a:extLst>
              <a:ext uri="{FF2B5EF4-FFF2-40B4-BE49-F238E27FC236}">
                <a16:creationId xmlns:a16="http://schemas.microsoft.com/office/drawing/2014/main" id="{F659C1BD-51DB-4A65-BCB3-C5ED9DACCF22}"/>
              </a:ext>
            </a:extLst>
          </p:cNvPr>
          <p:cNvPicPr>
            <a:picLocks noChangeAspect="1"/>
          </p:cNvPicPr>
          <p:nvPr/>
        </p:nvPicPr>
        <p:blipFill>
          <a:blip r:embed="rId4"/>
          <a:stretch>
            <a:fillRect/>
          </a:stretch>
        </p:blipFill>
        <p:spPr>
          <a:xfrm>
            <a:off x="1376130" y="3821254"/>
            <a:ext cx="1950889" cy="1097375"/>
          </a:xfrm>
          <a:prstGeom prst="rect">
            <a:avLst/>
          </a:prstGeom>
        </p:spPr>
      </p:pic>
      <p:pic>
        <p:nvPicPr>
          <p:cNvPr id="4" name="図 3">
            <a:extLst>
              <a:ext uri="{FF2B5EF4-FFF2-40B4-BE49-F238E27FC236}">
                <a16:creationId xmlns:a16="http://schemas.microsoft.com/office/drawing/2014/main" id="{A87331E1-C8A6-406C-A788-26042F616AF8}"/>
              </a:ext>
            </a:extLst>
          </p:cNvPr>
          <p:cNvPicPr>
            <a:picLocks noChangeAspect="1"/>
          </p:cNvPicPr>
          <p:nvPr/>
        </p:nvPicPr>
        <p:blipFill>
          <a:blip r:embed="rId5"/>
          <a:stretch>
            <a:fillRect/>
          </a:stretch>
        </p:blipFill>
        <p:spPr>
          <a:xfrm>
            <a:off x="5199744" y="2653742"/>
            <a:ext cx="1865538" cy="1048603"/>
          </a:xfrm>
          <a:prstGeom prst="rect">
            <a:avLst/>
          </a:prstGeom>
        </p:spPr>
      </p:pic>
      <p:pic>
        <p:nvPicPr>
          <p:cNvPr id="5" name="図 4">
            <a:extLst>
              <a:ext uri="{FF2B5EF4-FFF2-40B4-BE49-F238E27FC236}">
                <a16:creationId xmlns:a16="http://schemas.microsoft.com/office/drawing/2014/main" id="{DDAFED08-6383-4E6E-820A-BCBADE7EAF1A}"/>
              </a:ext>
            </a:extLst>
          </p:cNvPr>
          <p:cNvPicPr>
            <a:picLocks noChangeAspect="1"/>
          </p:cNvPicPr>
          <p:nvPr/>
        </p:nvPicPr>
        <p:blipFill>
          <a:blip r:embed="rId6"/>
          <a:stretch>
            <a:fillRect/>
          </a:stretch>
        </p:blipFill>
        <p:spPr>
          <a:xfrm>
            <a:off x="4589472" y="3881309"/>
            <a:ext cx="1487553" cy="835224"/>
          </a:xfrm>
          <a:prstGeom prst="rect">
            <a:avLst/>
          </a:prstGeom>
        </p:spPr>
      </p:pic>
      <p:pic>
        <p:nvPicPr>
          <p:cNvPr id="6" name="図 5">
            <a:extLst>
              <a:ext uri="{FF2B5EF4-FFF2-40B4-BE49-F238E27FC236}">
                <a16:creationId xmlns:a16="http://schemas.microsoft.com/office/drawing/2014/main" id="{34389EB7-A4FA-4CF3-A8F5-73316C3A014E}"/>
              </a:ext>
            </a:extLst>
          </p:cNvPr>
          <p:cNvPicPr>
            <a:picLocks noChangeAspect="1"/>
          </p:cNvPicPr>
          <p:nvPr/>
        </p:nvPicPr>
        <p:blipFill>
          <a:blip r:embed="rId7"/>
          <a:stretch>
            <a:fillRect/>
          </a:stretch>
        </p:blipFill>
        <p:spPr>
          <a:xfrm>
            <a:off x="6159982" y="3881309"/>
            <a:ext cx="1487553" cy="835224"/>
          </a:xfrm>
          <a:prstGeom prst="rect">
            <a:avLst/>
          </a:prstGeom>
        </p:spPr>
      </p:pic>
      <p:pic>
        <p:nvPicPr>
          <p:cNvPr id="7" name="図 6">
            <a:extLst>
              <a:ext uri="{FF2B5EF4-FFF2-40B4-BE49-F238E27FC236}">
                <a16:creationId xmlns:a16="http://schemas.microsoft.com/office/drawing/2014/main" id="{29049628-7E90-4A32-AC2B-7563F6AA5A6E}"/>
              </a:ext>
            </a:extLst>
          </p:cNvPr>
          <p:cNvPicPr>
            <a:picLocks noChangeAspect="1"/>
          </p:cNvPicPr>
          <p:nvPr/>
        </p:nvPicPr>
        <p:blipFill>
          <a:blip r:embed="rId8"/>
          <a:stretch>
            <a:fillRect/>
          </a:stretch>
        </p:blipFill>
        <p:spPr>
          <a:xfrm>
            <a:off x="8495948" y="3147976"/>
            <a:ext cx="2676376" cy="150584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ギターを弾いている男性の顔&#10;&#10;低い精度で自動的に生成された説明">
            <a:extLst>
              <a:ext uri="{FF2B5EF4-FFF2-40B4-BE49-F238E27FC236}">
                <a16:creationId xmlns:a16="http://schemas.microsoft.com/office/drawing/2014/main" id="{CFA4D93A-8A8C-4FC2-818F-E77D7119A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5969" y="4346450"/>
            <a:ext cx="3454400" cy="1943100"/>
          </a:xfrm>
          <a:prstGeom prst="rect">
            <a:avLst/>
          </a:prstGeom>
        </p:spPr>
      </p:pic>
      <p:pic>
        <p:nvPicPr>
          <p:cNvPr id="9" name="図 8" descr="白いシャツを着ている人はスマイルしている&#10;&#10;自動的に生成された説明">
            <a:extLst>
              <a:ext uri="{FF2B5EF4-FFF2-40B4-BE49-F238E27FC236}">
                <a16:creationId xmlns:a16="http://schemas.microsoft.com/office/drawing/2014/main" id="{F8CED6B0-93EA-4C17-80F8-6BE744745A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4848" y="1959174"/>
            <a:ext cx="2971802" cy="1671638"/>
          </a:xfrm>
          <a:prstGeom prst="rect">
            <a:avLst/>
          </a:prstGeom>
        </p:spPr>
      </p:pic>
      <p:pic>
        <p:nvPicPr>
          <p:cNvPr id="11" name="図 10" descr="メガネを掛けた女性&#10;&#10;自動的に生成された説明">
            <a:extLst>
              <a:ext uri="{FF2B5EF4-FFF2-40B4-BE49-F238E27FC236}">
                <a16:creationId xmlns:a16="http://schemas.microsoft.com/office/drawing/2014/main" id="{4193B250-7A31-4347-A71B-8A577FAB8F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1317" y="1947101"/>
            <a:ext cx="3098800" cy="1743075"/>
          </a:xfrm>
          <a:prstGeom prst="rect">
            <a:avLst/>
          </a:prstGeom>
        </p:spPr>
      </p:pic>
      <p:pic>
        <p:nvPicPr>
          <p:cNvPr id="13" name="図 12" descr="窓の傍にいる女の子&#10;&#10;中程度の精度で自動的に生成された説明">
            <a:extLst>
              <a:ext uri="{FF2B5EF4-FFF2-40B4-BE49-F238E27FC236}">
                <a16:creationId xmlns:a16="http://schemas.microsoft.com/office/drawing/2014/main" id="{D7910A97-58E5-4ECB-997B-142A73CAD4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6780" y="4317766"/>
            <a:ext cx="3238500" cy="1821656"/>
          </a:xfrm>
          <a:prstGeom prst="rect">
            <a:avLst/>
          </a:prstGeom>
        </p:spPr>
      </p:pic>
      <p:pic>
        <p:nvPicPr>
          <p:cNvPr id="15" name="図 14" descr="髪を結んだ女性&#10;&#10;自動的に生成された説明">
            <a:extLst>
              <a:ext uri="{FF2B5EF4-FFF2-40B4-BE49-F238E27FC236}">
                <a16:creationId xmlns:a16="http://schemas.microsoft.com/office/drawing/2014/main" id="{936AC336-CEF7-41C4-AC4A-57FCA35EFE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63566" y="4447827"/>
            <a:ext cx="3460748" cy="1946671"/>
          </a:xfrm>
          <a:prstGeom prst="rect">
            <a:avLst/>
          </a:prstGeom>
        </p:spPr>
      </p:pic>
      <p:sp>
        <p:nvSpPr>
          <p:cNvPr id="17" name="タイトル 1">
            <a:extLst>
              <a:ext uri="{FF2B5EF4-FFF2-40B4-BE49-F238E27FC236}">
                <a16:creationId xmlns:a16="http://schemas.microsoft.com/office/drawing/2014/main" id="{D4DA01A2-827E-4839-99FE-A73C5A7CA693}"/>
              </a:ext>
            </a:extLst>
          </p:cNvPr>
          <p:cNvSpPr>
            <a:spLocks noGrp="1"/>
          </p:cNvSpPr>
          <p:nvPr>
            <p:ph type="title"/>
          </p:nvPr>
        </p:nvSpPr>
        <p:spPr>
          <a:xfrm>
            <a:off x="1419225" y="391864"/>
            <a:ext cx="9353550" cy="1398389"/>
          </a:xfrm>
          <a:solidFill>
            <a:schemeClr val="bg1"/>
          </a:solidFill>
          <a:ln>
            <a:solidFill>
              <a:schemeClr val="bg1"/>
            </a:solidFill>
          </a:ln>
        </p:spPr>
        <p:txBody>
          <a:bodyPr>
            <a:normAutofit fontScale="90000"/>
          </a:bodyPr>
          <a:lstStyle/>
          <a:p>
            <a:r>
              <a:rPr kumimoji="1" lang="ja-JP" altLang="en-US" b="1" dirty="0">
                <a:solidFill>
                  <a:srgbClr val="00B050"/>
                </a:solidFill>
                <a:latin typeface="+mn-ea"/>
                <a:ea typeface="+mn-ea"/>
              </a:rPr>
              <a:t>「希望の道ー認知症とともに生きるー」</a:t>
            </a:r>
            <a:br>
              <a:rPr kumimoji="1" lang="en-US" altLang="ja-JP" b="1" dirty="0">
                <a:solidFill>
                  <a:srgbClr val="00B050"/>
                </a:solidFill>
                <a:latin typeface="+mn-ea"/>
                <a:ea typeface="+mn-ea"/>
              </a:rPr>
            </a:br>
            <a:r>
              <a:rPr kumimoji="1" lang="ja-JP" altLang="en-US" b="1" dirty="0">
                <a:solidFill>
                  <a:srgbClr val="00B050"/>
                </a:solidFill>
                <a:latin typeface="+mn-ea"/>
                <a:ea typeface="+mn-ea"/>
              </a:rPr>
              <a:t>　　　　　   </a:t>
            </a:r>
            <a:r>
              <a:rPr kumimoji="1" lang="ja-JP" altLang="en-US" sz="4000" b="1" dirty="0">
                <a:solidFill>
                  <a:srgbClr val="00B050"/>
                </a:solidFill>
                <a:latin typeface="+mn-ea"/>
                <a:ea typeface="+mn-ea"/>
              </a:rPr>
              <a:t>メッセージ動画</a:t>
            </a:r>
          </a:p>
        </p:txBody>
      </p:sp>
      <p:pic>
        <p:nvPicPr>
          <p:cNvPr id="21" name="図 20" descr="メガネをした男性&#10;&#10;自動的に生成された説明">
            <a:extLst>
              <a:ext uri="{FF2B5EF4-FFF2-40B4-BE49-F238E27FC236}">
                <a16:creationId xmlns:a16="http://schemas.microsoft.com/office/drawing/2014/main" id="{2F21A3CC-EB8B-485F-BC29-D728CCB030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32136" y="3131248"/>
            <a:ext cx="3086100" cy="1735931"/>
          </a:xfrm>
          <a:prstGeom prst="rect">
            <a:avLst/>
          </a:prstGeom>
        </p:spPr>
      </p:pic>
      <p:pic>
        <p:nvPicPr>
          <p:cNvPr id="7" name="図 6" descr="メガネを掛けた男性&#10;&#10;自動的に生成された説明">
            <a:extLst>
              <a:ext uri="{FF2B5EF4-FFF2-40B4-BE49-F238E27FC236}">
                <a16:creationId xmlns:a16="http://schemas.microsoft.com/office/drawing/2014/main" id="{E16BAD72-4C75-402F-A9BC-A6994462C8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4452" y="1959174"/>
            <a:ext cx="2971802" cy="1671638"/>
          </a:xfrm>
          <a:prstGeom prst="rect">
            <a:avLst/>
          </a:prstGeom>
        </p:spPr>
      </p:pic>
      <p:sp>
        <p:nvSpPr>
          <p:cNvPr id="12" name="テキスト ボックス 7">
            <a:extLst>
              <a:ext uri="{FF2B5EF4-FFF2-40B4-BE49-F238E27FC236}">
                <a16:creationId xmlns:a16="http://schemas.microsoft.com/office/drawing/2014/main" id="{E9DE06FC-1076-4A6E-BD05-BD507F75656F}"/>
              </a:ext>
            </a:extLst>
          </p:cNvPr>
          <p:cNvSpPr txBox="1">
            <a:spLocks noChangeArrowheads="1"/>
          </p:cNvSpPr>
          <p:nvPr/>
        </p:nvSpPr>
        <p:spPr bwMode="auto">
          <a:xfrm>
            <a:off x="7906267" y="6447087"/>
            <a:ext cx="4285733" cy="276999"/>
          </a:xfrm>
          <a:prstGeom prst="rect">
            <a:avLst/>
          </a:prstGeom>
          <a:solidFill>
            <a:schemeClr val="accent3">
              <a:lumMod val="20000"/>
              <a:lumOff val="80000"/>
            </a:schemeClr>
          </a:solidFill>
          <a:ln>
            <a:noFill/>
          </a:ln>
        </p:spPr>
        <p:txBody>
          <a:bodyPr wrap="square">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出典：厚生労働省ホームページ「認知症の人からのメッセージ」</a:t>
            </a:r>
          </a:p>
        </p:txBody>
      </p:sp>
      <p:sp>
        <p:nvSpPr>
          <p:cNvPr id="16" name="テキスト ボックス 15">
            <a:extLst>
              <a:ext uri="{FF2B5EF4-FFF2-40B4-BE49-F238E27FC236}">
                <a16:creationId xmlns:a16="http://schemas.microsoft.com/office/drawing/2014/main" id="{8AC87549-55A0-4C8D-9239-9017C8DE1326}"/>
              </a:ext>
            </a:extLst>
          </p:cNvPr>
          <p:cNvSpPr txBox="1"/>
          <p:nvPr/>
        </p:nvSpPr>
        <p:spPr>
          <a:xfrm>
            <a:off x="2629254" y="2011611"/>
            <a:ext cx="807950" cy="369332"/>
          </a:xfrm>
          <a:prstGeom prst="rect">
            <a:avLst/>
          </a:prstGeom>
          <a:noFill/>
        </p:spPr>
        <p:txBody>
          <a:bodyPr wrap="square" rtlCol="0">
            <a:spAutoFit/>
          </a:bodyPr>
          <a:lstStyle/>
          <a:p>
            <a:r>
              <a:rPr kumimoji="1" lang="ja-JP" altLang="en-US" b="1" dirty="0">
                <a:latin typeface="+mn-ea"/>
              </a:rPr>
              <a:t>約</a:t>
            </a:r>
            <a:r>
              <a:rPr kumimoji="1" lang="en-US" altLang="ja-JP" b="1" dirty="0">
                <a:latin typeface="+mn-ea"/>
              </a:rPr>
              <a:t>3</a:t>
            </a:r>
            <a:r>
              <a:rPr kumimoji="1" lang="ja-JP" altLang="en-US" b="1" dirty="0">
                <a:latin typeface="+mn-ea"/>
              </a:rPr>
              <a:t>分</a:t>
            </a:r>
          </a:p>
        </p:txBody>
      </p:sp>
      <p:sp>
        <p:nvSpPr>
          <p:cNvPr id="20" name="テキスト ボックス 19">
            <a:extLst>
              <a:ext uri="{FF2B5EF4-FFF2-40B4-BE49-F238E27FC236}">
                <a16:creationId xmlns:a16="http://schemas.microsoft.com/office/drawing/2014/main" id="{FC9D6A39-3E8D-42E2-AD24-4AB4B7B460CC}"/>
              </a:ext>
            </a:extLst>
          </p:cNvPr>
          <p:cNvSpPr txBox="1"/>
          <p:nvPr/>
        </p:nvSpPr>
        <p:spPr>
          <a:xfrm>
            <a:off x="5832136" y="2380943"/>
            <a:ext cx="807950" cy="369332"/>
          </a:xfrm>
          <a:prstGeom prst="rect">
            <a:avLst/>
          </a:prstGeom>
          <a:noFill/>
        </p:spPr>
        <p:txBody>
          <a:bodyPr wrap="square" rtlCol="0">
            <a:spAutoFit/>
          </a:bodyPr>
          <a:lstStyle/>
          <a:p>
            <a:r>
              <a:rPr kumimoji="1" lang="ja-JP" altLang="en-US" b="1" dirty="0">
                <a:latin typeface="+mn-ea"/>
              </a:rPr>
              <a:t>約</a:t>
            </a:r>
            <a:r>
              <a:rPr kumimoji="1" lang="en-US" altLang="ja-JP" b="1" dirty="0">
                <a:latin typeface="+mn-ea"/>
              </a:rPr>
              <a:t>3</a:t>
            </a:r>
            <a:r>
              <a:rPr kumimoji="1" lang="ja-JP" altLang="en-US" b="1" dirty="0">
                <a:latin typeface="+mn-ea"/>
              </a:rPr>
              <a:t>分</a:t>
            </a:r>
          </a:p>
        </p:txBody>
      </p:sp>
      <p:sp>
        <p:nvSpPr>
          <p:cNvPr id="22" name="テキスト ボックス 21">
            <a:extLst>
              <a:ext uri="{FF2B5EF4-FFF2-40B4-BE49-F238E27FC236}">
                <a16:creationId xmlns:a16="http://schemas.microsoft.com/office/drawing/2014/main" id="{CACBD98C-E7E0-4C62-9146-DDABAA70EF8E}"/>
              </a:ext>
            </a:extLst>
          </p:cNvPr>
          <p:cNvSpPr txBox="1"/>
          <p:nvPr/>
        </p:nvSpPr>
        <p:spPr>
          <a:xfrm>
            <a:off x="2818235" y="4508803"/>
            <a:ext cx="807950" cy="369332"/>
          </a:xfrm>
          <a:prstGeom prst="rect">
            <a:avLst/>
          </a:prstGeom>
          <a:noFill/>
        </p:spPr>
        <p:txBody>
          <a:bodyPr wrap="square" rtlCol="0">
            <a:spAutoFit/>
          </a:bodyPr>
          <a:lstStyle/>
          <a:p>
            <a:r>
              <a:rPr kumimoji="1" lang="ja-JP" altLang="en-US" b="1" dirty="0">
                <a:latin typeface="+mn-ea"/>
              </a:rPr>
              <a:t>約</a:t>
            </a:r>
            <a:r>
              <a:rPr kumimoji="1" lang="en-US" altLang="ja-JP" b="1" dirty="0">
                <a:latin typeface="+mn-ea"/>
              </a:rPr>
              <a:t>3</a:t>
            </a:r>
            <a:r>
              <a:rPr kumimoji="1" lang="ja-JP" altLang="en-US" b="1" dirty="0">
                <a:latin typeface="+mn-ea"/>
              </a:rPr>
              <a:t>分</a:t>
            </a:r>
          </a:p>
        </p:txBody>
      </p:sp>
      <p:sp>
        <p:nvSpPr>
          <p:cNvPr id="24" name="テキスト ボックス 23">
            <a:extLst>
              <a:ext uri="{FF2B5EF4-FFF2-40B4-BE49-F238E27FC236}">
                <a16:creationId xmlns:a16="http://schemas.microsoft.com/office/drawing/2014/main" id="{1611AC56-9629-491C-8AC1-28E16AC4B054}"/>
              </a:ext>
            </a:extLst>
          </p:cNvPr>
          <p:cNvSpPr txBox="1"/>
          <p:nvPr/>
        </p:nvSpPr>
        <p:spPr>
          <a:xfrm>
            <a:off x="5928371" y="5004479"/>
            <a:ext cx="807950" cy="369332"/>
          </a:xfrm>
          <a:prstGeom prst="rect">
            <a:avLst/>
          </a:prstGeom>
          <a:noFill/>
        </p:spPr>
        <p:txBody>
          <a:bodyPr wrap="square" rtlCol="0">
            <a:spAutoFit/>
          </a:bodyPr>
          <a:lstStyle/>
          <a:p>
            <a:r>
              <a:rPr kumimoji="1" lang="ja-JP" altLang="en-US" b="1" dirty="0">
                <a:latin typeface="+mn-ea"/>
              </a:rPr>
              <a:t>約</a:t>
            </a:r>
            <a:r>
              <a:rPr kumimoji="1" lang="en-US" altLang="ja-JP" b="1" dirty="0">
                <a:latin typeface="+mn-ea"/>
              </a:rPr>
              <a:t>3</a:t>
            </a:r>
            <a:r>
              <a:rPr kumimoji="1" lang="ja-JP" altLang="en-US" b="1" dirty="0">
                <a:latin typeface="+mn-ea"/>
              </a:rPr>
              <a:t>分</a:t>
            </a:r>
          </a:p>
        </p:txBody>
      </p:sp>
      <p:sp>
        <p:nvSpPr>
          <p:cNvPr id="26" name="テキスト ボックス 25">
            <a:extLst>
              <a:ext uri="{FF2B5EF4-FFF2-40B4-BE49-F238E27FC236}">
                <a16:creationId xmlns:a16="http://schemas.microsoft.com/office/drawing/2014/main" id="{7C80F026-50A6-4079-A406-14D2964AAEAB}"/>
              </a:ext>
            </a:extLst>
          </p:cNvPr>
          <p:cNvSpPr txBox="1"/>
          <p:nvPr/>
        </p:nvSpPr>
        <p:spPr>
          <a:xfrm>
            <a:off x="8995219" y="4447827"/>
            <a:ext cx="807950" cy="369332"/>
          </a:xfrm>
          <a:prstGeom prst="rect">
            <a:avLst/>
          </a:prstGeom>
          <a:noFill/>
        </p:spPr>
        <p:txBody>
          <a:bodyPr wrap="square" rtlCol="0">
            <a:spAutoFit/>
          </a:bodyPr>
          <a:lstStyle/>
          <a:p>
            <a:r>
              <a:rPr kumimoji="1" lang="ja-JP" altLang="en-US" b="1" dirty="0">
                <a:latin typeface="+mn-ea"/>
              </a:rPr>
              <a:t>約</a:t>
            </a:r>
            <a:r>
              <a:rPr kumimoji="1" lang="en-US" altLang="ja-JP" b="1" dirty="0">
                <a:latin typeface="+mn-ea"/>
              </a:rPr>
              <a:t>3</a:t>
            </a:r>
            <a:r>
              <a:rPr kumimoji="1" lang="ja-JP" altLang="en-US" b="1" dirty="0">
                <a:latin typeface="+mn-ea"/>
              </a:rPr>
              <a:t>分</a:t>
            </a:r>
          </a:p>
        </p:txBody>
      </p:sp>
      <p:sp>
        <p:nvSpPr>
          <p:cNvPr id="27" name="テキスト ボックス 26">
            <a:extLst>
              <a:ext uri="{FF2B5EF4-FFF2-40B4-BE49-F238E27FC236}">
                <a16:creationId xmlns:a16="http://schemas.microsoft.com/office/drawing/2014/main" id="{149CF33E-01FC-4EF1-B291-BB79F7ED991B}"/>
              </a:ext>
            </a:extLst>
          </p:cNvPr>
          <p:cNvSpPr txBox="1"/>
          <p:nvPr/>
        </p:nvSpPr>
        <p:spPr>
          <a:xfrm>
            <a:off x="10538225" y="2045839"/>
            <a:ext cx="1017358" cy="369332"/>
          </a:xfrm>
          <a:prstGeom prst="rect">
            <a:avLst/>
          </a:prstGeom>
          <a:noFill/>
        </p:spPr>
        <p:txBody>
          <a:bodyPr wrap="square" rtlCol="0">
            <a:spAutoFit/>
          </a:bodyPr>
          <a:lstStyle/>
          <a:p>
            <a:r>
              <a:rPr kumimoji="1" lang="ja-JP" altLang="en-US" b="1" dirty="0">
                <a:latin typeface="+mn-ea"/>
              </a:rPr>
              <a:t>約</a:t>
            </a:r>
            <a:r>
              <a:rPr kumimoji="1" lang="en-US" altLang="ja-JP" b="1" dirty="0">
                <a:latin typeface="+mn-ea"/>
              </a:rPr>
              <a:t>3</a:t>
            </a:r>
            <a:r>
              <a:rPr kumimoji="1" lang="ja-JP" altLang="en-US" b="1" dirty="0">
                <a:latin typeface="+mn-ea"/>
              </a:rPr>
              <a:t>分半</a:t>
            </a:r>
          </a:p>
        </p:txBody>
      </p:sp>
      <p:sp>
        <p:nvSpPr>
          <p:cNvPr id="28" name="テキスト ボックス 27">
            <a:extLst>
              <a:ext uri="{FF2B5EF4-FFF2-40B4-BE49-F238E27FC236}">
                <a16:creationId xmlns:a16="http://schemas.microsoft.com/office/drawing/2014/main" id="{21936279-D5FA-433C-8DBE-55B134BDBE39}"/>
              </a:ext>
            </a:extLst>
          </p:cNvPr>
          <p:cNvSpPr txBox="1"/>
          <p:nvPr/>
        </p:nvSpPr>
        <p:spPr>
          <a:xfrm>
            <a:off x="7792007" y="3306621"/>
            <a:ext cx="1017358" cy="369332"/>
          </a:xfrm>
          <a:prstGeom prst="rect">
            <a:avLst/>
          </a:prstGeom>
          <a:noFill/>
        </p:spPr>
        <p:txBody>
          <a:bodyPr wrap="square" rtlCol="0">
            <a:spAutoFit/>
          </a:bodyPr>
          <a:lstStyle/>
          <a:p>
            <a:r>
              <a:rPr kumimoji="1" lang="ja-JP" altLang="en-US" b="1" dirty="0">
                <a:latin typeface="+mn-ea"/>
              </a:rPr>
              <a:t>約</a:t>
            </a:r>
            <a:r>
              <a:rPr kumimoji="1" lang="en-US" altLang="ja-JP" b="1" dirty="0">
                <a:latin typeface="+mn-ea"/>
              </a:rPr>
              <a:t>3</a:t>
            </a:r>
            <a:r>
              <a:rPr kumimoji="1" lang="ja-JP" altLang="en-US" b="1" dirty="0">
                <a:latin typeface="+mn-ea"/>
              </a:rPr>
              <a:t>分半</a:t>
            </a:r>
          </a:p>
        </p:txBody>
      </p:sp>
    </p:spTree>
    <p:extLst>
      <p:ext uri="{BB962C8B-B14F-4D97-AF65-F5344CB8AC3E}">
        <p14:creationId xmlns:p14="http://schemas.microsoft.com/office/powerpoint/2010/main" val="28626070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a:extLst>
              <a:ext uri="{FF2B5EF4-FFF2-40B4-BE49-F238E27FC236}">
                <a16:creationId xmlns:a16="http://schemas.microsoft.com/office/drawing/2014/main" id="{E4973E0F-1F94-4FC6-B22B-EA215AF3C604}"/>
              </a:ext>
            </a:extLst>
          </p:cNvPr>
          <p:cNvSpPr/>
          <p:nvPr/>
        </p:nvSpPr>
        <p:spPr>
          <a:xfrm>
            <a:off x="1489076" y="346077"/>
            <a:ext cx="6423023" cy="1050923"/>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48131" name="タイトル 1">
            <a:extLst>
              <a:ext uri="{FF2B5EF4-FFF2-40B4-BE49-F238E27FC236}">
                <a16:creationId xmlns:a16="http://schemas.microsoft.com/office/drawing/2014/main" id="{47F4E12D-30E1-4FB8-A65E-7C8CB2F5FF16}"/>
              </a:ext>
            </a:extLst>
          </p:cNvPr>
          <p:cNvSpPr>
            <a:spLocks noGrp="1" noChangeArrowheads="1"/>
          </p:cNvSpPr>
          <p:nvPr>
            <p:ph type="title"/>
          </p:nvPr>
        </p:nvSpPr>
        <p:spPr bwMode="auto">
          <a:xfrm>
            <a:off x="1763714" y="385994"/>
            <a:ext cx="6024562" cy="1140725"/>
          </a:xfrm>
        </p:spPr>
        <p:txBody>
          <a:bodyPr wrap="square" numCol="1" anchorCtr="0" compatLnSpc="1">
            <a:prstTxWarp prst="textNoShape">
              <a:avLst/>
            </a:prstTxWarp>
            <a:normAutofit/>
          </a:bodyPr>
          <a:lstStyle/>
          <a:p>
            <a:r>
              <a:rPr lang="ja-JP" altLang="en-US" sz="1800" b="1" dirty="0">
                <a:latin typeface="AR丸ゴシック体M" pitchFamily="49" charset="-128"/>
                <a:ea typeface="AR丸ゴシック体M" pitchFamily="49" charset="-128"/>
              </a:rPr>
              <a:t>　　　　　　  そうき しんだん　　  そうき ちりょう</a:t>
            </a:r>
            <a:br>
              <a:rPr lang="en-US" altLang="ja-JP" sz="3600" b="1" dirty="0">
                <a:latin typeface="AR丸ゴシック体M" pitchFamily="49" charset="-128"/>
                <a:ea typeface="AR丸ゴシック体M" pitchFamily="49" charset="-128"/>
              </a:rPr>
            </a:br>
            <a:r>
              <a:rPr lang="ja-JP" altLang="en-US" sz="3600" b="1" dirty="0">
                <a:latin typeface="AR丸ゴシック体M" pitchFamily="49" charset="-128"/>
                <a:ea typeface="AR丸ゴシック体M" pitchFamily="49" charset="-128"/>
              </a:rPr>
              <a:t>大切な早期診断・早期治療</a:t>
            </a:r>
          </a:p>
        </p:txBody>
      </p:sp>
      <p:sp>
        <p:nvSpPr>
          <p:cNvPr id="48132" name="コンテンツ プレースホルダー 4">
            <a:extLst>
              <a:ext uri="{FF2B5EF4-FFF2-40B4-BE49-F238E27FC236}">
                <a16:creationId xmlns:a16="http://schemas.microsoft.com/office/drawing/2014/main" id="{8253D008-7440-407E-ADD6-912E1CF6E5C4}"/>
              </a:ext>
            </a:extLst>
          </p:cNvPr>
          <p:cNvSpPr>
            <a:spLocks noGrp="1"/>
          </p:cNvSpPr>
          <p:nvPr>
            <p:ph idx="1"/>
          </p:nvPr>
        </p:nvSpPr>
        <p:spPr>
          <a:xfrm>
            <a:off x="1739901" y="1017588"/>
            <a:ext cx="8677275" cy="5689600"/>
          </a:xfrm>
        </p:spPr>
        <p:txBody>
          <a:bodyPr/>
          <a:lstStyle/>
          <a:p>
            <a:pPr marL="0" indent="0">
              <a:buNone/>
            </a:pPr>
            <a:endParaRPr lang="en-US" altLang="ja-JP" b="1">
              <a:solidFill>
                <a:srgbClr val="FF0000"/>
              </a:solidFill>
              <a:latin typeface="AR丸ゴシック体M" pitchFamily="49" charset="-128"/>
              <a:ea typeface="AR丸ゴシック体M" pitchFamily="49" charset="-128"/>
            </a:endParaRPr>
          </a:p>
          <a:p>
            <a:pPr marL="0" indent="0">
              <a:buNone/>
            </a:pPr>
            <a:endParaRPr lang="en-US" altLang="ja-JP" b="1">
              <a:solidFill>
                <a:srgbClr val="FF0000"/>
              </a:solidFill>
              <a:latin typeface="AR丸ゴシック体M" pitchFamily="49" charset="-128"/>
              <a:ea typeface="AR丸ゴシック体M" pitchFamily="49" charset="-128"/>
            </a:endParaRPr>
          </a:p>
          <a:p>
            <a:pPr marL="0" indent="0">
              <a:buNone/>
            </a:pPr>
            <a:endParaRPr lang="en-US" altLang="ja-JP" b="1">
              <a:solidFill>
                <a:srgbClr val="FF0000"/>
              </a:solidFill>
              <a:latin typeface="AR丸ゴシック体M" pitchFamily="49" charset="-128"/>
              <a:ea typeface="AR丸ゴシック体M" pitchFamily="49" charset="-128"/>
            </a:endParaRPr>
          </a:p>
          <a:p>
            <a:pPr marL="0" indent="0">
              <a:buNone/>
            </a:pPr>
            <a:endParaRPr lang="en-US" altLang="ja-JP" b="1">
              <a:solidFill>
                <a:srgbClr val="FF0000"/>
              </a:solidFill>
              <a:latin typeface="AR丸ゴシック体M" pitchFamily="49" charset="-128"/>
              <a:ea typeface="AR丸ゴシック体M" pitchFamily="49" charset="-128"/>
            </a:endParaRPr>
          </a:p>
          <a:p>
            <a:pPr marL="0" indent="0">
              <a:buNone/>
            </a:pPr>
            <a:endParaRPr lang="en-US" altLang="ja-JP" b="1">
              <a:solidFill>
                <a:srgbClr val="FF0000"/>
              </a:solidFill>
              <a:latin typeface="AR丸ゴシック体M" pitchFamily="49" charset="-128"/>
              <a:ea typeface="AR丸ゴシック体M" pitchFamily="49" charset="-128"/>
            </a:endParaRPr>
          </a:p>
          <a:p>
            <a:pPr marL="0" indent="0">
              <a:buNone/>
            </a:pPr>
            <a:endParaRPr lang="en-US" altLang="ja-JP" b="1">
              <a:solidFill>
                <a:srgbClr val="FF0000"/>
              </a:solidFill>
              <a:latin typeface="AR丸ゴシック体M" pitchFamily="49" charset="-128"/>
              <a:ea typeface="AR丸ゴシック体M" pitchFamily="49" charset="-128"/>
            </a:endParaRPr>
          </a:p>
          <a:p>
            <a:pPr marL="0" indent="0">
              <a:buNone/>
            </a:pPr>
            <a:endParaRPr lang="en-US" altLang="ja-JP" b="1">
              <a:solidFill>
                <a:schemeClr val="tx1"/>
              </a:solidFill>
              <a:latin typeface="AR丸ゴシック体M" pitchFamily="49" charset="-128"/>
              <a:ea typeface="AR丸ゴシック体M" pitchFamily="49" charset="-128"/>
            </a:endParaRPr>
          </a:p>
          <a:p>
            <a:pPr marL="0" indent="0">
              <a:buNone/>
            </a:pPr>
            <a:endParaRPr lang="en-US" altLang="ja-JP" b="1">
              <a:solidFill>
                <a:schemeClr val="tx1"/>
              </a:solidFill>
              <a:latin typeface="AR丸ゴシック体M" pitchFamily="49" charset="-128"/>
              <a:ea typeface="AR丸ゴシック体M" pitchFamily="49" charset="-128"/>
            </a:endParaRPr>
          </a:p>
          <a:p>
            <a:pPr marL="0" indent="0">
              <a:buNone/>
            </a:pPr>
            <a:endParaRPr lang="en-US" altLang="ja-JP" b="1">
              <a:solidFill>
                <a:schemeClr val="tx1"/>
              </a:solidFill>
              <a:latin typeface="AR丸ゴシック体M" pitchFamily="49" charset="-128"/>
              <a:ea typeface="AR丸ゴシック体M" pitchFamily="49" charset="-128"/>
            </a:endParaRPr>
          </a:p>
          <a:p>
            <a:pPr marL="0" indent="0">
              <a:buNone/>
            </a:pPr>
            <a:endParaRPr lang="en-US" altLang="ja-JP" b="1">
              <a:solidFill>
                <a:schemeClr val="tx1"/>
              </a:solidFill>
              <a:latin typeface="AR丸ゴシック体M" pitchFamily="49" charset="-128"/>
              <a:ea typeface="AR丸ゴシック体M" pitchFamily="49" charset="-128"/>
            </a:endParaRPr>
          </a:p>
          <a:p>
            <a:pPr marL="0" indent="0">
              <a:buNone/>
            </a:pPr>
            <a:endParaRPr lang="en-US" altLang="ja-JP" b="1">
              <a:solidFill>
                <a:schemeClr val="tx1"/>
              </a:solidFill>
              <a:latin typeface="AR丸ゴシック体M" pitchFamily="49" charset="-128"/>
              <a:ea typeface="AR丸ゴシック体M" pitchFamily="49" charset="-128"/>
            </a:endParaRPr>
          </a:p>
          <a:p>
            <a:pPr marL="0" indent="0">
              <a:buNone/>
            </a:pPr>
            <a:endParaRPr lang="en-US" altLang="ja-JP" b="1">
              <a:solidFill>
                <a:schemeClr val="tx1"/>
              </a:solidFill>
              <a:latin typeface="AR丸ゴシック体M" pitchFamily="49" charset="-128"/>
              <a:ea typeface="AR丸ゴシック体M" pitchFamily="49" charset="-128"/>
            </a:endParaRPr>
          </a:p>
          <a:p>
            <a:pPr marL="0" indent="0">
              <a:buNone/>
            </a:pPr>
            <a:endParaRPr lang="ja-JP" altLang="en-US" b="1">
              <a:solidFill>
                <a:schemeClr val="tx1"/>
              </a:solidFill>
              <a:latin typeface="AR丸ゴシック体M" pitchFamily="49" charset="-128"/>
              <a:ea typeface="AR丸ゴシック体M" pitchFamily="49" charset="-128"/>
            </a:endParaRPr>
          </a:p>
        </p:txBody>
      </p:sp>
      <p:sp>
        <p:nvSpPr>
          <p:cNvPr id="46086" name="テキスト ボックス 8">
            <a:extLst>
              <a:ext uri="{FF2B5EF4-FFF2-40B4-BE49-F238E27FC236}">
                <a16:creationId xmlns:a16="http://schemas.microsoft.com/office/drawing/2014/main" id="{DD976623-26BA-4FB1-8493-31433742DBD0}"/>
              </a:ext>
            </a:extLst>
          </p:cNvPr>
          <p:cNvSpPr txBox="1">
            <a:spLocks noChangeArrowheads="1"/>
          </p:cNvSpPr>
          <p:nvPr/>
        </p:nvSpPr>
        <p:spPr bwMode="auto">
          <a:xfrm>
            <a:off x="642939" y="4516648"/>
            <a:ext cx="110521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buFont typeface="Arial" panose="020B0604020202020204" pitchFamily="34" charset="0"/>
              <a:buNone/>
            </a:pPr>
            <a:r>
              <a:rPr lang="ja-JP" altLang="en-US" sz="2800" b="1" dirty="0">
                <a:solidFill>
                  <a:srgbClr val="000000"/>
                </a:solidFill>
                <a:latin typeface="AR丸ゴシック体M" pitchFamily="49" charset="-128"/>
                <a:ea typeface="AR丸ゴシック体M" pitchFamily="49" charset="-128"/>
              </a:rPr>
              <a:t>治せる</a:t>
            </a:r>
            <a:r>
              <a:rPr lang="ja-JP" altLang="en-US" sz="2800" b="1" dirty="0">
                <a:solidFill>
                  <a:srgbClr val="FF0000"/>
                </a:solidFill>
                <a:latin typeface="AR丸ゴシック体M" pitchFamily="49" charset="-128"/>
                <a:ea typeface="AR丸ゴシック体M" pitchFamily="49" charset="-128"/>
              </a:rPr>
              <a:t>「認知症」</a:t>
            </a:r>
            <a:r>
              <a:rPr lang="ja-JP" altLang="en-US" sz="2800" b="1" dirty="0">
                <a:solidFill>
                  <a:srgbClr val="000000"/>
                </a:solidFill>
                <a:latin typeface="AR丸ゴシック体M" pitchFamily="49" charset="-128"/>
                <a:ea typeface="AR丸ゴシック体M" pitchFamily="49" charset="-128"/>
              </a:rPr>
              <a:t>なのか、</a:t>
            </a:r>
            <a:r>
              <a:rPr lang="ja-JP" altLang="en-US" sz="2800" b="1" dirty="0">
                <a:solidFill>
                  <a:srgbClr val="0070C0"/>
                </a:solidFill>
                <a:latin typeface="AR丸ゴシック体M" pitchFamily="49" charset="-128"/>
                <a:ea typeface="AR丸ゴシック体M" pitchFamily="49" charset="-128"/>
              </a:rPr>
              <a:t>進行を遅らせる</a:t>
            </a:r>
            <a:r>
              <a:rPr lang="ja-JP" altLang="en-US" sz="2800" b="1" dirty="0">
                <a:solidFill>
                  <a:srgbClr val="000000"/>
                </a:solidFill>
                <a:latin typeface="AR丸ゴシック体M" pitchFamily="49" charset="-128"/>
                <a:ea typeface="AR丸ゴシック体M" pitchFamily="49" charset="-128"/>
              </a:rPr>
              <a:t>ことができる</a:t>
            </a:r>
            <a:r>
              <a:rPr lang="ja-JP" altLang="en-US" sz="2800" b="1" dirty="0">
                <a:solidFill>
                  <a:srgbClr val="FF0000"/>
                </a:solidFill>
                <a:latin typeface="AR丸ゴシック体M" pitchFamily="49" charset="-128"/>
                <a:ea typeface="AR丸ゴシック体M" pitchFamily="49" charset="-128"/>
              </a:rPr>
              <a:t>「認知症」</a:t>
            </a:r>
            <a:r>
              <a:rPr lang="ja-JP" altLang="en-US" sz="2800" b="1" dirty="0">
                <a:solidFill>
                  <a:srgbClr val="000000"/>
                </a:solidFill>
                <a:latin typeface="AR丸ゴシック体M" pitchFamily="49" charset="-128"/>
                <a:ea typeface="AR丸ゴシック体M" pitchFamily="49" charset="-128"/>
              </a:rPr>
              <a:t>なのかが症状が軽いうちに分かれば、最大の効果が期待できます。できるだけ早く専門のお医者さんに相談することが大事です。</a:t>
            </a:r>
            <a:endParaRPr lang="ja-JP" altLang="en-US" sz="2800" dirty="0">
              <a:solidFill>
                <a:schemeClr val="tx1"/>
              </a:solidFill>
              <a:latin typeface="Arial" panose="020B0604020202020204" pitchFamily="34" charset="0"/>
              <a:ea typeface="ＭＳ Ｐゴシック" panose="020B0600070205080204" pitchFamily="50" charset="-128"/>
            </a:endParaRPr>
          </a:p>
        </p:txBody>
      </p:sp>
      <p:sp>
        <p:nvSpPr>
          <p:cNvPr id="48136" name="テキスト ボックス 5">
            <a:extLst>
              <a:ext uri="{FF2B5EF4-FFF2-40B4-BE49-F238E27FC236}">
                <a16:creationId xmlns:a16="http://schemas.microsoft.com/office/drawing/2014/main" id="{72CC4807-B712-49C4-9134-A93B253E2825}"/>
              </a:ext>
            </a:extLst>
          </p:cNvPr>
          <p:cNvSpPr txBox="1">
            <a:spLocks noChangeArrowheads="1"/>
          </p:cNvSpPr>
          <p:nvPr/>
        </p:nvSpPr>
        <p:spPr bwMode="auto">
          <a:xfrm>
            <a:off x="642939" y="1746025"/>
            <a:ext cx="7918449" cy="207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buFont typeface="Arial" panose="020B0604020202020204" pitchFamily="34" charset="0"/>
              <a:buNone/>
            </a:pPr>
            <a:r>
              <a:rPr lang="ja-JP" altLang="en-US" sz="2800" b="1" dirty="0">
                <a:solidFill>
                  <a:srgbClr val="FF0000"/>
                </a:solidFill>
                <a:latin typeface="AR丸ゴシック体M" pitchFamily="49" charset="-128"/>
                <a:ea typeface="AR丸ゴシック体M" pitchFamily="49" charset="-128"/>
              </a:rPr>
              <a:t>「認知症」</a:t>
            </a:r>
            <a:r>
              <a:rPr lang="ja-JP" altLang="en-US" sz="2800" b="1" dirty="0">
                <a:solidFill>
                  <a:srgbClr val="000000"/>
                </a:solidFill>
                <a:latin typeface="AR丸ゴシック体M" pitchFamily="49" charset="-128"/>
                <a:ea typeface="AR丸ゴシック体M" pitchFamily="49" charset="-128"/>
              </a:rPr>
              <a:t>の原因となる病気の中には早めに</a:t>
            </a:r>
            <a:endParaRPr lang="en-US" altLang="ja-JP" sz="2800" b="1" dirty="0">
              <a:solidFill>
                <a:srgbClr val="000000"/>
              </a:solidFill>
              <a:latin typeface="AR丸ゴシック体M" pitchFamily="49" charset="-128"/>
              <a:ea typeface="AR丸ゴシック体M" pitchFamily="49" charset="-128"/>
            </a:endParaRPr>
          </a:p>
          <a:p>
            <a:pPr>
              <a:buFont typeface="Arial" panose="020B0604020202020204" pitchFamily="34" charset="0"/>
              <a:buNone/>
            </a:pPr>
            <a:r>
              <a:rPr lang="ja-JP" altLang="en-US" sz="2800" b="1" dirty="0">
                <a:solidFill>
                  <a:srgbClr val="000000"/>
                </a:solidFill>
                <a:latin typeface="AR丸ゴシック体M" pitchFamily="49" charset="-128"/>
                <a:ea typeface="AR丸ゴシック体M" pitchFamily="49" charset="-128"/>
              </a:rPr>
              <a:t> 治療すれば治るものもあります。</a:t>
            </a:r>
            <a:endParaRPr lang="en-US" altLang="ja-JP" sz="2800" b="1" dirty="0">
              <a:solidFill>
                <a:srgbClr val="000000"/>
              </a:solidFill>
              <a:latin typeface="AR丸ゴシック体M" pitchFamily="49" charset="-128"/>
              <a:ea typeface="AR丸ゴシック体M" pitchFamily="49" charset="-128"/>
            </a:endParaRPr>
          </a:p>
          <a:p>
            <a:pPr>
              <a:buFont typeface="Arial" panose="020B0604020202020204" pitchFamily="34" charset="0"/>
              <a:buNone/>
            </a:pPr>
            <a:r>
              <a:rPr lang="ja-JP" altLang="en-US" sz="2800" b="1" dirty="0">
                <a:solidFill>
                  <a:srgbClr val="000000"/>
                </a:solidFill>
                <a:latin typeface="AR丸ゴシック体M" pitchFamily="49" charset="-128"/>
                <a:ea typeface="AR丸ゴシック体M" pitchFamily="49" charset="-128"/>
              </a:rPr>
              <a:t> たとえ、治すことができなくても薬によって</a:t>
            </a:r>
            <a:endParaRPr lang="en-US" altLang="ja-JP" sz="2800" b="1" dirty="0">
              <a:solidFill>
                <a:srgbClr val="000000"/>
              </a:solidFill>
              <a:latin typeface="AR丸ゴシック体M" pitchFamily="49" charset="-128"/>
              <a:ea typeface="AR丸ゴシック体M" pitchFamily="49" charset="-128"/>
            </a:endParaRPr>
          </a:p>
          <a:p>
            <a:pPr>
              <a:buFont typeface="Arial" panose="020B0604020202020204" pitchFamily="34" charset="0"/>
              <a:buNone/>
            </a:pPr>
            <a:r>
              <a:rPr lang="ja-JP" altLang="en-US" sz="2800" b="1" dirty="0">
                <a:solidFill>
                  <a:srgbClr val="000000"/>
                </a:solidFill>
                <a:latin typeface="AR丸ゴシック体M" pitchFamily="49" charset="-128"/>
                <a:ea typeface="AR丸ゴシック体M" pitchFamily="49" charset="-128"/>
              </a:rPr>
              <a:t> </a:t>
            </a:r>
            <a:r>
              <a:rPr lang="ja-JP" altLang="en-US" sz="2800" b="1" dirty="0">
                <a:solidFill>
                  <a:srgbClr val="0070C0"/>
                </a:solidFill>
                <a:latin typeface="AR丸ゴシック体M" pitchFamily="49" charset="-128"/>
                <a:ea typeface="AR丸ゴシック体M" pitchFamily="49" charset="-128"/>
              </a:rPr>
              <a:t>進行を遅らせる</a:t>
            </a:r>
            <a:r>
              <a:rPr lang="ja-JP" altLang="en-US" sz="2800" b="1" dirty="0">
                <a:solidFill>
                  <a:srgbClr val="000000"/>
                </a:solidFill>
                <a:latin typeface="AR丸ゴシック体M" pitchFamily="49" charset="-128"/>
                <a:ea typeface="AR丸ゴシック体M" pitchFamily="49" charset="-128"/>
              </a:rPr>
              <a:t>ことができる場合もあります。</a:t>
            </a:r>
            <a:endParaRPr lang="en-US" altLang="ja-JP" sz="2800" b="1" dirty="0">
              <a:solidFill>
                <a:srgbClr val="000000"/>
              </a:solidFill>
              <a:latin typeface="AR丸ゴシック体M" pitchFamily="49" charset="-128"/>
              <a:ea typeface="AR丸ゴシック体M" pitchFamily="49" charset="-128"/>
            </a:endParaRPr>
          </a:p>
        </p:txBody>
      </p:sp>
      <p:sp>
        <p:nvSpPr>
          <p:cNvPr id="9" name="テキスト ボックス 7">
            <a:extLst>
              <a:ext uri="{FF2B5EF4-FFF2-40B4-BE49-F238E27FC236}">
                <a16:creationId xmlns:a16="http://schemas.microsoft.com/office/drawing/2014/main" id="{BB1CF654-EB67-469D-8B74-0545144E313A}"/>
              </a:ext>
            </a:extLst>
          </p:cNvPr>
          <p:cNvSpPr txBox="1">
            <a:spLocks noChangeArrowheads="1"/>
          </p:cNvSpPr>
          <p:nvPr/>
        </p:nvSpPr>
        <p:spPr bwMode="auto">
          <a:xfrm>
            <a:off x="6899275" y="6434248"/>
            <a:ext cx="5292725" cy="276225"/>
          </a:xfrm>
          <a:prstGeom prst="rect">
            <a:avLst/>
          </a:prstGeom>
          <a:solidFill>
            <a:schemeClr val="accent3">
              <a:lumMod val="20000"/>
              <a:lumOff val="80000"/>
            </a:schemeClr>
          </a:solidFill>
          <a:ln>
            <a:noFill/>
          </a:ln>
        </p:spPr>
        <p:txBody>
          <a:bodyPr>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認知症サポーター中学生養成講座副読本</a:t>
            </a:r>
          </a:p>
        </p:txBody>
      </p:sp>
      <p:sp>
        <p:nvSpPr>
          <p:cNvPr id="10" name="正方形/長方形 9">
            <a:extLst>
              <a:ext uri="{FF2B5EF4-FFF2-40B4-BE49-F238E27FC236}">
                <a16:creationId xmlns:a16="http://schemas.microsoft.com/office/drawing/2014/main" id="{9DD6AF36-ECE0-4C30-BE47-903A470A0AA3}"/>
              </a:ext>
            </a:extLst>
          </p:cNvPr>
          <p:cNvSpPr/>
          <p:nvPr/>
        </p:nvSpPr>
        <p:spPr>
          <a:xfrm>
            <a:off x="11050589" y="322264"/>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P12</a:t>
            </a:r>
            <a:endParaRPr lang="ja-JP" altLang="en-US" dirty="0">
              <a:latin typeface="AR丸ゴシック体M" panose="020B0609010101010101" pitchFamily="49" charset="-128"/>
              <a:ea typeface="AR丸ゴシック体M" panose="020B0609010101010101" pitchFamily="49" charset="-128"/>
            </a:endParaRPr>
          </a:p>
        </p:txBody>
      </p:sp>
      <p:pic>
        <p:nvPicPr>
          <p:cNvPr id="2" name="図 1">
            <a:extLst>
              <a:ext uri="{FF2B5EF4-FFF2-40B4-BE49-F238E27FC236}">
                <a16:creationId xmlns:a16="http://schemas.microsoft.com/office/drawing/2014/main" id="{474F73D6-DF35-421A-9F9F-C192BC00F2FE}"/>
              </a:ext>
            </a:extLst>
          </p:cNvPr>
          <p:cNvPicPr>
            <a:picLocks noChangeAspect="1"/>
          </p:cNvPicPr>
          <p:nvPr/>
        </p:nvPicPr>
        <p:blipFill>
          <a:blip r:embed="rId3"/>
          <a:stretch>
            <a:fillRect/>
          </a:stretch>
        </p:blipFill>
        <p:spPr>
          <a:xfrm>
            <a:off x="8269403" y="1385658"/>
            <a:ext cx="3212870" cy="299949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角丸四角形 11">
            <a:extLst>
              <a:ext uri="{FF2B5EF4-FFF2-40B4-BE49-F238E27FC236}">
                <a16:creationId xmlns:a16="http://schemas.microsoft.com/office/drawing/2014/main" id="{8F3E59F5-237E-4135-88F7-461585AFE0A9}"/>
              </a:ext>
            </a:extLst>
          </p:cNvPr>
          <p:cNvSpPr/>
          <p:nvPr/>
        </p:nvSpPr>
        <p:spPr>
          <a:xfrm>
            <a:off x="2768600" y="247080"/>
            <a:ext cx="6727825" cy="722932"/>
          </a:xfrm>
          <a:prstGeom prst="roundRect">
            <a:avLst/>
          </a:prstGeom>
          <a:solidFill>
            <a:schemeClr val="bg1"/>
          </a:solidFill>
          <a:ln>
            <a:solidFill>
              <a:srgbClr val="7030A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50179" name="タイトル 1">
            <a:extLst>
              <a:ext uri="{FF2B5EF4-FFF2-40B4-BE49-F238E27FC236}">
                <a16:creationId xmlns:a16="http://schemas.microsoft.com/office/drawing/2014/main" id="{7CABDC5B-7101-4AB9-B8D9-65B394D14CF4}"/>
              </a:ext>
            </a:extLst>
          </p:cNvPr>
          <p:cNvSpPr>
            <a:spLocks noGrp="1" noChangeArrowheads="1"/>
          </p:cNvSpPr>
          <p:nvPr>
            <p:ph type="title"/>
          </p:nvPr>
        </p:nvSpPr>
        <p:spPr bwMode="auto">
          <a:xfrm>
            <a:off x="3152007" y="397200"/>
            <a:ext cx="5875311" cy="511175"/>
          </a:xfrm>
        </p:spPr>
        <p:txBody>
          <a:bodyPr wrap="square" numCol="1" anchorCtr="0" compatLnSpc="1">
            <a:prstTxWarp prst="textNoShape">
              <a:avLst/>
            </a:prstTxWarp>
            <a:noAutofit/>
          </a:bodyPr>
          <a:lstStyle/>
          <a:p>
            <a:r>
              <a:rPr lang="ja-JP" altLang="en-US" sz="3200" b="1" dirty="0">
                <a:solidFill>
                  <a:srgbClr val="7030A0"/>
                </a:solidFill>
                <a:latin typeface="AR丸ゴシック体M" pitchFamily="49" charset="-128"/>
                <a:ea typeface="AR丸ゴシック体M" pitchFamily="49" charset="-128"/>
              </a:rPr>
              <a:t>家族の気持ちを理解しましょう</a:t>
            </a:r>
          </a:p>
        </p:txBody>
      </p:sp>
      <p:sp>
        <p:nvSpPr>
          <p:cNvPr id="4" name="角丸四角形 3">
            <a:extLst>
              <a:ext uri="{FF2B5EF4-FFF2-40B4-BE49-F238E27FC236}">
                <a16:creationId xmlns:a16="http://schemas.microsoft.com/office/drawing/2014/main" id="{38A78D74-C953-4EFC-85A5-1F6FB9ED62BF}"/>
              </a:ext>
            </a:extLst>
          </p:cNvPr>
          <p:cNvSpPr/>
          <p:nvPr/>
        </p:nvSpPr>
        <p:spPr>
          <a:xfrm>
            <a:off x="305062" y="1362936"/>
            <a:ext cx="4739939" cy="2234109"/>
          </a:xfrm>
          <a:prstGeom prst="roundRect">
            <a:avLst/>
          </a:prstGeom>
          <a:solidFill>
            <a:srgbClr val="CCCCFF"/>
          </a:solidFill>
          <a:ln w="28575">
            <a:solidFill>
              <a:srgbClr val="CCCCFF"/>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sz="2400" b="1" dirty="0">
              <a:solidFill>
                <a:srgbClr val="FF0000"/>
              </a:solidFill>
              <a:latin typeface="AR丸ゴシック体M" pitchFamily="49" charset="-128"/>
              <a:ea typeface="AR丸ゴシック体M" pitchFamily="49" charset="-128"/>
            </a:endParaRPr>
          </a:p>
        </p:txBody>
      </p:sp>
      <p:sp>
        <p:nvSpPr>
          <p:cNvPr id="5" name="角丸四角形 4">
            <a:extLst>
              <a:ext uri="{FF2B5EF4-FFF2-40B4-BE49-F238E27FC236}">
                <a16:creationId xmlns:a16="http://schemas.microsoft.com/office/drawing/2014/main" id="{8A238FC3-EDAA-48C1-B8E7-831D3F1A2E15}"/>
              </a:ext>
            </a:extLst>
          </p:cNvPr>
          <p:cNvSpPr/>
          <p:nvPr/>
        </p:nvSpPr>
        <p:spPr>
          <a:xfrm>
            <a:off x="5589332" y="1311042"/>
            <a:ext cx="6288980" cy="2793265"/>
          </a:xfrm>
          <a:prstGeom prst="roundRect">
            <a:avLst/>
          </a:prstGeom>
          <a:solidFill>
            <a:schemeClr val="accent2">
              <a:lumMod val="40000"/>
              <a:lumOff val="60000"/>
            </a:schemeClr>
          </a:solidFill>
          <a:ln w="28575">
            <a:solidFill>
              <a:schemeClr val="accent2">
                <a:lumMod val="20000"/>
                <a:lumOff val="80000"/>
              </a:schemeClr>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sz="2400" b="1" dirty="0">
              <a:solidFill>
                <a:srgbClr val="FF0000"/>
              </a:solidFill>
              <a:latin typeface="AR丸ゴシック体M" pitchFamily="49" charset="-128"/>
              <a:ea typeface="AR丸ゴシック体M" pitchFamily="49" charset="-128"/>
            </a:endParaRPr>
          </a:p>
        </p:txBody>
      </p:sp>
      <p:sp>
        <p:nvSpPr>
          <p:cNvPr id="6" name="角丸四角形 5">
            <a:extLst>
              <a:ext uri="{FF2B5EF4-FFF2-40B4-BE49-F238E27FC236}">
                <a16:creationId xmlns:a16="http://schemas.microsoft.com/office/drawing/2014/main" id="{3CCEC5DF-8F13-408C-8DA2-94EE61DE1CB3}"/>
              </a:ext>
            </a:extLst>
          </p:cNvPr>
          <p:cNvSpPr/>
          <p:nvPr/>
        </p:nvSpPr>
        <p:spPr>
          <a:xfrm>
            <a:off x="5589331" y="4329762"/>
            <a:ext cx="6271199" cy="2038527"/>
          </a:xfrm>
          <a:prstGeom prst="roundRect">
            <a:avLst/>
          </a:prstGeom>
          <a:solidFill>
            <a:schemeClr val="accent6">
              <a:lumMod val="40000"/>
              <a:lumOff val="60000"/>
            </a:schemeClr>
          </a:solidFill>
          <a:ln w="28575">
            <a:solidFill>
              <a:schemeClr val="accent6">
                <a:lumMod val="40000"/>
                <a:lumOff val="60000"/>
              </a:schemeClr>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b="1" dirty="0">
              <a:solidFill>
                <a:srgbClr val="FF0000"/>
              </a:solidFill>
              <a:latin typeface="AR丸ゴシック体M" pitchFamily="49" charset="-128"/>
              <a:ea typeface="AR丸ゴシック体M" pitchFamily="49" charset="-128"/>
            </a:endParaRPr>
          </a:p>
        </p:txBody>
      </p:sp>
      <p:sp>
        <p:nvSpPr>
          <p:cNvPr id="7" name="角丸四角形 6">
            <a:extLst>
              <a:ext uri="{FF2B5EF4-FFF2-40B4-BE49-F238E27FC236}">
                <a16:creationId xmlns:a16="http://schemas.microsoft.com/office/drawing/2014/main" id="{4BD21ABE-BF2E-4DDC-A488-1B42987D0983}"/>
              </a:ext>
            </a:extLst>
          </p:cNvPr>
          <p:cNvSpPr/>
          <p:nvPr/>
        </p:nvSpPr>
        <p:spPr>
          <a:xfrm>
            <a:off x="337423" y="3989969"/>
            <a:ext cx="4707578" cy="1834486"/>
          </a:xfrm>
          <a:prstGeom prst="roundRect">
            <a:avLst/>
          </a:prstGeom>
          <a:solidFill>
            <a:schemeClr val="accent4">
              <a:lumMod val="60000"/>
              <a:lumOff val="40000"/>
            </a:schemeClr>
          </a:solidFill>
          <a:ln w="28575">
            <a:solidFill>
              <a:schemeClr val="accent4">
                <a:lumMod val="60000"/>
                <a:lumOff val="40000"/>
              </a:schemeClr>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b="1" dirty="0">
              <a:solidFill>
                <a:srgbClr val="FF0000"/>
              </a:solidFill>
              <a:latin typeface="AR丸ゴシック体M" pitchFamily="49" charset="-128"/>
              <a:ea typeface="AR丸ゴシック体M" pitchFamily="49" charset="-128"/>
            </a:endParaRPr>
          </a:p>
        </p:txBody>
      </p:sp>
      <p:sp>
        <p:nvSpPr>
          <p:cNvPr id="15" name="テキスト ボックス 7">
            <a:extLst>
              <a:ext uri="{FF2B5EF4-FFF2-40B4-BE49-F238E27FC236}">
                <a16:creationId xmlns:a16="http://schemas.microsoft.com/office/drawing/2014/main" id="{4A8FD36D-4610-4AAB-BA07-34556C4B416B}"/>
              </a:ext>
            </a:extLst>
          </p:cNvPr>
          <p:cNvSpPr txBox="1">
            <a:spLocks noChangeArrowheads="1"/>
          </p:cNvSpPr>
          <p:nvPr/>
        </p:nvSpPr>
        <p:spPr bwMode="auto">
          <a:xfrm>
            <a:off x="6899275" y="6435724"/>
            <a:ext cx="5292725" cy="276225"/>
          </a:xfrm>
          <a:prstGeom prst="rect">
            <a:avLst/>
          </a:prstGeom>
          <a:solidFill>
            <a:schemeClr val="accent3">
              <a:lumMod val="20000"/>
              <a:lumOff val="80000"/>
            </a:schemeClr>
          </a:solidFill>
          <a:ln>
            <a:noFill/>
          </a:ln>
        </p:spPr>
        <p:txBody>
          <a:bodyPr>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認知症サポーター中学生養成講座副読本</a:t>
            </a:r>
          </a:p>
        </p:txBody>
      </p:sp>
      <p:sp>
        <p:nvSpPr>
          <p:cNvPr id="21" name="テキスト ボックス 20">
            <a:extLst>
              <a:ext uri="{FF2B5EF4-FFF2-40B4-BE49-F238E27FC236}">
                <a16:creationId xmlns:a16="http://schemas.microsoft.com/office/drawing/2014/main" id="{481D7324-0B9B-422B-A860-EAF7F9D14CE6}"/>
              </a:ext>
            </a:extLst>
          </p:cNvPr>
          <p:cNvSpPr txBox="1"/>
          <p:nvPr/>
        </p:nvSpPr>
        <p:spPr>
          <a:xfrm>
            <a:off x="442085" y="1592546"/>
            <a:ext cx="4739939" cy="1938992"/>
          </a:xfrm>
          <a:prstGeom prst="rect">
            <a:avLst/>
          </a:prstGeom>
          <a:noFill/>
        </p:spPr>
        <p:txBody>
          <a:bodyPr wrap="square" rtlCol="0">
            <a:spAutoFit/>
          </a:bodyPr>
          <a:lstStyle/>
          <a:p>
            <a:pPr algn="ctr">
              <a:defRPr/>
            </a:pPr>
            <a:r>
              <a:rPr lang="ja-JP" altLang="en-US" sz="2500" b="1" dirty="0">
                <a:solidFill>
                  <a:srgbClr val="FF0000"/>
                </a:solidFill>
                <a:latin typeface="AR丸ゴシック体M" pitchFamily="49" charset="-128"/>
                <a:ea typeface="AR丸ゴシック体M" pitchFamily="49" charset="-128"/>
              </a:rPr>
              <a:t>とまどい・否定</a:t>
            </a:r>
          </a:p>
          <a:p>
            <a:pPr eaLnBrk="1" hangingPunct="1">
              <a:defRPr/>
            </a:pPr>
            <a:r>
              <a:rPr lang="ja-JP" altLang="en-US" sz="2400" b="1" dirty="0">
                <a:latin typeface="AR丸ゴシック体M" pitchFamily="49" charset="-128"/>
                <a:ea typeface="AR丸ゴシック体M" pitchFamily="49" charset="-128"/>
              </a:rPr>
              <a:t>以前の本人からは考えられないような言葉や行動にとまどい、「こんなはずはない」と否定しようとします</a:t>
            </a:r>
            <a:endParaRPr lang="en-US" altLang="ja-JP" sz="2400" b="1" dirty="0">
              <a:latin typeface="AR丸ゴシック体M" pitchFamily="49" charset="-128"/>
              <a:ea typeface="AR丸ゴシック体M" pitchFamily="49" charset="-128"/>
            </a:endParaRPr>
          </a:p>
        </p:txBody>
      </p:sp>
      <p:sp>
        <p:nvSpPr>
          <p:cNvPr id="22" name="テキスト ボックス 21">
            <a:extLst>
              <a:ext uri="{FF2B5EF4-FFF2-40B4-BE49-F238E27FC236}">
                <a16:creationId xmlns:a16="http://schemas.microsoft.com/office/drawing/2014/main" id="{0752C673-EC6B-46B2-8581-92551D1C9CE7}"/>
              </a:ext>
            </a:extLst>
          </p:cNvPr>
          <p:cNvSpPr txBox="1"/>
          <p:nvPr/>
        </p:nvSpPr>
        <p:spPr>
          <a:xfrm>
            <a:off x="5764670" y="1426651"/>
            <a:ext cx="6006643" cy="2677656"/>
          </a:xfrm>
          <a:prstGeom prst="rect">
            <a:avLst/>
          </a:prstGeom>
          <a:noFill/>
        </p:spPr>
        <p:txBody>
          <a:bodyPr wrap="square" rtlCol="0">
            <a:spAutoFit/>
          </a:bodyPr>
          <a:lstStyle/>
          <a:p>
            <a:pPr algn="ctr">
              <a:defRPr/>
            </a:pPr>
            <a:r>
              <a:rPr lang="ja-JP" altLang="en-US" sz="2500" b="1" dirty="0">
                <a:solidFill>
                  <a:srgbClr val="FF0000"/>
                </a:solidFill>
                <a:latin typeface="AR丸ゴシック体M" pitchFamily="49" charset="-128"/>
                <a:ea typeface="AR丸ゴシック体M" pitchFamily="49" charset="-128"/>
              </a:rPr>
              <a:t>混乱・怒り・拒絶</a:t>
            </a:r>
          </a:p>
          <a:p>
            <a:pPr eaLnBrk="1" hangingPunct="1">
              <a:defRPr/>
            </a:pPr>
            <a:r>
              <a:rPr lang="ja-JP" altLang="en-US" sz="2400" b="1" dirty="0">
                <a:latin typeface="AR丸ゴシック体M" pitchFamily="49" charset="-128"/>
                <a:ea typeface="AR丸ゴシック体M" pitchFamily="49" charset="-128"/>
              </a:rPr>
              <a:t>さまざまな症状を示す本人にどう向き合ったらよいのかわからず混乱したり、本人を責めたり、「顔も見たくない！」と拒絶したりします。疲れ、不安、苦しみが増大し、絶望感におそわれやすいもっともつらい時期です（虐待が起こったりします）</a:t>
            </a:r>
            <a:endParaRPr lang="en-US" altLang="ja-JP" sz="2400" b="1" dirty="0">
              <a:latin typeface="AR丸ゴシック体M" pitchFamily="49" charset="-128"/>
              <a:ea typeface="AR丸ゴシック体M" pitchFamily="49" charset="-128"/>
            </a:endParaRPr>
          </a:p>
        </p:txBody>
      </p:sp>
      <p:sp>
        <p:nvSpPr>
          <p:cNvPr id="23" name="テキスト ボックス 22">
            <a:extLst>
              <a:ext uri="{FF2B5EF4-FFF2-40B4-BE49-F238E27FC236}">
                <a16:creationId xmlns:a16="http://schemas.microsoft.com/office/drawing/2014/main" id="{587A56FC-7429-452D-8096-E6D8C9991319}"/>
              </a:ext>
            </a:extLst>
          </p:cNvPr>
          <p:cNvSpPr txBox="1"/>
          <p:nvPr/>
        </p:nvSpPr>
        <p:spPr>
          <a:xfrm>
            <a:off x="442085" y="4228004"/>
            <a:ext cx="4550445" cy="1585049"/>
          </a:xfrm>
          <a:prstGeom prst="rect">
            <a:avLst/>
          </a:prstGeom>
          <a:noFill/>
        </p:spPr>
        <p:txBody>
          <a:bodyPr wrap="square" rtlCol="0">
            <a:spAutoFit/>
          </a:bodyPr>
          <a:lstStyle/>
          <a:p>
            <a:pPr algn="ctr">
              <a:defRPr/>
            </a:pPr>
            <a:r>
              <a:rPr lang="ja-JP" altLang="en-US" sz="2500" b="1" dirty="0">
                <a:solidFill>
                  <a:srgbClr val="FF0000"/>
                </a:solidFill>
                <a:latin typeface="AR丸ゴシック体M" pitchFamily="49" charset="-128"/>
                <a:ea typeface="AR丸ゴシック体M" pitchFamily="49" charset="-128"/>
              </a:rPr>
              <a:t>受　容</a:t>
            </a:r>
          </a:p>
          <a:p>
            <a:pPr eaLnBrk="1" hangingPunct="1">
              <a:defRPr/>
            </a:pPr>
            <a:r>
              <a:rPr lang="ja-JP" altLang="en-US" sz="2400" b="1" dirty="0">
                <a:latin typeface="AR丸ゴシック体M" pitchFamily="49" charset="-128"/>
                <a:ea typeface="AR丸ゴシック体M" pitchFamily="49" charset="-128"/>
              </a:rPr>
              <a:t>認知症に対する理解が深まり、本人のあるがままを自然に受け入れられるようになります</a:t>
            </a:r>
            <a:endParaRPr lang="en-US" altLang="ja-JP" sz="2400" b="1" dirty="0">
              <a:latin typeface="AR丸ゴシック体M" pitchFamily="49" charset="-128"/>
              <a:ea typeface="AR丸ゴシック体M" pitchFamily="49" charset="-128"/>
            </a:endParaRPr>
          </a:p>
        </p:txBody>
      </p:sp>
      <p:sp>
        <p:nvSpPr>
          <p:cNvPr id="24" name="テキスト ボックス 23">
            <a:extLst>
              <a:ext uri="{FF2B5EF4-FFF2-40B4-BE49-F238E27FC236}">
                <a16:creationId xmlns:a16="http://schemas.microsoft.com/office/drawing/2014/main" id="{DD17EA56-01F0-4FA2-9CBF-6BD07CE01F13}"/>
              </a:ext>
            </a:extLst>
          </p:cNvPr>
          <p:cNvSpPr txBox="1"/>
          <p:nvPr/>
        </p:nvSpPr>
        <p:spPr>
          <a:xfrm>
            <a:off x="5764670" y="4429297"/>
            <a:ext cx="6089907" cy="1938992"/>
          </a:xfrm>
          <a:prstGeom prst="rect">
            <a:avLst/>
          </a:prstGeom>
          <a:noFill/>
        </p:spPr>
        <p:txBody>
          <a:bodyPr wrap="square" rtlCol="0">
            <a:spAutoFit/>
          </a:bodyPr>
          <a:lstStyle/>
          <a:p>
            <a:pPr algn="ctr">
              <a:defRPr/>
            </a:pPr>
            <a:r>
              <a:rPr lang="ja-JP" altLang="en-US" sz="2500" b="1" dirty="0">
                <a:solidFill>
                  <a:srgbClr val="FF0000"/>
                </a:solidFill>
                <a:latin typeface="AR丸ゴシック体M" pitchFamily="49" charset="-128"/>
                <a:ea typeface="AR丸ゴシック体M" pitchFamily="49" charset="-128"/>
              </a:rPr>
              <a:t>割り切り</a:t>
            </a:r>
            <a:endParaRPr lang="en-US" altLang="ja-JP" sz="2500" b="1" dirty="0">
              <a:solidFill>
                <a:srgbClr val="FF0000"/>
              </a:solidFill>
              <a:latin typeface="AR丸ゴシック体M" pitchFamily="49" charset="-128"/>
              <a:ea typeface="AR丸ゴシック体M" pitchFamily="49" charset="-128"/>
            </a:endParaRPr>
          </a:p>
          <a:p>
            <a:pPr>
              <a:defRPr/>
            </a:pPr>
            <a:r>
              <a:rPr lang="ja-JP" altLang="en-US" sz="2400" b="1" dirty="0">
                <a:latin typeface="AR丸ゴシック体M" pitchFamily="49" charset="-128"/>
                <a:ea typeface="AR丸ゴシック体M" pitchFamily="49" charset="-128"/>
              </a:rPr>
              <a:t>医療・介護などのサービスをじょうずに利用すれば、家族でなんとか乗り切っていけるのではないかというゆとりが生まれ、負担感は軽くなります</a:t>
            </a:r>
          </a:p>
        </p:txBody>
      </p:sp>
      <p:sp>
        <p:nvSpPr>
          <p:cNvPr id="26" name="正方形/長方形 25">
            <a:extLst>
              <a:ext uri="{FF2B5EF4-FFF2-40B4-BE49-F238E27FC236}">
                <a16:creationId xmlns:a16="http://schemas.microsoft.com/office/drawing/2014/main" id="{20420ADE-0532-405C-ABF8-B8E0CF1097DE}"/>
              </a:ext>
            </a:extLst>
          </p:cNvPr>
          <p:cNvSpPr/>
          <p:nvPr/>
        </p:nvSpPr>
        <p:spPr>
          <a:xfrm>
            <a:off x="11050589" y="322264"/>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P13</a:t>
            </a:r>
            <a:endParaRPr lang="ja-JP" altLang="en-US" dirty="0">
              <a:latin typeface="AR丸ゴシック体M" panose="020B0609010101010101" pitchFamily="49" charset="-128"/>
              <a:ea typeface="AR丸ゴシック体M" panose="020B0609010101010101" pitchFamily="49" charset="-128"/>
            </a:endParaRPr>
          </a:p>
        </p:txBody>
      </p:sp>
      <p:pic>
        <p:nvPicPr>
          <p:cNvPr id="3" name="図 2">
            <a:extLst>
              <a:ext uri="{FF2B5EF4-FFF2-40B4-BE49-F238E27FC236}">
                <a16:creationId xmlns:a16="http://schemas.microsoft.com/office/drawing/2014/main" id="{9ECAB46F-5D79-485F-8D81-8D374DE3502A}"/>
              </a:ext>
            </a:extLst>
          </p:cNvPr>
          <p:cNvPicPr>
            <a:picLocks noChangeAspect="1"/>
          </p:cNvPicPr>
          <p:nvPr/>
        </p:nvPicPr>
        <p:blipFill>
          <a:blip r:embed="rId3"/>
          <a:stretch>
            <a:fillRect/>
          </a:stretch>
        </p:blipFill>
        <p:spPr>
          <a:xfrm>
            <a:off x="1269524" y="5768596"/>
            <a:ext cx="1524476" cy="992571"/>
          </a:xfrm>
          <a:prstGeom prst="rect">
            <a:avLst/>
          </a:prstGeom>
        </p:spPr>
      </p:pic>
      <p:sp>
        <p:nvSpPr>
          <p:cNvPr id="14" name="楕円 13">
            <a:extLst>
              <a:ext uri="{FF2B5EF4-FFF2-40B4-BE49-F238E27FC236}">
                <a16:creationId xmlns:a16="http://schemas.microsoft.com/office/drawing/2014/main" id="{D6C95186-3811-4412-8E70-F173C6A6A034}"/>
              </a:ext>
            </a:extLst>
          </p:cNvPr>
          <p:cNvSpPr/>
          <p:nvPr/>
        </p:nvSpPr>
        <p:spPr>
          <a:xfrm>
            <a:off x="241394" y="1089404"/>
            <a:ext cx="2136075" cy="5722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ステップ１</a:t>
            </a:r>
            <a:endParaRPr kumimoji="1" lang="ja-JP" altLang="en-US" sz="2000" b="1" dirty="0"/>
          </a:p>
        </p:txBody>
      </p:sp>
      <p:sp>
        <p:nvSpPr>
          <p:cNvPr id="25" name="楕円 24">
            <a:extLst>
              <a:ext uri="{FF2B5EF4-FFF2-40B4-BE49-F238E27FC236}">
                <a16:creationId xmlns:a16="http://schemas.microsoft.com/office/drawing/2014/main" id="{E644E3B6-0DED-4A75-90E2-A352F5B1A082}"/>
              </a:ext>
            </a:extLst>
          </p:cNvPr>
          <p:cNvSpPr/>
          <p:nvPr/>
        </p:nvSpPr>
        <p:spPr>
          <a:xfrm>
            <a:off x="5357362" y="1169785"/>
            <a:ext cx="2136075" cy="5722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ステップ２</a:t>
            </a:r>
            <a:endParaRPr kumimoji="1" lang="ja-JP" altLang="en-US" sz="2000" b="1" dirty="0"/>
          </a:p>
        </p:txBody>
      </p:sp>
      <p:sp>
        <p:nvSpPr>
          <p:cNvPr id="27" name="楕円 26">
            <a:extLst>
              <a:ext uri="{FF2B5EF4-FFF2-40B4-BE49-F238E27FC236}">
                <a16:creationId xmlns:a16="http://schemas.microsoft.com/office/drawing/2014/main" id="{2D6F1AAB-83FB-4180-93A1-7E738CEB4049}"/>
              </a:ext>
            </a:extLst>
          </p:cNvPr>
          <p:cNvSpPr/>
          <p:nvPr/>
        </p:nvSpPr>
        <p:spPr>
          <a:xfrm>
            <a:off x="5469559" y="4183979"/>
            <a:ext cx="2136075" cy="5722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ステップ３</a:t>
            </a:r>
            <a:endParaRPr kumimoji="1" lang="ja-JP" altLang="en-US" sz="2000" b="1" dirty="0"/>
          </a:p>
        </p:txBody>
      </p:sp>
      <p:sp>
        <p:nvSpPr>
          <p:cNvPr id="28" name="楕円 27">
            <a:extLst>
              <a:ext uri="{FF2B5EF4-FFF2-40B4-BE49-F238E27FC236}">
                <a16:creationId xmlns:a16="http://schemas.microsoft.com/office/drawing/2014/main" id="{E9397221-7BF0-4F41-B205-AAEE30852D56}"/>
              </a:ext>
            </a:extLst>
          </p:cNvPr>
          <p:cNvSpPr/>
          <p:nvPr/>
        </p:nvSpPr>
        <p:spPr>
          <a:xfrm>
            <a:off x="241394" y="3780250"/>
            <a:ext cx="2136075" cy="5722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a:t>ステップ４</a:t>
            </a:r>
            <a:endParaRPr kumimoji="1" lang="ja-JP" altLang="en-US" sz="2000" b="1" dirty="0"/>
          </a:p>
        </p:txBody>
      </p:sp>
      <p:sp>
        <p:nvSpPr>
          <p:cNvPr id="16" name="矢印: 右 15">
            <a:extLst>
              <a:ext uri="{FF2B5EF4-FFF2-40B4-BE49-F238E27FC236}">
                <a16:creationId xmlns:a16="http://schemas.microsoft.com/office/drawing/2014/main" id="{7ED01D2F-58E1-4F43-AB20-A75CA157D020}"/>
              </a:ext>
            </a:extLst>
          </p:cNvPr>
          <p:cNvSpPr/>
          <p:nvPr/>
        </p:nvSpPr>
        <p:spPr>
          <a:xfrm>
            <a:off x="4914763" y="2284172"/>
            <a:ext cx="742908" cy="722932"/>
          </a:xfrm>
          <a:prstGeom prst="rightArrow">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矢印: 右 29">
            <a:extLst>
              <a:ext uri="{FF2B5EF4-FFF2-40B4-BE49-F238E27FC236}">
                <a16:creationId xmlns:a16="http://schemas.microsoft.com/office/drawing/2014/main" id="{52171346-B6C3-46BA-B7B6-DEA2E24834B8}"/>
              </a:ext>
            </a:extLst>
          </p:cNvPr>
          <p:cNvSpPr/>
          <p:nvPr/>
        </p:nvSpPr>
        <p:spPr>
          <a:xfrm rot="19623390">
            <a:off x="4739173" y="3557511"/>
            <a:ext cx="1125246" cy="722932"/>
          </a:xfrm>
          <a:prstGeom prst="rightArrow">
            <a:avLst/>
          </a:prstGeom>
          <a:solidFill>
            <a:srgbClr val="FF0000"/>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矢印: 右 31">
            <a:extLst>
              <a:ext uri="{FF2B5EF4-FFF2-40B4-BE49-F238E27FC236}">
                <a16:creationId xmlns:a16="http://schemas.microsoft.com/office/drawing/2014/main" id="{B277B94C-DC1A-44A3-B08B-1B4BEAC909EA}"/>
              </a:ext>
            </a:extLst>
          </p:cNvPr>
          <p:cNvSpPr/>
          <p:nvPr/>
        </p:nvSpPr>
        <p:spPr>
          <a:xfrm rot="10800000">
            <a:off x="4934093" y="4976382"/>
            <a:ext cx="742908" cy="722932"/>
          </a:xfrm>
          <a:prstGeom prst="rightArrow">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矢印: 右 32">
            <a:extLst>
              <a:ext uri="{FF2B5EF4-FFF2-40B4-BE49-F238E27FC236}">
                <a16:creationId xmlns:a16="http://schemas.microsoft.com/office/drawing/2014/main" id="{33F753B1-48B5-4CE6-A3B5-804E7A736476}"/>
              </a:ext>
            </a:extLst>
          </p:cNvPr>
          <p:cNvSpPr/>
          <p:nvPr/>
        </p:nvSpPr>
        <p:spPr>
          <a:xfrm rot="5400000">
            <a:off x="9668045" y="4034114"/>
            <a:ext cx="742908" cy="722932"/>
          </a:xfrm>
          <a:prstGeom prst="rightArrow">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1000"/>
                                        <p:tgtEl>
                                          <p:spTgt spid="33"/>
                                        </p:tgtEl>
                                      </p:cBhvr>
                                    </p:animEffect>
                                    <p:anim calcmode="lin" valueType="num">
                                      <p:cBhvr>
                                        <p:cTn id="43" dur="1000" fill="hold"/>
                                        <p:tgtEl>
                                          <p:spTgt spid="33"/>
                                        </p:tgtEl>
                                        <p:attrNameLst>
                                          <p:attrName>ppt_x</p:attrName>
                                        </p:attrNameLst>
                                      </p:cBhvr>
                                      <p:tavLst>
                                        <p:tav tm="0">
                                          <p:val>
                                            <p:strVal val="#ppt_x"/>
                                          </p:val>
                                        </p:tav>
                                        <p:tav tm="100000">
                                          <p:val>
                                            <p:strVal val="#ppt_x"/>
                                          </p:val>
                                        </p:tav>
                                      </p:tavLst>
                                    </p:anim>
                                    <p:anim calcmode="lin" valueType="num">
                                      <p:cBhvr>
                                        <p:cTn id="4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1000"/>
                                        <p:tgtEl>
                                          <p:spTgt spid="24"/>
                                        </p:tgtEl>
                                      </p:cBhvr>
                                    </p:animEffect>
                                    <p:anim calcmode="lin" valueType="num">
                                      <p:cBhvr>
                                        <p:cTn id="57" dur="1000" fill="hold"/>
                                        <p:tgtEl>
                                          <p:spTgt spid="24"/>
                                        </p:tgtEl>
                                        <p:attrNameLst>
                                          <p:attrName>ppt_x</p:attrName>
                                        </p:attrNameLst>
                                      </p:cBhvr>
                                      <p:tavLst>
                                        <p:tav tm="0">
                                          <p:val>
                                            <p:strVal val="#ppt_x"/>
                                          </p:val>
                                        </p:tav>
                                        <p:tav tm="100000">
                                          <p:val>
                                            <p:strVal val="#ppt_x"/>
                                          </p:val>
                                        </p:tav>
                                      </p:tavLst>
                                    </p:anim>
                                    <p:anim calcmode="lin" valueType="num">
                                      <p:cBhvr>
                                        <p:cTn id="5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1000"/>
                                        <p:tgtEl>
                                          <p:spTgt spid="32"/>
                                        </p:tgtEl>
                                      </p:cBhvr>
                                    </p:animEffect>
                                    <p:anim calcmode="lin" valueType="num">
                                      <p:cBhvr>
                                        <p:cTn id="64" dur="1000" fill="hold"/>
                                        <p:tgtEl>
                                          <p:spTgt spid="32"/>
                                        </p:tgtEl>
                                        <p:attrNameLst>
                                          <p:attrName>ppt_x</p:attrName>
                                        </p:attrNameLst>
                                      </p:cBhvr>
                                      <p:tavLst>
                                        <p:tav tm="0">
                                          <p:val>
                                            <p:strVal val="#ppt_x"/>
                                          </p:val>
                                        </p:tav>
                                        <p:tav tm="100000">
                                          <p:val>
                                            <p:strVal val="#ppt_x"/>
                                          </p:val>
                                        </p:tav>
                                      </p:tavLst>
                                    </p:anim>
                                    <p:anim calcmode="lin" valueType="num">
                                      <p:cBhvr>
                                        <p:cTn id="6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1000"/>
                                        <p:tgtEl>
                                          <p:spTgt spid="28"/>
                                        </p:tgtEl>
                                      </p:cBhvr>
                                    </p:animEffect>
                                    <p:anim calcmode="lin" valueType="num">
                                      <p:cBhvr>
                                        <p:cTn id="71" dur="1000" fill="hold"/>
                                        <p:tgtEl>
                                          <p:spTgt spid="28"/>
                                        </p:tgtEl>
                                        <p:attrNameLst>
                                          <p:attrName>ppt_x</p:attrName>
                                        </p:attrNameLst>
                                      </p:cBhvr>
                                      <p:tavLst>
                                        <p:tav tm="0">
                                          <p:val>
                                            <p:strVal val="#ppt_x"/>
                                          </p:val>
                                        </p:tav>
                                        <p:tav tm="100000">
                                          <p:val>
                                            <p:strVal val="#ppt_x"/>
                                          </p:val>
                                        </p:tav>
                                      </p:tavLst>
                                    </p:anim>
                                    <p:anim calcmode="lin" valueType="num">
                                      <p:cBhvr>
                                        <p:cTn id="7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1000"/>
                                        <p:tgtEl>
                                          <p:spTgt spid="23"/>
                                        </p:tgtEl>
                                      </p:cBhvr>
                                    </p:animEffect>
                                    <p:anim calcmode="lin" valueType="num">
                                      <p:cBhvr>
                                        <p:cTn id="78" dur="1000" fill="hold"/>
                                        <p:tgtEl>
                                          <p:spTgt spid="23"/>
                                        </p:tgtEl>
                                        <p:attrNameLst>
                                          <p:attrName>ppt_x</p:attrName>
                                        </p:attrNameLst>
                                      </p:cBhvr>
                                      <p:tavLst>
                                        <p:tav tm="0">
                                          <p:val>
                                            <p:strVal val="#ppt_x"/>
                                          </p:val>
                                        </p:tav>
                                        <p:tav tm="100000">
                                          <p:val>
                                            <p:strVal val="#ppt_x"/>
                                          </p:val>
                                        </p:tav>
                                      </p:tavLst>
                                    </p:anim>
                                    <p:anim calcmode="lin" valueType="num">
                                      <p:cBhvr>
                                        <p:cTn id="7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fade">
                                      <p:cBhvr>
                                        <p:cTn id="84" dur="1000"/>
                                        <p:tgtEl>
                                          <p:spTgt spid="30"/>
                                        </p:tgtEl>
                                      </p:cBhvr>
                                    </p:animEffect>
                                    <p:anim calcmode="lin" valueType="num">
                                      <p:cBhvr>
                                        <p:cTn id="85" dur="1000" fill="hold"/>
                                        <p:tgtEl>
                                          <p:spTgt spid="30"/>
                                        </p:tgtEl>
                                        <p:attrNameLst>
                                          <p:attrName>ppt_x</p:attrName>
                                        </p:attrNameLst>
                                      </p:cBhvr>
                                      <p:tavLst>
                                        <p:tav tm="0">
                                          <p:val>
                                            <p:strVal val="#ppt_x"/>
                                          </p:val>
                                        </p:tav>
                                        <p:tav tm="100000">
                                          <p:val>
                                            <p:strVal val="#ppt_x"/>
                                          </p:val>
                                        </p:tav>
                                      </p:tavLst>
                                    </p:anim>
                                    <p:anim calcmode="lin" valueType="num">
                                      <p:cBhvr>
                                        <p:cTn id="8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14" grpId="0" animBg="1"/>
      <p:bldP spid="25" grpId="0" animBg="1"/>
      <p:bldP spid="27" grpId="0" animBg="1"/>
      <p:bldP spid="28" grpId="0" animBg="1"/>
      <p:bldP spid="16" grpId="0" animBg="1"/>
      <p:bldP spid="30" grpId="0" animBg="1"/>
      <p:bldP spid="32" grpId="0" animBg="1"/>
      <p:bldP spid="3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a:extLst>
              <a:ext uri="{FF2B5EF4-FFF2-40B4-BE49-F238E27FC236}">
                <a16:creationId xmlns:a16="http://schemas.microsoft.com/office/drawing/2014/main" id="{2C2239C0-367D-4C5A-83AD-2D54CD274F28}"/>
              </a:ext>
            </a:extLst>
          </p:cNvPr>
          <p:cNvSpPr/>
          <p:nvPr/>
        </p:nvSpPr>
        <p:spPr>
          <a:xfrm>
            <a:off x="2234407" y="419494"/>
            <a:ext cx="7696200" cy="849312"/>
          </a:xfrm>
          <a:prstGeom prst="roundRect">
            <a:avLst/>
          </a:prstGeom>
          <a:solidFill>
            <a:schemeClr val="bg1"/>
          </a:solidFill>
          <a:ln>
            <a:solidFill>
              <a:srgbClr val="7030A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52227" name="タイトル 1">
            <a:extLst>
              <a:ext uri="{FF2B5EF4-FFF2-40B4-BE49-F238E27FC236}">
                <a16:creationId xmlns:a16="http://schemas.microsoft.com/office/drawing/2014/main" id="{EE035F09-7596-496F-BC10-B6CF62CEC58C}"/>
              </a:ext>
            </a:extLst>
          </p:cNvPr>
          <p:cNvSpPr>
            <a:spLocks noGrp="1" noChangeArrowheads="1"/>
          </p:cNvSpPr>
          <p:nvPr>
            <p:ph type="title"/>
          </p:nvPr>
        </p:nvSpPr>
        <p:spPr bwMode="auto">
          <a:xfrm>
            <a:off x="2741214" y="505218"/>
            <a:ext cx="6709569" cy="763588"/>
          </a:xfrm>
        </p:spPr>
        <p:txBody>
          <a:bodyPr wrap="square" numCol="1" anchorCtr="0" compatLnSpc="1">
            <a:prstTxWarp prst="textNoShape">
              <a:avLst/>
            </a:prstTxWarp>
            <a:normAutofit/>
          </a:bodyPr>
          <a:lstStyle/>
          <a:p>
            <a:r>
              <a:rPr lang="ja-JP" altLang="en-US" sz="3200" b="1" dirty="0">
                <a:solidFill>
                  <a:srgbClr val="FF0000"/>
                </a:solidFill>
                <a:latin typeface="AR丸ゴシック体M" pitchFamily="49" charset="-128"/>
                <a:ea typeface="AR丸ゴシック体M" pitchFamily="49" charset="-128"/>
              </a:rPr>
              <a:t>認知症</a:t>
            </a:r>
            <a:r>
              <a:rPr lang="ja-JP" altLang="en-US" sz="3200" dirty="0">
                <a:solidFill>
                  <a:srgbClr val="7030A0"/>
                </a:solidFill>
                <a:latin typeface="AR丸ゴシック体M" pitchFamily="49" charset="-128"/>
                <a:ea typeface="AR丸ゴシック体M" pitchFamily="49" charset="-128"/>
              </a:rPr>
              <a:t>の方と接するときの</a:t>
            </a:r>
            <a:r>
              <a:rPr lang="ja-JP" altLang="en-US" sz="3200" b="1" dirty="0">
                <a:solidFill>
                  <a:srgbClr val="7030A0"/>
                </a:solidFill>
                <a:latin typeface="AR丸ゴシック体M" pitchFamily="49" charset="-128"/>
                <a:ea typeface="AR丸ゴシック体M" pitchFamily="49" charset="-128"/>
              </a:rPr>
              <a:t>心がまえ</a:t>
            </a:r>
          </a:p>
        </p:txBody>
      </p:sp>
      <p:sp>
        <p:nvSpPr>
          <p:cNvPr id="8" name="テキスト ボックス 7">
            <a:extLst>
              <a:ext uri="{FF2B5EF4-FFF2-40B4-BE49-F238E27FC236}">
                <a16:creationId xmlns:a16="http://schemas.microsoft.com/office/drawing/2014/main" id="{5EA92443-8582-45ED-8E3D-EC2C93E37170}"/>
              </a:ext>
            </a:extLst>
          </p:cNvPr>
          <p:cNvSpPr txBox="1">
            <a:spLocks noChangeArrowheads="1"/>
          </p:cNvSpPr>
          <p:nvPr/>
        </p:nvSpPr>
        <p:spPr bwMode="auto">
          <a:xfrm>
            <a:off x="6899275" y="6440489"/>
            <a:ext cx="5292725" cy="276225"/>
          </a:xfrm>
          <a:prstGeom prst="rect">
            <a:avLst/>
          </a:prstGeom>
          <a:solidFill>
            <a:schemeClr val="accent3">
              <a:lumMod val="20000"/>
              <a:lumOff val="80000"/>
            </a:schemeClr>
          </a:solidFill>
          <a:ln>
            <a:noFill/>
          </a:ln>
        </p:spPr>
        <p:txBody>
          <a:bodyPr>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認知症サポーター中学生養成講座副読本</a:t>
            </a:r>
          </a:p>
        </p:txBody>
      </p:sp>
      <p:sp>
        <p:nvSpPr>
          <p:cNvPr id="4" name="テキスト ボックス 3">
            <a:extLst>
              <a:ext uri="{FF2B5EF4-FFF2-40B4-BE49-F238E27FC236}">
                <a16:creationId xmlns:a16="http://schemas.microsoft.com/office/drawing/2014/main" id="{91EF5A82-47BF-4303-992E-F381CBF8F492}"/>
              </a:ext>
            </a:extLst>
          </p:cNvPr>
          <p:cNvSpPr txBox="1"/>
          <p:nvPr/>
        </p:nvSpPr>
        <p:spPr>
          <a:xfrm>
            <a:off x="1295400" y="1449776"/>
            <a:ext cx="9601200" cy="1618264"/>
          </a:xfrm>
          <a:prstGeom prst="rect">
            <a:avLst/>
          </a:prstGeom>
          <a:noFill/>
        </p:spPr>
        <p:txBody>
          <a:bodyPr wrap="square" rtlCol="0">
            <a:spAutoFit/>
          </a:bodyPr>
          <a:lstStyle/>
          <a:p>
            <a:pPr marL="0" indent="0">
              <a:lnSpc>
                <a:spcPts val="4000"/>
              </a:lnSpc>
              <a:buNone/>
              <a:defRPr/>
            </a:pPr>
            <a:r>
              <a:rPr lang="ja-JP" altLang="en-US" sz="3200" dirty="0">
                <a:solidFill>
                  <a:srgbClr val="FF0000"/>
                </a:solidFill>
                <a:latin typeface="AR丸ゴシック体M" pitchFamily="49" charset="-128"/>
                <a:ea typeface="AR丸ゴシック体M" pitchFamily="49" charset="-128"/>
              </a:rPr>
              <a:t>◎</a:t>
            </a:r>
            <a:r>
              <a:rPr lang="ja-JP" altLang="en-US" sz="3200" b="1" dirty="0">
                <a:solidFill>
                  <a:srgbClr val="FF0000"/>
                </a:solidFill>
                <a:latin typeface="AR丸ゴシック体M" pitchFamily="49" charset="-128"/>
                <a:ea typeface="AR丸ゴシック体M" pitchFamily="49" charset="-128"/>
              </a:rPr>
              <a:t>「認知症の本人に自覚がない」</a:t>
            </a:r>
            <a:r>
              <a:rPr lang="ja-JP" altLang="en-US" sz="3200" dirty="0">
                <a:latin typeface="AR丸ゴシック体M" pitchFamily="49" charset="-128"/>
                <a:ea typeface="AR丸ゴシック体M" pitchFamily="49" charset="-128"/>
              </a:rPr>
              <a:t>は大きなまちがい</a:t>
            </a:r>
            <a:endParaRPr lang="en-US" altLang="ja-JP" sz="3200" dirty="0">
              <a:latin typeface="AR丸ゴシック体M" pitchFamily="49" charset="-128"/>
              <a:ea typeface="AR丸ゴシック体M" pitchFamily="49" charset="-128"/>
            </a:endParaRPr>
          </a:p>
          <a:p>
            <a:pPr marL="0" indent="0">
              <a:lnSpc>
                <a:spcPts val="4000"/>
              </a:lnSpc>
              <a:buNone/>
              <a:defRPr/>
            </a:pPr>
            <a:r>
              <a:rPr lang="ja-JP" altLang="en-US" sz="3200" dirty="0">
                <a:solidFill>
                  <a:srgbClr val="FF0000"/>
                </a:solidFill>
                <a:latin typeface="AR丸ゴシック体M" pitchFamily="49" charset="-128"/>
                <a:ea typeface="AR丸ゴシック体M" pitchFamily="49" charset="-128"/>
              </a:rPr>
              <a:t>◎</a:t>
            </a:r>
            <a:r>
              <a:rPr lang="ja-JP" altLang="en-US" sz="3200" b="1" dirty="0">
                <a:solidFill>
                  <a:srgbClr val="FF0000"/>
                </a:solidFill>
                <a:latin typeface="AR丸ゴシック体M" pitchFamily="49" charset="-128"/>
                <a:ea typeface="AR丸ゴシック体M" pitchFamily="49" charset="-128"/>
              </a:rPr>
              <a:t>「私は忘れていない」</a:t>
            </a:r>
            <a:r>
              <a:rPr lang="ja-JP" altLang="en-US" sz="3200" dirty="0">
                <a:latin typeface="AR丸ゴシック体M" pitchFamily="49" charset="-128"/>
                <a:ea typeface="AR丸ゴシック体M" pitchFamily="49" charset="-128"/>
              </a:rPr>
              <a:t>に隠された悲しみ</a:t>
            </a:r>
            <a:endParaRPr lang="en-US" altLang="ja-JP" sz="3200" dirty="0">
              <a:latin typeface="AR丸ゴシック体M" pitchFamily="49" charset="-128"/>
              <a:ea typeface="AR丸ゴシック体M" pitchFamily="49" charset="-128"/>
            </a:endParaRPr>
          </a:p>
          <a:p>
            <a:pPr marL="0" indent="0">
              <a:lnSpc>
                <a:spcPts val="4000"/>
              </a:lnSpc>
              <a:buNone/>
              <a:defRPr/>
            </a:pPr>
            <a:r>
              <a:rPr lang="ja-JP" altLang="en-US" sz="3200">
                <a:solidFill>
                  <a:srgbClr val="FF0000"/>
                </a:solidFill>
                <a:latin typeface="AR丸ゴシック体M" pitchFamily="49" charset="-128"/>
                <a:ea typeface="AR丸ゴシック体M" pitchFamily="49" charset="-128"/>
              </a:rPr>
              <a:t>◎</a:t>
            </a:r>
            <a:r>
              <a:rPr lang="ja-JP" altLang="en-US" sz="3200" b="1">
                <a:solidFill>
                  <a:srgbClr val="FF0000"/>
                </a:solidFill>
                <a:latin typeface="AR丸ゴシック体M" pitchFamily="49" charset="-128"/>
                <a:ea typeface="AR丸ゴシック体M" pitchFamily="49" charset="-128"/>
              </a:rPr>
              <a:t>「こころのバリアフリー」</a:t>
            </a:r>
            <a:r>
              <a:rPr lang="ja-JP" altLang="en-US" sz="3200">
                <a:latin typeface="AR丸ゴシック体M" pitchFamily="49" charset="-128"/>
                <a:ea typeface="AR丸ゴシック体M" pitchFamily="49" charset="-128"/>
              </a:rPr>
              <a:t>を</a:t>
            </a:r>
            <a:endParaRPr lang="en-US" altLang="ja-JP" sz="3200" dirty="0">
              <a:latin typeface="AR丸ゴシック体M" pitchFamily="49" charset="-128"/>
              <a:ea typeface="AR丸ゴシック体M" pitchFamily="49" charset="-128"/>
            </a:endParaRPr>
          </a:p>
        </p:txBody>
      </p:sp>
      <p:sp>
        <p:nvSpPr>
          <p:cNvPr id="11" name="正方形/長方形 10">
            <a:extLst>
              <a:ext uri="{FF2B5EF4-FFF2-40B4-BE49-F238E27FC236}">
                <a16:creationId xmlns:a16="http://schemas.microsoft.com/office/drawing/2014/main" id="{61BF5A51-E5F9-413C-A250-70825B32D9EE}"/>
              </a:ext>
            </a:extLst>
          </p:cNvPr>
          <p:cNvSpPr/>
          <p:nvPr/>
        </p:nvSpPr>
        <p:spPr>
          <a:xfrm>
            <a:off x="11050589" y="322264"/>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P14</a:t>
            </a:r>
            <a:endParaRPr lang="ja-JP" altLang="en-US" dirty="0">
              <a:latin typeface="AR丸ゴシック体M" panose="020B0609010101010101" pitchFamily="49" charset="-128"/>
              <a:ea typeface="AR丸ゴシック体M" panose="020B0609010101010101" pitchFamily="49" charset="-128"/>
            </a:endParaRPr>
          </a:p>
        </p:txBody>
      </p:sp>
      <p:pic>
        <p:nvPicPr>
          <p:cNvPr id="5" name="図 4">
            <a:extLst>
              <a:ext uri="{FF2B5EF4-FFF2-40B4-BE49-F238E27FC236}">
                <a16:creationId xmlns:a16="http://schemas.microsoft.com/office/drawing/2014/main" id="{CADD252B-6DA0-4662-BEFF-908E5E9FA190}"/>
              </a:ext>
            </a:extLst>
          </p:cNvPr>
          <p:cNvPicPr>
            <a:picLocks noChangeAspect="1"/>
          </p:cNvPicPr>
          <p:nvPr/>
        </p:nvPicPr>
        <p:blipFill>
          <a:blip r:embed="rId3"/>
          <a:stretch>
            <a:fillRect/>
          </a:stretch>
        </p:blipFill>
        <p:spPr>
          <a:xfrm>
            <a:off x="3607316" y="3041140"/>
            <a:ext cx="4950381" cy="3426249"/>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a:extLst>
              <a:ext uri="{FF2B5EF4-FFF2-40B4-BE49-F238E27FC236}">
                <a16:creationId xmlns:a16="http://schemas.microsoft.com/office/drawing/2014/main" id="{A87FBE73-AFDC-449B-83F3-23A4DF033F02}"/>
              </a:ext>
            </a:extLst>
          </p:cNvPr>
          <p:cNvSpPr/>
          <p:nvPr/>
        </p:nvSpPr>
        <p:spPr>
          <a:xfrm>
            <a:off x="2374899" y="313533"/>
            <a:ext cx="7442201" cy="953294"/>
          </a:xfrm>
          <a:prstGeom prst="roundRect">
            <a:avLst/>
          </a:prstGeom>
          <a:solidFill>
            <a:schemeClr val="bg1"/>
          </a:solidFill>
          <a:ln>
            <a:solidFill>
              <a:srgbClr val="7030A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21507" name="コンテンツ プレースホルダー 4">
            <a:extLst>
              <a:ext uri="{FF2B5EF4-FFF2-40B4-BE49-F238E27FC236}">
                <a16:creationId xmlns:a16="http://schemas.microsoft.com/office/drawing/2014/main" id="{6B9423F4-44CE-42A1-9CAA-F8B7F9124EEF}"/>
              </a:ext>
            </a:extLst>
          </p:cNvPr>
          <p:cNvSpPr>
            <a:spLocks noGrp="1"/>
          </p:cNvSpPr>
          <p:nvPr>
            <p:ph idx="1"/>
          </p:nvPr>
        </p:nvSpPr>
        <p:spPr>
          <a:xfrm>
            <a:off x="4440239" y="1519239"/>
            <a:ext cx="3311525" cy="498475"/>
          </a:xfrm>
        </p:spPr>
        <p:txBody>
          <a:bodyPr rtlCol="0">
            <a:normAutofit fontScale="25000" lnSpcReduction="20000"/>
          </a:bodyPr>
          <a:lstStyle/>
          <a:p>
            <a:pPr marL="82550" indent="0">
              <a:buNone/>
              <a:defRPr/>
            </a:pPr>
            <a:r>
              <a:rPr lang="ja-JP" altLang="en-US" sz="14400" b="1" dirty="0">
                <a:solidFill>
                  <a:srgbClr val="FF0000"/>
                </a:solidFill>
                <a:latin typeface="AR丸ゴシック体M" pitchFamily="49" charset="-128"/>
                <a:ea typeface="AR丸ゴシック体M" pitchFamily="49" charset="-128"/>
              </a:rPr>
              <a:t>「</a:t>
            </a:r>
            <a:r>
              <a:rPr lang="en-US" altLang="ja-JP" sz="14400" b="1" dirty="0">
                <a:solidFill>
                  <a:srgbClr val="FF0000"/>
                </a:solidFill>
                <a:latin typeface="AR丸ゴシック体M" pitchFamily="49" charset="-128"/>
                <a:ea typeface="AR丸ゴシック体M" pitchFamily="49" charset="-128"/>
              </a:rPr>
              <a:t>3</a:t>
            </a:r>
            <a:r>
              <a:rPr lang="ja-JP" altLang="en-US" sz="14400" b="1" dirty="0">
                <a:solidFill>
                  <a:srgbClr val="FF0000"/>
                </a:solidFill>
                <a:latin typeface="AR丸ゴシック体M" pitchFamily="49" charset="-128"/>
                <a:ea typeface="AR丸ゴシック体M" pitchFamily="49" charset="-128"/>
              </a:rPr>
              <a:t>つのない」</a:t>
            </a:r>
            <a:endParaRPr lang="en-US" altLang="ja-JP" sz="14400" b="1" dirty="0">
              <a:solidFill>
                <a:srgbClr val="FF0000"/>
              </a:solidFill>
              <a:latin typeface="AR丸ゴシック体M" pitchFamily="49" charset="-128"/>
              <a:ea typeface="AR丸ゴシック体M" pitchFamily="49" charset="-128"/>
            </a:endParaRPr>
          </a:p>
          <a:p>
            <a:pPr marL="82550" indent="0">
              <a:buNone/>
              <a:defRPr/>
            </a:pPr>
            <a:r>
              <a:rPr lang="ja-JP" altLang="en-US" dirty="0">
                <a:solidFill>
                  <a:schemeClr val="tx1">
                    <a:lumMod val="50000"/>
                    <a:lumOff val="50000"/>
                  </a:schemeClr>
                </a:solidFill>
              </a:rPr>
              <a:t>　</a:t>
            </a:r>
            <a:endParaRPr lang="en-US" altLang="ja-JP" dirty="0">
              <a:solidFill>
                <a:schemeClr val="tx1">
                  <a:lumMod val="50000"/>
                  <a:lumOff val="50000"/>
                </a:schemeClr>
              </a:solidFill>
            </a:endParaRPr>
          </a:p>
          <a:p>
            <a:pPr marL="82550" indent="0">
              <a:buNone/>
              <a:defRPr/>
            </a:pPr>
            <a:r>
              <a:rPr lang="ja-JP" altLang="en-US" dirty="0">
                <a:solidFill>
                  <a:schemeClr val="tx1">
                    <a:lumMod val="50000"/>
                    <a:lumOff val="50000"/>
                  </a:schemeClr>
                </a:solidFill>
              </a:rPr>
              <a:t>　　　　</a:t>
            </a:r>
            <a:endParaRPr lang="en-US" altLang="ja-JP" dirty="0">
              <a:solidFill>
                <a:schemeClr val="tx1">
                  <a:lumMod val="50000"/>
                  <a:lumOff val="50000"/>
                </a:schemeClr>
              </a:solidFill>
            </a:endParaRPr>
          </a:p>
          <a:p>
            <a:pPr marL="82550" indent="0">
              <a:buNone/>
              <a:defRPr/>
            </a:pPr>
            <a:r>
              <a:rPr lang="ja-JP" altLang="en-US" dirty="0">
                <a:solidFill>
                  <a:schemeClr val="tx1">
                    <a:lumMod val="50000"/>
                    <a:lumOff val="50000"/>
                  </a:schemeClr>
                </a:solidFill>
              </a:rPr>
              <a:t>　　</a:t>
            </a:r>
            <a:r>
              <a:rPr lang="ja-JP" altLang="en-US" b="1" dirty="0">
                <a:solidFill>
                  <a:schemeClr val="tx1">
                    <a:lumMod val="50000"/>
                    <a:lumOff val="50000"/>
                  </a:schemeClr>
                </a:solidFill>
              </a:rPr>
              <a:t>　</a:t>
            </a:r>
            <a:r>
              <a:rPr lang="ja-JP" altLang="en-US" dirty="0">
                <a:solidFill>
                  <a:schemeClr val="tx1">
                    <a:lumMod val="50000"/>
                    <a:lumOff val="50000"/>
                  </a:schemeClr>
                </a:solidFill>
              </a:rPr>
              <a:t>　　　</a:t>
            </a:r>
            <a:endParaRPr lang="en-US" altLang="ja-JP" dirty="0">
              <a:solidFill>
                <a:schemeClr val="tx1">
                  <a:lumMod val="50000"/>
                  <a:lumOff val="50000"/>
                </a:schemeClr>
              </a:solidFill>
            </a:endParaRPr>
          </a:p>
          <a:p>
            <a:pPr marL="82550" indent="0">
              <a:buNone/>
              <a:defRPr/>
            </a:pPr>
            <a:r>
              <a:rPr lang="ja-JP" altLang="en-US" dirty="0">
                <a:solidFill>
                  <a:schemeClr val="tx1">
                    <a:lumMod val="50000"/>
                    <a:lumOff val="50000"/>
                  </a:schemeClr>
                </a:solidFill>
              </a:rPr>
              <a:t>　　　　　　　　　　　　　　</a:t>
            </a:r>
            <a:r>
              <a:rPr lang="ja-JP" altLang="en-US" dirty="0">
                <a:solidFill>
                  <a:schemeClr val="tx1">
                    <a:lumMod val="50000"/>
                    <a:lumOff val="50000"/>
                  </a:schemeClr>
                </a:solidFill>
                <a:latin typeface="AR丸ゴシック体M" pitchFamily="49" charset="-128"/>
                <a:ea typeface="AR丸ゴシック体M" pitchFamily="49" charset="-128"/>
              </a:rPr>
              <a:t>　</a:t>
            </a:r>
            <a:endParaRPr lang="en-US" altLang="ja-JP" dirty="0">
              <a:solidFill>
                <a:schemeClr val="tx1">
                  <a:lumMod val="50000"/>
                  <a:lumOff val="50000"/>
                </a:schemeClr>
              </a:solidFill>
              <a:latin typeface="AR丸ゴシック体M" pitchFamily="49" charset="-128"/>
              <a:ea typeface="AR丸ゴシック体M" pitchFamily="49" charset="-128"/>
            </a:endParaRPr>
          </a:p>
          <a:p>
            <a:pPr marL="82550" indent="0">
              <a:buNone/>
              <a:defRPr/>
            </a:pPr>
            <a:r>
              <a:rPr lang="ja-JP" altLang="en-US" dirty="0">
                <a:solidFill>
                  <a:schemeClr val="tx1">
                    <a:lumMod val="50000"/>
                    <a:lumOff val="50000"/>
                  </a:schemeClr>
                </a:solidFill>
              </a:rPr>
              <a:t>　　　　</a:t>
            </a:r>
            <a:endParaRPr lang="en-US" altLang="ja-JP" dirty="0">
              <a:solidFill>
                <a:schemeClr val="tx1">
                  <a:lumMod val="50000"/>
                  <a:lumOff val="50000"/>
                </a:schemeClr>
              </a:solidFill>
            </a:endParaRPr>
          </a:p>
          <a:p>
            <a:pPr marL="82550" indent="0">
              <a:buNone/>
              <a:defRPr/>
            </a:pPr>
            <a:r>
              <a:rPr lang="ja-JP" altLang="en-US" dirty="0">
                <a:solidFill>
                  <a:schemeClr val="tx1">
                    <a:lumMod val="50000"/>
                    <a:lumOff val="50000"/>
                  </a:schemeClr>
                </a:solidFill>
              </a:rPr>
              <a:t>　　　　　</a:t>
            </a:r>
            <a:r>
              <a:rPr lang="ja-JP" altLang="en-US" b="1" dirty="0">
                <a:solidFill>
                  <a:srgbClr val="FF0000"/>
                </a:solidFill>
                <a:latin typeface="AR丸ゴシック体M" pitchFamily="49" charset="-128"/>
                <a:ea typeface="AR丸ゴシック体M" pitchFamily="49" charset="-128"/>
              </a:rPr>
              <a:t>　　　　　　</a:t>
            </a:r>
            <a:r>
              <a:rPr lang="ja-JP" altLang="en-US" b="1" dirty="0">
                <a:latin typeface="AR丸ゴシック体M" pitchFamily="49" charset="-128"/>
                <a:ea typeface="AR丸ゴシック体M" pitchFamily="49" charset="-128"/>
              </a:rPr>
              <a:t>   </a:t>
            </a:r>
            <a:r>
              <a:rPr lang="ja-JP" altLang="en-US" dirty="0">
                <a:solidFill>
                  <a:srgbClr val="FF0000"/>
                </a:solidFill>
              </a:rPr>
              <a:t>　</a:t>
            </a:r>
            <a:endParaRPr lang="ja-JP" altLang="en-US" dirty="0">
              <a:solidFill>
                <a:schemeClr val="tx1">
                  <a:lumMod val="50000"/>
                  <a:lumOff val="50000"/>
                </a:schemeClr>
              </a:solidFill>
            </a:endParaRPr>
          </a:p>
        </p:txBody>
      </p:sp>
      <p:sp>
        <p:nvSpPr>
          <p:cNvPr id="7" name="角丸四角形 6">
            <a:extLst>
              <a:ext uri="{FF2B5EF4-FFF2-40B4-BE49-F238E27FC236}">
                <a16:creationId xmlns:a16="http://schemas.microsoft.com/office/drawing/2014/main" id="{C18F4F5A-CD4C-4BFD-91C6-A0782181EDBA}"/>
              </a:ext>
            </a:extLst>
          </p:cNvPr>
          <p:cNvSpPr/>
          <p:nvPr/>
        </p:nvSpPr>
        <p:spPr>
          <a:xfrm>
            <a:off x="1244600" y="1989138"/>
            <a:ext cx="9677399" cy="4545012"/>
          </a:xfrm>
          <a:prstGeom prst="roundRect">
            <a:avLst>
              <a:gd name="adj" fmla="val 3840"/>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6" name="正方形/長方形 5">
            <a:extLst>
              <a:ext uri="{FF2B5EF4-FFF2-40B4-BE49-F238E27FC236}">
                <a16:creationId xmlns:a16="http://schemas.microsoft.com/office/drawing/2014/main" id="{F69A09C2-991F-4CB4-92C0-E3D0266660FF}"/>
              </a:ext>
            </a:extLst>
          </p:cNvPr>
          <p:cNvSpPr/>
          <p:nvPr/>
        </p:nvSpPr>
        <p:spPr>
          <a:xfrm>
            <a:off x="2998790" y="376229"/>
            <a:ext cx="6270622" cy="954107"/>
          </a:xfrm>
          <a:prstGeom prst="rect">
            <a:avLst/>
          </a:prstGeom>
        </p:spPr>
        <p:txBody>
          <a:bodyPr wrap="square">
            <a:spAutoFit/>
          </a:bodyPr>
          <a:lstStyle/>
          <a:p>
            <a:pPr eaLnBrk="1" hangingPunct="1">
              <a:defRPr/>
            </a:pPr>
            <a:r>
              <a:rPr lang="ja-JP" altLang="en-US" sz="2800" b="1" dirty="0">
                <a:solidFill>
                  <a:srgbClr val="FF0000"/>
                </a:solidFill>
                <a:latin typeface="AR丸ゴシック体M" pitchFamily="49" charset="-128"/>
                <a:ea typeface="AR丸ゴシック体M" panose="020B0609010101010101"/>
                <a:cs typeface="+mj-cs"/>
              </a:rPr>
              <a:t>認知症</a:t>
            </a:r>
            <a:r>
              <a:rPr lang="ja-JP" altLang="en-US" sz="2800" dirty="0">
                <a:solidFill>
                  <a:srgbClr val="7030A0"/>
                </a:solidFill>
                <a:latin typeface="AR丸ゴシック体M" pitchFamily="49" charset="-128"/>
                <a:ea typeface="AR丸ゴシック体M" panose="020B0609010101010101"/>
                <a:cs typeface="+mj-cs"/>
              </a:rPr>
              <a:t>の方と接するときの</a:t>
            </a:r>
            <a:r>
              <a:rPr lang="ja-JP" altLang="en-US" sz="2800" b="1" dirty="0">
                <a:solidFill>
                  <a:srgbClr val="7030A0"/>
                </a:solidFill>
                <a:latin typeface="AR丸ゴシック体M" pitchFamily="49" charset="-128"/>
                <a:ea typeface="AR丸ゴシック体M" panose="020B0609010101010101"/>
                <a:cs typeface="+mj-cs"/>
              </a:rPr>
              <a:t>ポイント！</a:t>
            </a:r>
            <a:endParaRPr lang="en-US" altLang="ja-JP" sz="2800" b="1" dirty="0">
              <a:solidFill>
                <a:srgbClr val="7030A0"/>
              </a:solidFill>
              <a:latin typeface="AR丸ゴシック体M" pitchFamily="49" charset="-128"/>
              <a:ea typeface="AR丸ゴシック体M" panose="020B0609010101010101"/>
              <a:cs typeface="+mj-cs"/>
            </a:endParaRPr>
          </a:p>
          <a:p>
            <a:pPr eaLnBrk="1" hangingPunct="1">
              <a:defRPr/>
            </a:pPr>
            <a:r>
              <a:rPr lang="ja-JP" altLang="en-US" sz="2800" b="1" dirty="0">
                <a:solidFill>
                  <a:srgbClr val="FF0000"/>
                </a:solidFill>
                <a:latin typeface="AR丸ゴシック体M" pitchFamily="49" charset="-128"/>
                <a:ea typeface="AR丸ゴシック体M" panose="020B0609010101010101"/>
                <a:cs typeface="+mj-cs"/>
              </a:rPr>
              <a:t>「</a:t>
            </a:r>
            <a:r>
              <a:rPr lang="en-US" altLang="ja-JP" sz="2800" b="1" dirty="0">
                <a:solidFill>
                  <a:srgbClr val="FF0000"/>
                </a:solidFill>
                <a:latin typeface="AR丸ゴシック体M" pitchFamily="49" charset="-128"/>
                <a:ea typeface="AR丸ゴシック体M" panose="020B0609010101010101"/>
                <a:cs typeface="+mj-cs"/>
              </a:rPr>
              <a:t>3</a:t>
            </a:r>
            <a:r>
              <a:rPr lang="ja-JP" altLang="en-US" sz="2800" b="1" dirty="0">
                <a:solidFill>
                  <a:srgbClr val="FF0000"/>
                </a:solidFill>
                <a:latin typeface="AR丸ゴシック体M" pitchFamily="49" charset="-128"/>
                <a:ea typeface="AR丸ゴシック体M" panose="020B0609010101010101"/>
                <a:cs typeface="+mj-cs"/>
              </a:rPr>
              <a:t>つのない」</a:t>
            </a:r>
            <a:r>
              <a:rPr lang="ja-JP" altLang="en-US" sz="2800" dirty="0">
                <a:solidFill>
                  <a:srgbClr val="7030A0"/>
                </a:solidFill>
                <a:latin typeface="AR丸ゴシック体M" pitchFamily="49" charset="-128"/>
                <a:ea typeface="AR丸ゴシック体M" panose="020B0609010101010101"/>
                <a:cs typeface="+mj-cs"/>
              </a:rPr>
              <a:t>があります</a:t>
            </a:r>
            <a:endParaRPr lang="ja-JP" altLang="en-US" sz="2800" dirty="0">
              <a:solidFill>
                <a:srgbClr val="7030A0"/>
              </a:solidFill>
              <a:latin typeface="AR丸ゴシック体M" pitchFamily="49" charset="-128"/>
              <a:ea typeface="AR丸ゴシック体M" panose="020B0609010101010101"/>
            </a:endParaRPr>
          </a:p>
        </p:txBody>
      </p:sp>
      <p:sp>
        <p:nvSpPr>
          <p:cNvPr id="12" name="円/楕円 11">
            <a:extLst>
              <a:ext uri="{FF2B5EF4-FFF2-40B4-BE49-F238E27FC236}">
                <a16:creationId xmlns:a16="http://schemas.microsoft.com/office/drawing/2014/main" id="{66E05C3A-552C-4A9C-BB94-8FC9E59BD008}"/>
              </a:ext>
            </a:extLst>
          </p:cNvPr>
          <p:cNvSpPr/>
          <p:nvPr/>
        </p:nvSpPr>
        <p:spPr>
          <a:xfrm>
            <a:off x="1638300" y="2319338"/>
            <a:ext cx="4845051" cy="2127250"/>
          </a:xfrm>
          <a:prstGeom prst="ellipse">
            <a:avLst/>
          </a:prstGeom>
          <a:solidFill>
            <a:schemeClr val="bg1"/>
          </a:solidFill>
          <a:ln w="57150">
            <a:solidFill>
              <a:srgbClr val="F24516"/>
            </a:solidFill>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ja-JP" altLang="en-US" sz="3600" b="1" dirty="0">
                <a:latin typeface="AR丸ゴシック体M" panose="020B0609010101010101" pitchFamily="49" charset="-128"/>
                <a:ea typeface="AR丸ゴシック体M" panose="020B0609010101010101" pitchFamily="49" charset="-128"/>
              </a:rPr>
              <a:t>  １驚かせ</a:t>
            </a:r>
            <a:r>
              <a:rPr lang="ja-JP" altLang="en-US" sz="3600" b="1" dirty="0">
                <a:solidFill>
                  <a:srgbClr val="FF0000"/>
                </a:solidFill>
                <a:latin typeface="AR丸ゴシック体M" panose="020B0609010101010101" pitchFamily="49" charset="-128"/>
                <a:ea typeface="AR丸ゴシック体M" panose="020B0609010101010101" pitchFamily="49" charset="-128"/>
              </a:rPr>
              <a:t>ない</a:t>
            </a:r>
          </a:p>
        </p:txBody>
      </p:sp>
      <p:sp>
        <p:nvSpPr>
          <p:cNvPr id="13" name="円/楕円 12">
            <a:extLst>
              <a:ext uri="{FF2B5EF4-FFF2-40B4-BE49-F238E27FC236}">
                <a16:creationId xmlns:a16="http://schemas.microsoft.com/office/drawing/2014/main" id="{3823BD86-144C-49FC-B0A9-9E92AB593570}"/>
              </a:ext>
            </a:extLst>
          </p:cNvPr>
          <p:cNvSpPr/>
          <p:nvPr/>
        </p:nvSpPr>
        <p:spPr>
          <a:xfrm>
            <a:off x="5708648" y="2270126"/>
            <a:ext cx="4845051" cy="2176463"/>
          </a:xfrm>
          <a:prstGeom prst="ellipse">
            <a:avLst/>
          </a:prstGeom>
          <a:solidFill>
            <a:schemeClr val="bg1"/>
          </a:solidFill>
          <a:ln w="57150">
            <a:solidFill>
              <a:srgbClr val="FFC000"/>
            </a:solidFill>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ja-JP" altLang="en-US" sz="3600" b="1" dirty="0">
                <a:latin typeface="AR丸ゴシック体M" panose="020B0609010101010101" pitchFamily="49" charset="-128"/>
                <a:ea typeface="AR丸ゴシック体M" panose="020B0609010101010101" pitchFamily="49" charset="-128"/>
              </a:rPr>
              <a:t>  ２急がせ</a:t>
            </a:r>
            <a:r>
              <a:rPr lang="ja-JP" altLang="en-US" sz="3600" b="1" dirty="0">
                <a:solidFill>
                  <a:srgbClr val="FF0000"/>
                </a:solidFill>
                <a:latin typeface="AR丸ゴシック体M" panose="020B0609010101010101" pitchFamily="49" charset="-128"/>
                <a:ea typeface="AR丸ゴシック体M" panose="020B0609010101010101" pitchFamily="49" charset="-128"/>
              </a:rPr>
              <a:t>ない</a:t>
            </a:r>
          </a:p>
        </p:txBody>
      </p:sp>
      <p:sp>
        <p:nvSpPr>
          <p:cNvPr id="14" name="円/楕円 13">
            <a:extLst>
              <a:ext uri="{FF2B5EF4-FFF2-40B4-BE49-F238E27FC236}">
                <a16:creationId xmlns:a16="http://schemas.microsoft.com/office/drawing/2014/main" id="{94A66BA1-5F19-4513-8D21-BBD3CF795D4E}"/>
              </a:ext>
            </a:extLst>
          </p:cNvPr>
          <p:cNvSpPr/>
          <p:nvPr/>
        </p:nvSpPr>
        <p:spPr>
          <a:xfrm>
            <a:off x="2840039" y="3933825"/>
            <a:ext cx="6588125" cy="2254250"/>
          </a:xfrm>
          <a:prstGeom prst="ellipse">
            <a:avLst/>
          </a:prstGeom>
          <a:solidFill>
            <a:schemeClr val="bg1"/>
          </a:solidFill>
          <a:ln w="57150">
            <a:solidFill>
              <a:srgbClr val="92D050"/>
            </a:solidFill>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ja-JP" altLang="en-US" sz="3600" b="1" dirty="0">
                <a:latin typeface="AR丸ゴシック体M" panose="020B0609010101010101" pitchFamily="49" charset="-128"/>
                <a:ea typeface="AR丸ゴシック体M" panose="020B0609010101010101" pitchFamily="49" charset="-128"/>
              </a:rPr>
              <a:t>３自尊心を傷つけ</a:t>
            </a:r>
            <a:r>
              <a:rPr lang="ja-JP" altLang="en-US" sz="3200" b="1" dirty="0">
                <a:solidFill>
                  <a:srgbClr val="FF0000"/>
                </a:solidFill>
                <a:latin typeface="AR丸ゴシック体M" panose="020B0609010101010101" pitchFamily="49" charset="-128"/>
                <a:ea typeface="AR丸ゴシック体M" panose="020B0609010101010101" pitchFamily="49" charset="-128"/>
              </a:rPr>
              <a:t>ない　　</a:t>
            </a:r>
            <a:endParaRPr lang="en-US" altLang="ja-JP" sz="3200" b="1" dirty="0">
              <a:solidFill>
                <a:srgbClr val="FF0000"/>
              </a:solidFill>
              <a:latin typeface="AR丸ゴシック体M" panose="020B0609010101010101" pitchFamily="49" charset="-128"/>
              <a:ea typeface="AR丸ゴシック体M" panose="020B0609010101010101" pitchFamily="49" charset="-128"/>
            </a:endParaRPr>
          </a:p>
          <a:p>
            <a:pPr eaLnBrk="1" hangingPunct="1">
              <a:defRPr/>
            </a:pPr>
            <a:r>
              <a:rPr lang="ja-JP" altLang="en-US" sz="3200" b="1" dirty="0">
                <a:solidFill>
                  <a:srgbClr val="FF0000"/>
                </a:solidFill>
                <a:latin typeface="AR丸ゴシック体M" panose="020B0609010101010101" pitchFamily="49" charset="-128"/>
                <a:ea typeface="AR丸ゴシック体M" panose="020B0609010101010101" pitchFamily="49" charset="-128"/>
              </a:rPr>
              <a:t>  </a:t>
            </a:r>
            <a:r>
              <a:rPr lang="ja-JP" altLang="en-US" sz="2800" b="1" dirty="0">
                <a:latin typeface="AR丸ゴシック体M" panose="020B0609010101010101" pitchFamily="49" charset="-128"/>
                <a:ea typeface="AR丸ゴシック体M" panose="020B0609010101010101" pitchFamily="49" charset="-128"/>
              </a:rPr>
              <a:t>（プライド）</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a:extLst>
              <a:ext uri="{FF2B5EF4-FFF2-40B4-BE49-F238E27FC236}">
                <a16:creationId xmlns:a16="http://schemas.microsoft.com/office/drawing/2014/main" id="{D84F6066-66C4-4D6D-B5E4-43B6CBBD9128}"/>
              </a:ext>
            </a:extLst>
          </p:cNvPr>
          <p:cNvSpPr/>
          <p:nvPr/>
        </p:nvSpPr>
        <p:spPr>
          <a:xfrm>
            <a:off x="2346326" y="274637"/>
            <a:ext cx="7505700" cy="750889"/>
          </a:xfrm>
          <a:prstGeom prst="roundRect">
            <a:avLst/>
          </a:prstGeom>
          <a:solidFill>
            <a:schemeClr val="bg1"/>
          </a:solidFill>
          <a:ln>
            <a:solidFill>
              <a:srgbClr val="7030A0"/>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56323" name="タイトル 1">
            <a:extLst>
              <a:ext uri="{FF2B5EF4-FFF2-40B4-BE49-F238E27FC236}">
                <a16:creationId xmlns:a16="http://schemas.microsoft.com/office/drawing/2014/main" id="{9F83A34B-580C-4164-A86D-C4B8437EAA41}"/>
              </a:ext>
            </a:extLst>
          </p:cNvPr>
          <p:cNvSpPr>
            <a:spLocks noGrp="1"/>
          </p:cNvSpPr>
          <p:nvPr>
            <p:ph type="title"/>
          </p:nvPr>
        </p:nvSpPr>
        <p:spPr bwMode="auto">
          <a:xfrm>
            <a:off x="2959100" y="339724"/>
            <a:ext cx="6400800" cy="720725"/>
          </a:xfrm>
          <a:extLst>
            <a:ext uri="{91240B29-F687-4F45-9708-019B960494DF}">
              <a14:hiddenLine xmlns:a14="http://schemas.microsoft.com/office/drawing/2010/main" w="28575">
                <a:solidFill>
                  <a:srgbClr val="000000"/>
                </a:solidFill>
                <a:miter lim="800000"/>
                <a:headEnd/>
                <a:tailEnd/>
              </a14:hiddenLine>
            </a:ext>
          </a:extLst>
        </p:spPr>
        <p:txBody>
          <a:bodyPr wrap="square" numCol="1" anchorCtr="0" compatLnSpc="1">
            <a:prstTxWarp prst="textNoShape">
              <a:avLst/>
            </a:prstTxWarp>
            <a:normAutofit/>
          </a:bodyPr>
          <a:lstStyle/>
          <a:p>
            <a:r>
              <a:rPr lang="ja-JP" altLang="en-US" sz="3600" b="1" dirty="0">
                <a:solidFill>
                  <a:srgbClr val="7030A0"/>
                </a:solidFill>
                <a:latin typeface="AR丸ゴシック体M" pitchFamily="49" charset="-128"/>
                <a:ea typeface="AR丸ゴシック体M" pitchFamily="49" charset="-128"/>
              </a:rPr>
              <a:t>今日から </a:t>
            </a:r>
            <a:r>
              <a:rPr lang="ja-JP" altLang="en-US" sz="3600" b="1" dirty="0">
                <a:solidFill>
                  <a:srgbClr val="FF0000"/>
                </a:solidFill>
                <a:latin typeface="AR丸ゴシック体M" pitchFamily="49" charset="-128"/>
                <a:ea typeface="AR丸ゴシック体M" pitchFamily="49" charset="-128"/>
              </a:rPr>
              <a:t>認知症 </a:t>
            </a:r>
            <a:r>
              <a:rPr lang="ja-JP" altLang="en-US" sz="3600" b="1" dirty="0">
                <a:solidFill>
                  <a:srgbClr val="7030A0"/>
                </a:solidFill>
                <a:latin typeface="AR丸ゴシック体M" pitchFamily="49" charset="-128"/>
                <a:ea typeface="AR丸ゴシック体M" pitchFamily="49" charset="-128"/>
              </a:rPr>
              <a:t>サポーター！</a:t>
            </a:r>
          </a:p>
        </p:txBody>
      </p:sp>
      <p:sp>
        <p:nvSpPr>
          <p:cNvPr id="56324" name="コンテンツ プレースホルダー 2">
            <a:extLst>
              <a:ext uri="{FF2B5EF4-FFF2-40B4-BE49-F238E27FC236}">
                <a16:creationId xmlns:a16="http://schemas.microsoft.com/office/drawing/2014/main" id="{412E7A53-A9DB-4D44-B6EC-981AC12AC037}"/>
              </a:ext>
            </a:extLst>
          </p:cNvPr>
          <p:cNvSpPr>
            <a:spLocks noGrp="1"/>
          </p:cNvSpPr>
          <p:nvPr>
            <p:ph idx="1"/>
          </p:nvPr>
        </p:nvSpPr>
        <p:spPr>
          <a:xfrm>
            <a:off x="617645" y="1226469"/>
            <a:ext cx="8901113" cy="1222375"/>
          </a:xfrm>
        </p:spPr>
        <p:txBody>
          <a:bodyPr>
            <a:normAutofit/>
          </a:bodyPr>
          <a:lstStyle/>
          <a:p>
            <a:pPr marL="0" indent="0">
              <a:buNone/>
            </a:pPr>
            <a:r>
              <a:rPr lang="ja-JP" altLang="en-US" sz="1800" dirty="0">
                <a:latin typeface="AR丸ゴシック体M" pitchFamily="49" charset="-128"/>
                <a:ea typeface="AR丸ゴシック体M" pitchFamily="49" charset="-128"/>
              </a:rPr>
              <a:t>　</a:t>
            </a:r>
            <a:r>
              <a:rPr lang="ja-JP" altLang="en-US" sz="3200" b="1" dirty="0">
                <a:solidFill>
                  <a:srgbClr val="FF0000"/>
                </a:solidFill>
                <a:latin typeface="AR丸ゴシック体M" pitchFamily="49" charset="-128"/>
                <a:ea typeface="AR丸ゴシック体M" pitchFamily="49" charset="-128"/>
              </a:rPr>
              <a:t>認知症サポーターとは、</a:t>
            </a:r>
            <a:r>
              <a:rPr lang="ja-JP" altLang="en-US" b="1" dirty="0">
                <a:solidFill>
                  <a:srgbClr val="FF0000"/>
                </a:solidFill>
                <a:latin typeface="AR丸ゴシック体M" pitchFamily="49" charset="-128"/>
                <a:ea typeface="AR丸ゴシック体M" pitchFamily="49" charset="-128"/>
              </a:rPr>
              <a:t>認知症</a:t>
            </a:r>
            <a:r>
              <a:rPr lang="ja-JP" altLang="en-US" dirty="0">
                <a:solidFill>
                  <a:schemeClr val="tx1"/>
                </a:solidFill>
                <a:latin typeface="AR丸ゴシック体M" pitchFamily="49" charset="-128"/>
                <a:ea typeface="AR丸ゴシック体M" pitchFamily="49" charset="-128"/>
              </a:rPr>
              <a:t>の方や家族の方の</a:t>
            </a:r>
            <a:endParaRPr lang="en-US" altLang="ja-JP" dirty="0">
              <a:solidFill>
                <a:schemeClr val="tx1"/>
              </a:solidFill>
              <a:latin typeface="AR丸ゴシック体M" pitchFamily="49" charset="-128"/>
              <a:ea typeface="AR丸ゴシック体M" pitchFamily="49" charset="-128"/>
            </a:endParaRPr>
          </a:p>
          <a:p>
            <a:pPr marL="0" indent="0">
              <a:buNone/>
            </a:pPr>
            <a:r>
              <a:rPr lang="ja-JP" altLang="en-US" b="1" dirty="0">
                <a:solidFill>
                  <a:srgbClr val="FF0000"/>
                </a:solidFill>
                <a:latin typeface="AR丸ゴシック体M" pitchFamily="49" charset="-128"/>
                <a:ea typeface="AR丸ゴシック体M" pitchFamily="49" charset="-128"/>
              </a:rPr>
              <a:t>　</a:t>
            </a:r>
            <a:r>
              <a:rPr lang="ja-JP" altLang="en-US" b="1" u="sng" dirty="0">
                <a:solidFill>
                  <a:srgbClr val="7030A0"/>
                </a:solidFill>
                <a:latin typeface="AR丸ゴシック体M" pitchFamily="49" charset="-128"/>
                <a:ea typeface="AR丸ゴシック体M" pitchFamily="49" charset="-128"/>
              </a:rPr>
              <a:t>「応援者（サポーター）」</a:t>
            </a:r>
            <a:r>
              <a:rPr lang="ja-JP" altLang="en-US" dirty="0">
                <a:solidFill>
                  <a:schemeClr val="tx1"/>
                </a:solidFill>
                <a:latin typeface="AR丸ゴシック体M" pitchFamily="49" charset="-128"/>
                <a:ea typeface="AR丸ゴシック体M" pitchFamily="49" charset="-128"/>
              </a:rPr>
              <a:t>のことです。      </a:t>
            </a:r>
          </a:p>
        </p:txBody>
      </p:sp>
      <p:sp>
        <p:nvSpPr>
          <p:cNvPr id="4" name="正方形/長方形 3">
            <a:extLst>
              <a:ext uri="{FF2B5EF4-FFF2-40B4-BE49-F238E27FC236}">
                <a16:creationId xmlns:a16="http://schemas.microsoft.com/office/drawing/2014/main" id="{E170A3EA-9FA9-4E6F-BF68-6F4583176F25}"/>
              </a:ext>
            </a:extLst>
          </p:cNvPr>
          <p:cNvSpPr>
            <a:spLocks noChangeArrowheads="1"/>
          </p:cNvSpPr>
          <p:nvPr/>
        </p:nvSpPr>
        <p:spPr bwMode="auto">
          <a:xfrm>
            <a:off x="639871" y="3103014"/>
            <a:ext cx="885666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spcBef>
                <a:spcPct val="0"/>
              </a:spcBef>
              <a:buFontTx/>
              <a:buNone/>
            </a:pPr>
            <a:r>
              <a:rPr lang="ja-JP" altLang="en-US" b="1" dirty="0">
                <a:solidFill>
                  <a:srgbClr val="0070C0"/>
                </a:solidFill>
                <a:latin typeface="AR丸ゴシック体M" pitchFamily="49" charset="-128"/>
                <a:ea typeface="AR丸ゴシック体M" pitchFamily="49" charset="-128"/>
              </a:rPr>
              <a:t>◎</a:t>
            </a:r>
            <a:r>
              <a:rPr lang="ja-JP" altLang="en-US" dirty="0">
                <a:solidFill>
                  <a:schemeClr val="tx1"/>
                </a:solidFill>
                <a:latin typeface="Arial" panose="020B0604020202020204" pitchFamily="34" charset="0"/>
                <a:ea typeface="ＭＳ Ｐゴシック" panose="020B0600070205080204" pitchFamily="50" charset="-128"/>
              </a:rPr>
              <a:t> </a:t>
            </a:r>
            <a:r>
              <a:rPr lang="ja-JP" altLang="en-US" sz="2700" dirty="0">
                <a:solidFill>
                  <a:schemeClr val="tx1"/>
                </a:solidFill>
                <a:latin typeface="AR丸ゴシック体M" pitchFamily="49" charset="-128"/>
                <a:ea typeface="AR丸ゴシック体M" pitchFamily="49" charset="-128"/>
              </a:rPr>
              <a:t>サポーターの目印である</a:t>
            </a:r>
            <a:r>
              <a:rPr lang="ja-JP" altLang="en-US" sz="2700" b="1" dirty="0">
                <a:solidFill>
                  <a:srgbClr val="FF0000"/>
                </a:solidFill>
                <a:latin typeface="AR丸ゴシック体M" pitchFamily="49" charset="-128"/>
                <a:ea typeface="AR丸ゴシック体M" pitchFamily="49" charset="-128"/>
              </a:rPr>
              <a:t>「認知症サポーターカード」</a:t>
            </a:r>
            <a:endParaRPr lang="en-US" altLang="ja-JP" sz="2700" b="1" dirty="0">
              <a:solidFill>
                <a:srgbClr val="FF0000"/>
              </a:solidFill>
              <a:latin typeface="AR丸ゴシック体M" pitchFamily="49" charset="-128"/>
              <a:ea typeface="AR丸ゴシック体M" pitchFamily="49" charset="-128"/>
            </a:endParaRPr>
          </a:p>
          <a:p>
            <a:pPr>
              <a:spcBef>
                <a:spcPct val="0"/>
              </a:spcBef>
              <a:buFontTx/>
              <a:buNone/>
            </a:pPr>
            <a:r>
              <a:rPr lang="ja-JP" altLang="en-US" sz="2700" b="1" dirty="0">
                <a:solidFill>
                  <a:srgbClr val="FF0000"/>
                </a:solidFill>
                <a:latin typeface="AR丸ゴシック体M" pitchFamily="49" charset="-128"/>
                <a:ea typeface="AR丸ゴシック体M" pitchFamily="49" charset="-128"/>
              </a:rPr>
              <a:t>　</a:t>
            </a:r>
            <a:r>
              <a:rPr lang="ja-JP" altLang="en-US" sz="2700" dirty="0">
                <a:solidFill>
                  <a:schemeClr val="tx1"/>
                </a:solidFill>
                <a:latin typeface="AR丸ゴシック体M" pitchFamily="49" charset="-128"/>
                <a:ea typeface="AR丸ゴシック体M" pitchFamily="49" charset="-128"/>
              </a:rPr>
              <a:t>を財布やカード入れに入れて持ち歩きましょう。</a:t>
            </a:r>
            <a:endParaRPr lang="ja-JP" altLang="ja-JP" sz="2700" dirty="0">
              <a:solidFill>
                <a:schemeClr val="tx1"/>
              </a:solidFill>
              <a:latin typeface="AR丸ゴシック体M" pitchFamily="49" charset="-128"/>
              <a:ea typeface="AR丸ゴシック体M" pitchFamily="49" charset="-128"/>
            </a:endParaRPr>
          </a:p>
        </p:txBody>
      </p:sp>
      <p:sp>
        <p:nvSpPr>
          <p:cNvPr id="5" name="正方形/長方形 4">
            <a:extLst>
              <a:ext uri="{FF2B5EF4-FFF2-40B4-BE49-F238E27FC236}">
                <a16:creationId xmlns:a16="http://schemas.microsoft.com/office/drawing/2014/main" id="{CE723374-E998-4C00-967A-93C48EEAA6DA}"/>
              </a:ext>
            </a:extLst>
          </p:cNvPr>
          <p:cNvSpPr>
            <a:spLocks noChangeArrowheads="1"/>
          </p:cNvSpPr>
          <p:nvPr/>
        </p:nvSpPr>
        <p:spPr bwMode="auto">
          <a:xfrm>
            <a:off x="639871" y="4078725"/>
            <a:ext cx="7983429"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spcBef>
                <a:spcPct val="0"/>
              </a:spcBef>
              <a:buFontTx/>
              <a:buNone/>
            </a:pPr>
            <a:r>
              <a:rPr lang="ja-JP" altLang="en-US" b="1" dirty="0">
                <a:solidFill>
                  <a:srgbClr val="0070C0"/>
                </a:solidFill>
                <a:latin typeface="AR丸ゴシック体M" pitchFamily="49" charset="-128"/>
                <a:ea typeface="AR丸ゴシック体M" pitchFamily="49" charset="-128"/>
              </a:rPr>
              <a:t>◎</a:t>
            </a:r>
            <a:r>
              <a:rPr lang="ja-JP" altLang="en-US" dirty="0">
                <a:solidFill>
                  <a:schemeClr val="tx1"/>
                </a:solidFill>
                <a:latin typeface="AR丸ゴシック体M" pitchFamily="49" charset="-128"/>
                <a:ea typeface="AR丸ゴシック体M" pitchFamily="49" charset="-128"/>
              </a:rPr>
              <a:t> </a:t>
            </a:r>
            <a:r>
              <a:rPr lang="ja-JP" altLang="en-US" sz="2700" dirty="0">
                <a:solidFill>
                  <a:schemeClr val="tx1"/>
                </a:solidFill>
                <a:latin typeface="AR丸ゴシック体M" pitchFamily="49" charset="-128"/>
                <a:ea typeface="AR丸ゴシック体M" pitchFamily="49" charset="-128"/>
              </a:rPr>
              <a:t>家族や友達に、</a:t>
            </a:r>
            <a:r>
              <a:rPr lang="ja-JP" altLang="en-US" sz="2700" b="1" dirty="0">
                <a:solidFill>
                  <a:srgbClr val="FF0000"/>
                </a:solidFill>
                <a:latin typeface="AR丸ゴシック体M" pitchFamily="49" charset="-128"/>
                <a:ea typeface="AR丸ゴシック体M" pitchFamily="49" charset="-128"/>
              </a:rPr>
              <a:t>認知症</a:t>
            </a:r>
            <a:r>
              <a:rPr lang="ja-JP" altLang="en-US" sz="2700" dirty="0">
                <a:solidFill>
                  <a:schemeClr val="tx1"/>
                </a:solidFill>
                <a:latin typeface="AR丸ゴシック体M" pitchFamily="49" charset="-128"/>
                <a:ea typeface="AR丸ゴシック体M" pitchFamily="49" charset="-128"/>
              </a:rPr>
              <a:t>について教えてあげて </a:t>
            </a:r>
            <a:endParaRPr lang="en-US" altLang="ja-JP" sz="2700" dirty="0">
              <a:solidFill>
                <a:schemeClr val="tx1"/>
              </a:solidFill>
              <a:latin typeface="AR丸ゴシック体M" pitchFamily="49" charset="-128"/>
              <a:ea typeface="AR丸ゴシック体M" pitchFamily="49" charset="-128"/>
            </a:endParaRPr>
          </a:p>
          <a:p>
            <a:pPr>
              <a:spcBef>
                <a:spcPct val="0"/>
              </a:spcBef>
              <a:buFontTx/>
              <a:buNone/>
            </a:pPr>
            <a:r>
              <a:rPr lang="en-US" altLang="ja-JP" sz="2700" dirty="0">
                <a:solidFill>
                  <a:schemeClr val="tx1"/>
                </a:solidFill>
                <a:latin typeface="AR丸ゴシック体M" pitchFamily="49" charset="-128"/>
                <a:ea typeface="AR丸ゴシック体M" pitchFamily="49" charset="-128"/>
              </a:rPr>
              <a:t>    </a:t>
            </a:r>
            <a:r>
              <a:rPr lang="ja-JP" altLang="en-US" sz="2700" dirty="0">
                <a:solidFill>
                  <a:schemeClr val="tx1"/>
                </a:solidFill>
                <a:latin typeface="AR丸ゴシック体M" pitchFamily="49" charset="-128"/>
                <a:ea typeface="AR丸ゴシック体M" pitchFamily="49" charset="-128"/>
              </a:rPr>
              <a:t>ましょう。</a:t>
            </a:r>
            <a:endParaRPr lang="ja-JP" altLang="ja-JP" sz="2700" dirty="0">
              <a:solidFill>
                <a:schemeClr val="tx1"/>
              </a:solidFill>
              <a:latin typeface="AR丸ゴシック体M" pitchFamily="49" charset="-128"/>
              <a:ea typeface="AR丸ゴシック体M" pitchFamily="49" charset="-128"/>
            </a:endParaRPr>
          </a:p>
        </p:txBody>
      </p:sp>
      <p:pic>
        <p:nvPicPr>
          <p:cNvPr id="12" name="図 11">
            <a:extLst>
              <a:ext uri="{FF2B5EF4-FFF2-40B4-BE49-F238E27FC236}">
                <a16:creationId xmlns:a16="http://schemas.microsoft.com/office/drawing/2014/main" id="{5974B732-FD31-48F9-A79C-14B3568FDC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5847" y="4260947"/>
            <a:ext cx="2335104" cy="1392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0" name="テキスト ボックス 1">
            <a:extLst>
              <a:ext uri="{FF2B5EF4-FFF2-40B4-BE49-F238E27FC236}">
                <a16:creationId xmlns:a16="http://schemas.microsoft.com/office/drawing/2014/main" id="{6C516665-9A18-4618-9F34-F9594AD664F9}"/>
              </a:ext>
            </a:extLst>
          </p:cNvPr>
          <p:cNvSpPr txBox="1">
            <a:spLocks noChangeArrowheads="1"/>
          </p:cNvSpPr>
          <p:nvPr/>
        </p:nvSpPr>
        <p:spPr bwMode="auto">
          <a:xfrm>
            <a:off x="646112" y="2528093"/>
            <a:ext cx="43497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spcBef>
                <a:spcPct val="0"/>
              </a:spcBef>
              <a:buFontTx/>
              <a:buNone/>
            </a:pPr>
            <a:r>
              <a:rPr lang="ja-JP" altLang="en-US" sz="2800" b="1" dirty="0">
                <a:solidFill>
                  <a:srgbClr val="0070C0"/>
                </a:solidFill>
                <a:latin typeface="AR丸ゴシック体M" pitchFamily="49" charset="-128"/>
                <a:ea typeface="AR丸ゴシック体M" pitchFamily="49" charset="-128"/>
                <a:cs typeface="メイリオ" panose="020B0604030504040204" pitchFamily="50" charset="-128"/>
              </a:rPr>
              <a:t>自分達に何ができるか！</a:t>
            </a:r>
            <a:endParaRPr lang="ja-JP" altLang="en-US" sz="2800" dirty="0">
              <a:solidFill>
                <a:schemeClr val="tx1"/>
              </a:solidFill>
              <a:latin typeface="Arial" panose="020B0604020202020204" pitchFamily="34" charset="0"/>
              <a:ea typeface="ＭＳ Ｐゴシック" panose="020B0600070205080204" pitchFamily="50" charset="-128"/>
              <a:cs typeface="メイリオ" panose="020B0604030504040204" pitchFamily="50" charset="-128"/>
            </a:endParaRPr>
          </a:p>
        </p:txBody>
      </p:sp>
      <p:sp>
        <p:nvSpPr>
          <p:cNvPr id="13" name="テキスト ボックス 7">
            <a:extLst>
              <a:ext uri="{FF2B5EF4-FFF2-40B4-BE49-F238E27FC236}">
                <a16:creationId xmlns:a16="http://schemas.microsoft.com/office/drawing/2014/main" id="{C652697E-C6DA-49EF-B351-73434CEB4ABD}"/>
              </a:ext>
            </a:extLst>
          </p:cNvPr>
          <p:cNvSpPr txBox="1">
            <a:spLocks noChangeArrowheads="1"/>
          </p:cNvSpPr>
          <p:nvPr/>
        </p:nvSpPr>
        <p:spPr bwMode="auto">
          <a:xfrm>
            <a:off x="6899275" y="6445250"/>
            <a:ext cx="5292725" cy="276225"/>
          </a:xfrm>
          <a:prstGeom prst="rect">
            <a:avLst/>
          </a:prstGeom>
          <a:solidFill>
            <a:schemeClr val="accent3">
              <a:lumMod val="20000"/>
              <a:lumOff val="80000"/>
            </a:schemeClr>
          </a:solidFill>
          <a:ln>
            <a:noFill/>
          </a:ln>
        </p:spPr>
        <p:txBody>
          <a:bodyPr>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認知症サポーター中学生養成講座副読本</a:t>
            </a:r>
          </a:p>
        </p:txBody>
      </p:sp>
      <p:sp>
        <p:nvSpPr>
          <p:cNvPr id="6" name="正方形/長方形 5">
            <a:extLst>
              <a:ext uri="{FF2B5EF4-FFF2-40B4-BE49-F238E27FC236}">
                <a16:creationId xmlns:a16="http://schemas.microsoft.com/office/drawing/2014/main" id="{9F99A728-40C2-4D4C-969B-009EE8C10FA7}"/>
              </a:ext>
            </a:extLst>
          </p:cNvPr>
          <p:cNvSpPr>
            <a:spLocks noChangeArrowheads="1"/>
          </p:cNvSpPr>
          <p:nvPr/>
        </p:nvSpPr>
        <p:spPr bwMode="auto">
          <a:xfrm>
            <a:off x="639871" y="5057062"/>
            <a:ext cx="8355013"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spcBef>
                <a:spcPct val="0"/>
              </a:spcBef>
              <a:buFontTx/>
              <a:buNone/>
            </a:pPr>
            <a:r>
              <a:rPr lang="ja-JP" altLang="en-US" b="1" dirty="0">
                <a:solidFill>
                  <a:srgbClr val="0070C0"/>
                </a:solidFill>
                <a:latin typeface="AR丸ゴシック体M" pitchFamily="49" charset="-128"/>
                <a:ea typeface="AR丸ゴシック体M" pitchFamily="49" charset="-128"/>
              </a:rPr>
              <a:t>◎</a:t>
            </a:r>
            <a:r>
              <a:rPr lang="ja-JP" altLang="en-US" sz="2000" b="1" dirty="0">
                <a:solidFill>
                  <a:srgbClr val="0070C0"/>
                </a:solidFill>
                <a:latin typeface="AR丸ゴシック体M" pitchFamily="49" charset="-128"/>
                <a:ea typeface="AR丸ゴシック体M" pitchFamily="49" charset="-128"/>
              </a:rPr>
              <a:t> </a:t>
            </a:r>
            <a:r>
              <a:rPr lang="ja-JP" altLang="en-US" sz="2700" b="1" dirty="0">
                <a:solidFill>
                  <a:srgbClr val="FF0000"/>
                </a:solidFill>
                <a:latin typeface="AR丸ゴシック体M" pitchFamily="49" charset="-128"/>
                <a:ea typeface="AR丸ゴシック体M" pitchFamily="49" charset="-128"/>
              </a:rPr>
              <a:t>認知症</a:t>
            </a:r>
            <a:r>
              <a:rPr lang="ja-JP" altLang="en-US" sz="2700" dirty="0">
                <a:solidFill>
                  <a:schemeClr val="tx1"/>
                </a:solidFill>
                <a:latin typeface="AR丸ゴシック体M" pitchFamily="49" charset="-128"/>
                <a:ea typeface="AR丸ゴシック体M" pitchFamily="49" charset="-128"/>
              </a:rPr>
              <a:t>の方や、家族をあたたかく見守ること </a:t>
            </a:r>
            <a:endParaRPr lang="en-US" altLang="ja-JP" sz="2700" dirty="0">
              <a:solidFill>
                <a:schemeClr val="tx1"/>
              </a:solidFill>
              <a:latin typeface="AR丸ゴシック体M" pitchFamily="49" charset="-128"/>
              <a:ea typeface="AR丸ゴシック体M" pitchFamily="49" charset="-128"/>
            </a:endParaRPr>
          </a:p>
          <a:p>
            <a:pPr>
              <a:spcBef>
                <a:spcPct val="0"/>
              </a:spcBef>
              <a:buFontTx/>
              <a:buNone/>
            </a:pPr>
            <a:r>
              <a:rPr lang="en-US" altLang="ja-JP" sz="2700" dirty="0">
                <a:solidFill>
                  <a:schemeClr val="tx1"/>
                </a:solidFill>
                <a:latin typeface="AR丸ゴシック体M" pitchFamily="49" charset="-128"/>
                <a:ea typeface="AR丸ゴシック体M" pitchFamily="49" charset="-128"/>
              </a:rPr>
              <a:t>    </a:t>
            </a:r>
            <a:r>
              <a:rPr lang="ja-JP" altLang="en-US" sz="2700" dirty="0">
                <a:solidFill>
                  <a:schemeClr val="tx1"/>
                </a:solidFill>
                <a:latin typeface="AR丸ゴシック体M" pitchFamily="49" charset="-128"/>
                <a:ea typeface="AR丸ゴシック体M" pitchFamily="49" charset="-128"/>
              </a:rPr>
              <a:t>から始めましょう。　　　　</a:t>
            </a:r>
            <a:endParaRPr lang="en-US" altLang="ja-JP" sz="2700" dirty="0">
              <a:solidFill>
                <a:schemeClr val="tx1"/>
              </a:solidFill>
              <a:latin typeface="AR丸ゴシック体M" pitchFamily="49" charset="-128"/>
              <a:ea typeface="AR丸ゴシック体M" pitchFamily="49" charset="-128"/>
            </a:endParaRPr>
          </a:p>
        </p:txBody>
      </p:sp>
      <p:sp>
        <p:nvSpPr>
          <p:cNvPr id="14" name="正方形/長方形 13">
            <a:extLst>
              <a:ext uri="{FF2B5EF4-FFF2-40B4-BE49-F238E27FC236}">
                <a16:creationId xmlns:a16="http://schemas.microsoft.com/office/drawing/2014/main" id="{ED5CD177-B0B6-4305-9461-9562FD14DB5E}"/>
              </a:ext>
            </a:extLst>
          </p:cNvPr>
          <p:cNvSpPr/>
          <p:nvPr/>
        </p:nvSpPr>
        <p:spPr>
          <a:xfrm>
            <a:off x="11050589" y="322264"/>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P15</a:t>
            </a:r>
            <a:endParaRPr lang="ja-JP" altLang="en-US" dirty="0">
              <a:latin typeface="AR丸ゴシック体M" panose="020B0609010101010101" pitchFamily="49" charset="-128"/>
              <a:ea typeface="AR丸ゴシック体M" panose="020B0609010101010101" pitchFamily="49" charset="-128"/>
            </a:endParaRPr>
          </a:p>
        </p:txBody>
      </p:sp>
      <p:pic>
        <p:nvPicPr>
          <p:cNvPr id="2" name="図 1">
            <a:extLst>
              <a:ext uri="{FF2B5EF4-FFF2-40B4-BE49-F238E27FC236}">
                <a16:creationId xmlns:a16="http://schemas.microsoft.com/office/drawing/2014/main" id="{F6A1E18B-54A4-4742-ACF2-40220FE35432}"/>
              </a:ext>
            </a:extLst>
          </p:cNvPr>
          <p:cNvPicPr>
            <a:picLocks noChangeAspect="1"/>
          </p:cNvPicPr>
          <p:nvPr/>
        </p:nvPicPr>
        <p:blipFill>
          <a:blip r:embed="rId4"/>
          <a:stretch>
            <a:fillRect/>
          </a:stretch>
        </p:blipFill>
        <p:spPr>
          <a:xfrm>
            <a:off x="9362517" y="1336517"/>
            <a:ext cx="2048434" cy="1713124"/>
          </a:xfrm>
          <a:prstGeom prst="rect">
            <a:avLst/>
          </a:prstGeom>
        </p:spPr>
      </p:pic>
      <p:sp>
        <p:nvSpPr>
          <p:cNvPr id="15" name="吹き出し: 角を丸めた四角形 14">
            <a:extLst>
              <a:ext uri="{FF2B5EF4-FFF2-40B4-BE49-F238E27FC236}">
                <a16:creationId xmlns:a16="http://schemas.microsoft.com/office/drawing/2014/main" id="{A4C22FC9-528D-42C5-9E1E-149A559832C0}"/>
              </a:ext>
            </a:extLst>
          </p:cNvPr>
          <p:cNvSpPr/>
          <p:nvPr/>
        </p:nvSpPr>
        <p:spPr>
          <a:xfrm>
            <a:off x="9137410" y="3613977"/>
            <a:ext cx="2214549" cy="531111"/>
          </a:xfrm>
          <a:prstGeom prst="wedgeRoundRectCallout">
            <a:avLst>
              <a:gd name="adj1" fmla="val -10994"/>
              <a:gd name="adj2" fmla="val 8308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u="sng" dirty="0"/>
              <a:t>サポーターの証</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2AA6EE-FE37-4F57-832C-94DFCCE71F89}"/>
              </a:ext>
            </a:extLst>
          </p:cNvPr>
          <p:cNvSpPr>
            <a:spLocks noGrp="1"/>
          </p:cNvSpPr>
          <p:nvPr>
            <p:ph type="title"/>
          </p:nvPr>
        </p:nvSpPr>
        <p:spPr>
          <a:xfrm>
            <a:off x="2365375" y="266699"/>
            <a:ext cx="7461250" cy="801690"/>
          </a:xfrm>
          <a:solidFill>
            <a:schemeClr val="bg1"/>
          </a:solidFill>
        </p:spPr>
        <p:txBody>
          <a:bodyPr/>
          <a:lstStyle/>
          <a:p>
            <a:pPr>
              <a:defRPr/>
            </a:pPr>
            <a:r>
              <a:rPr lang="ja-JP" altLang="en-US" sz="4000" b="1" dirty="0"/>
              <a:t>　桐生市の取り組み</a:t>
            </a:r>
            <a:r>
              <a:rPr lang="ja-JP" altLang="en-US" sz="3200" dirty="0"/>
              <a:t>（一部紹介）</a:t>
            </a:r>
          </a:p>
        </p:txBody>
      </p:sp>
      <p:sp>
        <p:nvSpPr>
          <p:cNvPr id="8" name="コンテンツ プレースホルダー 2">
            <a:extLst>
              <a:ext uri="{FF2B5EF4-FFF2-40B4-BE49-F238E27FC236}">
                <a16:creationId xmlns:a16="http://schemas.microsoft.com/office/drawing/2014/main" id="{0E29CC80-64E1-491E-A31F-13421DE2DF80}"/>
              </a:ext>
            </a:extLst>
          </p:cNvPr>
          <p:cNvSpPr txBox="1">
            <a:spLocks/>
          </p:cNvSpPr>
          <p:nvPr/>
        </p:nvSpPr>
        <p:spPr bwMode="auto">
          <a:xfrm>
            <a:off x="698500" y="1311965"/>
            <a:ext cx="10693400" cy="5279336"/>
          </a:xfrm>
          <a:prstGeom prst="rect">
            <a:avLst/>
          </a:prstGeom>
          <a:noFill/>
          <a:ln>
            <a:noFill/>
          </a:ln>
        </p:spPr>
        <p:txBody>
          <a:bodyPr/>
          <a:lstStyle>
            <a:lvl1pPr marL="342900" indent="-342900" algn="l" rtl="0" eaLnBrk="0" fontAlgn="base" hangingPunct="0">
              <a:spcBef>
                <a:spcPct val="20000"/>
              </a:spcBef>
              <a:spcAft>
                <a:spcPct val="0"/>
              </a:spcAft>
              <a:buFont typeface="Arial" panose="020B0604020202020204" pitchFamily="34" charset="0"/>
              <a:buChar char="•"/>
              <a:defRPr kumimoji="1" sz="2400" kern="1200">
                <a:solidFill>
                  <a:srgbClr val="7F7F7F"/>
                </a:solidFill>
                <a:latin typeface="+mj-lt"/>
                <a:ea typeface="+mn-ea"/>
                <a:cs typeface="+mn-cs"/>
              </a:defRPr>
            </a:lvl1pPr>
            <a:lvl2pPr marL="742950" indent="-285750" algn="l" rtl="0" eaLnBrk="0" fontAlgn="base" hangingPunct="0">
              <a:spcBef>
                <a:spcPct val="20000"/>
              </a:spcBef>
              <a:spcAft>
                <a:spcPct val="0"/>
              </a:spcAft>
              <a:buFont typeface="Courier New" panose="02070309020205020404" pitchFamily="49" charset="0"/>
              <a:buChar char="o"/>
              <a:defRPr kumimoji="1" sz="1600" kern="1200">
                <a:solidFill>
                  <a:srgbClr val="7F7F7F"/>
                </a:solidFill>
                <a:latin typeface="+mj-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1600" kern="1200">
                <a:solidFill>
                  <a:srgbClr val="7F7F7F"/>
                </a:solidFill>
                <a:latin typeface="+mj-lt"/>
                <a:ea typeface="+mn-ea"/>
                <a:cs typeface="+mn-cs"/>
              </a:defRPr>
            </a:lvl3pPr>
            <a:lvl4pPr marL="1600200" indent="-228600" algn="l" rtl="0" eaLnBrk="0" fontAlgn="base" hangingPunct="0">
              <a:spcBef>
                <a:spcPct val="20000"/>
              </a:spcBef>
              <a:spcAft>
                <a:spcPct val="0"/>
              </a:spcAft>
              <a:buFont typeface="Courier New" panose="02070309020205020404" pitchFamily="49" charset="0"/>
              <a:buChar char="o"/>
              <a:defRPr kumimoji="1" sz="1600" kern="1200">
                <a:solidFill>
                  <a:srgbClr val="7F7F7F"/>
                </a:solidFill>
                <a:latin typeface="+mj-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1600" kern="1200">
                <a:solidFill>
                  <a:srgbClr val="7F7F7F"/>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kumimoji="1"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kumimoji="1" sz="1600" kern="1200">
                <a:solidFill>
                  <a:schemeClr val="tx1">
                    <a:lumMod val="50000"/>
                    <a:lumOff val="50000"/>
                  </a:schemeClr>
                </a:solidFill>
                <a:latin typeface="+mj-lt"/>
                <a:ea typeface="+mn-ea"/>
                <a:cs typeface="+mn-cs"/>
              </a:defRPr>
            </a:lvl9pPr>
          </a:lstStyle>
          <a:p>
            <a:pPr marL="0" indent="0">
              <a:buNone/>
              <a:defRPr/>
            </a:pPr>
            <a:r>
              <a:rPr lang="ja-JP" altLang="en-US" sz="3200" b="1" dirty="0">
                <a:solidFill>
                  <a:srgbClr val="FF0000"/>
                </a:solidFill>
                <a:latin typeface="AR丸ゴシック体M" pitchFamily="49" charset="-128"/>
                <a:ea typeface="AR丸ゴシック体M" pitchFamily="49" charset="-128"/>
              </a:rPr>
              <a:t>「桐生ふれあいメール」</a:t>
            </a:r>
            <a:endParaRPr lang="en-US" altLang="ja-JP" sz="3200" b="1" dirty="0">
              <a:solidFill>
                <a:srgbClr val="FF0000"/>
              </a:solidFill>
              <a:latin typeface="AR丸ゴシック体M" pitchFamily="49" charset="-128"/>
              <a:ea typeface="AR丸ゴシック体M" pitchFamily="49" charset="-128"/>
            </a:endParaRPr>
          </a:p>
          <a:p>
            <a:pPr marL="0" indent="0">
              <a:buNone/>
              <a:defRPr/>
            </a:pPr>
            <a:r>
              <a:rPr lang="ja-JP" altLang="en-US" dirty="0">
                <a:solidFill>
                  <a:schemeClr val="tx1"/>
                </a:solidFill>
                <a:latin typeface="AR丸ゴシック体M" pitchFamily="49" charset="-128"/>
                <a:ea typeface="AR丸ゴシック体M" pitchFamily="49" charset="-128"/>
              </a:rPr>
              <a:t>登録するともしもの時、高齢者等の命や身体の安全を守る</a:t>
            </a:r>
            <a:endParaRPr lang="en-US" altLang="ja-JP" dirty="0">
              <a:solidFill>
                <a:schemeClr val="tx1"/>
              </a:solidFill>
              <a:latin typeface="AR丸ゴシック体M" pitchFamily="49" charset="-128"/>
              <a:ea typeface="AR丸ゴシック体M" pitchFamily="49" charset="-128"/>
            </a:endParaRPr>
          </a:p>
          <a:p>
            <a:pPr marL="0" indent="0">
              <a:buNone/>
              <a:defRPr/>
            </a:pPr>
            <a:r>
              <a:rPr lang="ja-JP" altLang="en-US" dirty="0">
                <a:solidFill>
                  <a:schemeClr val="tx1"/>
                </a:solidFill>
                <a:latin typeface="AR丸ゴシック体M" pitchFamily="49" charset="-128"/>
                <a:ea typeface="AR丸ゴシック体M" pitchFamily="49" charset="-128"/>
              </a:rPr>
              <a:t>ために</a:t>
            </a:r>
            <a:r>
              <a:rPr lang="ja-JP" altLang="en-US" b="1" dirty="0">
                <a:solidFill>
                  <a:srgbClr val="FF0000"/>
                </a:solidFill>
                <a:latin typeface="AR丸ゴシック体M" pitchFamily="49" charset="-128"/>
                <a:ea typeface="AR丸ゴシック体M" pitchFamily="49" charset="-128"/>
              </a:rPr>
              <a:t>「高齢者等緊急情報」</a:t>
            </a:r>
            <a:r>
              <a:rPr lang="ja-JP" altLang="en-US" dirty="0">
                <a:solidFill>
                  <a:schemeClr val="tx1"/>
                </a:solidFill>
                <a:latin typeface="AR丸ゴシック体M" pitchFamily="49" charset="-128"/>
                <a:ea typeface="AR丸ゴシック体M" pitchFamily="49" charset="-128"/>
              </a:rPr>
              <a:t>として、パソコンや携帯電話</a:t>
            </a:r>
            <a:endParaRPr lang="en-US" altLang="ja-JP" dirty="0">
              <a:solidFill>
                <a:schemeClr val="tx1"/>
              </a:solidFill>
              <a:latin typeface="AR丸ゴシック体M" pitchFamily="49" charset="-128"/>
              <a:ea typeface="AR丸ゴシック体M" pitchFamily="49" charset="-128"/>
            </a:endParaRPr>
          </a:p>
          <a:p>
            <a:pPr marL="0" indent="0">
              <a:buNone/>
              <a:defRPr/>
            </a:pPr>
            <a:r>
              <a:rPr lang="ja-JP" altLang="en-US" dirty="0">
                <a:solidFill>
                  <a:schemeClr val="tx1"/>
                </a:solidFill>
                <a:latin typeface="AR丸ゴシック体M" pitchFamily="49" charset="-128"/>
                <a:ea typeface="AR丸ゴシック体M" pitchFamily="49" charset="-128"/>
              </a:rPr>
              <a:t>に情報を配信します。</a:t>
            </a:r>
            <a:endParaRPr lang="en-US" altLang="ja-JP" dirty="0">
              <a:solidFill>
                <a:schemeClr val="tx1"/>
              </a:solidFill>
              <a:latin typeface="AR丸ゴシック体M" pitchFamily="49" charset="-128"/>
              <a:ea typeface="AR丸ゴシック体M" pitchFamily="49" charset="-128"/>
            </a:endParaRPr>
          </a:p>
          <a:p>
            <a:pPr marL="0" indent="0">
              <a:buNone/>
              <a:defRPr/>
            </a:pPr>
            <a:endParaRPr lang="en-US" altLang="ja-JP" sz="1200" dirty="0">
              <a:solidFill>
                <a:schemeClr val="tx1"/>
              </a:solidFill>
              <a:latin typeface="AR丸ゴシック体M" pitchFamily="49" charset="-128"/>
              <a:ea typeface="AR丸ゴシック体M" pitchFamily="49" charset="-128"/>
            </a:endParaRPr>
          </a:p>
          <a:p>
            <a:pPr marL="0" indent="0">
              <a:buNone/>
              <a:defRPr/>
            </a:pPr>
            <a:endParaRPr lang="en-US" altLang="ja-JP" sz="1200" dirty="0">
              <a:solidFill>
                <a:schemeClr val="tx1"/>
              </a:solidFill>
              <a:latin typeface="AR丸ゴシック体M" pitchFamily="49" charset="-128"/>
              <a:ea typeface="AR丸ゴシック体M" pitchFamily="49" charset="-128"/>
            </a:endParaRPr>
          </a:p>
          <a:p>
            <a:pPr marL="0" indent="0">
              <a:buNone/>
              <a:defRPr/>
            </a:pPr>
            <a:r>
              <a:rPr lang="ja-JP" altLang="en-US" sz="3200" b="1" dirty="0">
                <a:solidFill>
                  <a:srgbClr val="0070C0"/>
                </a:solidFill>
                <a:latin typeface="AR丸ゴシック体M" pitchFamily="49" charset="-128"/>
                <a:ea typeface="AR丸ゴシック体M" pitchFamily="49" charset="-128"/>
              </a:rPr>
              <a:t>「どこシル</a:t>
            </a:r>
            <a:r>
              <a:rPr lang="ja-JP" altLang="en-US" sz="3200" b="1" dirty="0">
                <a:solidFill>
                  <a:srgbClr val="FF6600"/>
                </a:solidFill>
                <a:latin typeface="AR丸ゴシック体M" pitchFamily="49" charset="-128"/>
                <a:ea typeface="AR丸ゴシック体M" pitchFamily="49" charset="-128"/>
              </a:rPr>
              <a:t>伝言板」</a:t>
            </a:r>
            <a:endParaRPr lang="en-US" altLang="ja-JP" sz="3200" b="1" dirty="0">
              <a:solidFill>
                <a:srgbClr val="FF6600"/>
              </a:solidFill>
              <a:latin typeface="AR丸ゴシック体M" pitchFamily="49" charset="-128"/>
              <a:ea typeface="AR丸ゴシック体M" pitchFamily="49" charset="-128"/>
            </a:endParaRPr>
          </a:p>
          <a:p>
            <a:pPr marL="0" indent="0">
              <a:buNone/>
              <a:defRPr/>
            </a:pPr>
            <a:r>
              <a:rPr lang="ja-JP" altLang="en-US" dirty="0">
                <a:solidFill>
                  <a:schemeClr val="tx1"/>
                </a:solidFill>
                <a:latin typeface="AR丸ゴシック体M" pitchFamily="49" charset="-128"/>
                <a:ea typeface="AR丸ゴシック体M" pitchFamily="49" charset="-128"/>
              </a:rPr>
              <a:t>もしもの時、帽子や衣類、杖やバッグなどに</a:t>
            </a:r>
            <a:endParaRPr lang="en-US" altLang="ja-JP" dirty="0">
              <a:solidFill>
                <a:schemeClr val="tx1"/>
              </a:solidFill>
              <a:latin typeface="AR丸ゴシック体M" pitchFamily="49" charset="-128"/>
              <a:ea typeface="AR丸ゴシック体M" pitchFamily="49" charset="-128"/>
            </a:endParaRPr>
          </a:p>
          <a:p>
            <a:pPr marL="0" indent="0">
              <a:buNone/>
              <a:defRPr/>
            </a:pPr>
            <a:r>
              <a:rPr lang="ja-JP" altLang="en-US" dirty="0">
                <a:solidFill>
                  <a:schemeClr val="tx1"/>
                </a:solidFill>
                <a:latin typeface="AR丸ゴシック体M" pitchFamily="49" charset="-128"/>
                <a:ea typeface="AR丸ゴシック体M" pitchFamily="49" charset="-128"/>
              </a:rPr>
              <a:t> 貼った</a:t>
            </a:r>
            <a:r>
              <a:rPr lang="ja-JP" altLang="en-US" b="1" dirty="0">
                <a:solidFill>
                  <a:srgbClr val="FF6600"/>
                </a:solidFill>
                <a:latin typeface="AR丸ゴシック体M" pitchFamily="49" charset="-128"/>
                <a:ea typeface="AR丸ゴシック体M" pitchFamily="49" charset="-128"/>
              </a:rPr>
              <a:t>見守りシール（</a:t>
            </a:r>
            <a:r>
              <a:rPr lang="en-US" altLang="ja-JP" b="1" dirty="0">
                <a:solidFill>
                  <a:srgbClr val="FF6600"/>
                </a:solidFill>
                <a:latin typeface="AR丸ゴシック体M" pitchFamily="49" charset="-128"/>
                <a:ea typeface="AR丸ゴシック体M" pitchFamily="49" charset="-128"/>
              </a:rPr>
              <a:t>QR</a:t>
            </a:r>
            <a:r>
              <a:rPr lang="ja-JP" altLang="en-US" b="1" dirty="0">
                <a:solidFill>
                  <a:srgbClr val="FF6600"/>
                </a:solidFill>
                <a:latin typeface="AR丸ゴシック体M" pitchFamily="49" charset="-128"/>
                <a:ea typeface="AR丸ゴシック体M" pitchFamily="49" charset="-128"/>
              </a:rPr>
              <a:t>コード）</a:t>
            </a:r>
            <a:r>
              <a:rPr lang="ja-JP" altLang="en-US" dirty="0">
                <a:solidFill>
                  <a:schemeClr val="tx1"/>
                </a:solidFill>
                <a:latin typeface="AR丸ゴシック体M" pitchFamily="49" charset="-128"/>
                <a:ea typeface="AR丸ゴシック体M" pitchFamily="49" charset="-128"/>
              </a:rPr>
              <a:t>をスマートフォン</a:t>
            </a:r>
            <a:endParaRPr lang="en-US" altLang="ja-JP" dirty="0">
              <a:solidFill>
                <a:schemeClr val="tx1"/>
              </a:solidFill>
              <a:latin typeface="AR丸ゴシック体M" pitchFamily="49" charset="-128"/>
              <a:ea typeface="AR丸ゴシック体M" pitchFamily="49" charset="-128"/>
            </a:endParaRPr>
          </a:p>
          <a:p>
            <a:pPr marL="0" indent="0">
              <a:buNone/>
              <a:defRPr/>
            </a:pPr>
            <a:r>
              <a:rPr lang="en-US" altLang="ja-JP" dirty="0">
                <a:solidFill>
                  <a:schemeClr val="tx1"/>
                </a:solidFill>
                <a:latin typeface="AR丸ゴシック体M" pitchFamily="49" charset="-128"/>
                <a:ea typeface="AR丸ゴシック体M" pitchFamily="49" charset="-128"/>
              </a:rPr>
              <a:t> </a:t>
            </a:r>
            <a:r>
              <a:rPr lang="ja-JP" altLang="en-US" dirty="0">
                <a:solidFill>
                  <a:schemeClr val="tx1"/>
                </a:solidFill>
                <a:latin typeface="AR丸ゴシック体M" pitchFamily="49" charset="-128"/>
                <a:ea typeface="AR丸ゴシック体M" pitchFamily="49" charset="-128"/>
              </a:rPr>
              <a:t>などのカメラで読み取ると、保護者（家族等）へ</a:t>
            </a:r>
            <a:endParaRPr lang="en-US" altLang="ja-JP" dirty="0">
              <a:solidFill>
                <a:schemeClr val="tx1"/>
              </a:solidFill>
              <a:latin typeface="AR丸ゴシック体M" pitchFamily="49" charset="-128"/>
              <a:ea typeface="AR丸ゴシック体M" pitchFamily="49" charset="-128"/>
            </a:endParaRPr>
          </a:p>
          <a:p>
            <a:pPr marL="0" indent="0">
              <a:buNone/>
              <a:defRPr/>
            </a:pPr>
            <a:r>
              <a:rPr lang="en-US" altLang="ja-JP" dirty="0">
                <a:solidFill>
                  <a:schemeClr val="tx1"/>
                </a:solidFill>
                <a:latin typeface="AR丸ゴシック体M" pitchFamily="49" charset="-128"/>
                <a:ea typeface="AR丸ゴシック体M" pitchFamily="49" charset="-128"/>
              </a:rPr>
              <a:t> </a:t>
            </a:r>
            <a:r>
              <a:rPr lang="ja-JP" altLang="en-US" dirty="0">
                <a:solidFill>
                  <a:schemeClr val="tx1"/>
                </a:solidFill>
                <a:latin typeface="AR丸ゴシック体M" pitchFamily="49" charset="-128"/>
                <a:ea typeface="AR丸ゴシック体M" pitchFamily="49" charset="-128"/>
              </a:rPr>
              <a:t>瞬時に発見通知メールが届き、保護者（家族等）の</a:t>
            </a:r>
            <a:endParaRPr lang="en-US" altLang="ja-JP" dirty="0">
              <a:solidFill>
                <a:schemeClr val="tx1"/>
              </a:solidFill>
              <a:latin typeface="AR丸ゴシック体M" pitchFamily="49" charset="-128"/>
              <a:ea typeface="AR丸ゴシック体M" pitchFamily="49" charset="-128"/>
            </a:endParaRPr>
          </a:p>
          <a:p>
            <a:pPr marL="0" indent="0">
              <a:buNone/>
              <a:defRPr/>
            </a:pPr>
            <a:r>
              <a:rPr lang="en-US" altLang="ja-JP" b="1" dirty="0">
                <a:solidFill>
                  <a:schemeClr val="tx1"/>
                </a:solidFill>
                <a:latin typeface="AR丸ゴシック体M" pitchFamily="49" charset="-128"/>
                <a:ea typeface="AR丸ゴシック体M" pitchFamily="49" charset="-128"/>
              </a:rPr>
              <a:t> </a:t>
            </a:r>
            <a:r>
              <a:rPr lang="ja-JP" altLang="en-US" b="1" dirty="0">
                <a:solidFill>
                  <a:srgbClr val="FF6600"/>
                </a:solidFill>
                <a:latin typeface="AR丸ゴシック体M" pitchFamily="49" charset="-128"/>
                <a:ea typeface="AR丸ゴシック体M" pitchFamily="49" charset="-128"/>
              </a:rPr>
              <a:t>お迎えまでが迅速に</a:t>
            </a:r>
            <a:r>
              <a:rPr lang="ja-JP" altLang="en-US" dirty="0">
                <a:solidFill>
                  <a:schemeClr val="tx1"/>
                </a:solidFill>
                <a:latin typeface="AR丸ゴシック体M" pitchFamily="49" charset="-128"/>
                <a:ea typeface="AR丸ゴシック体M" pitchFamily="49" charset="-128"/>
              </a:rPr>
              <a:t>行えます。</a:t>
            </a:r>
            <a:endParaRPr lang="en-US" altLang="ja-JP" dirty="0">
              <a:solidFill>
                <a:schemeClr val="tx1"/>
              </a:solidFill>
              <a:latin typeface="AR丸ゴシック体M"/>
              <a:ea typeface="+mj-ea"/>
            </a:endParaRPr>
          </a:p>
        </p:txBody>
      </p:sp>
      <p:pic>
        <p:nvPicPr>
          <p:cNvPr id="58372" name="図 6" descr="テキスト&#10;&#10;自動的に生成された説明">
            <a:extLst>
              <a:ext uri="{FF2B5EF4-FFF2-40B4-BE49-F238E27FC236}">
                <a16:creationId xmlns:a16="http://schemas.microsoft.com/office/drawing/2014/main" id="{14978565-1C29-4C38-A690-CE20C0AFF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597" t="12419" r="5733" b="4810"/>
          <a:stretch>
            <a:fillRect/>
          </a:stretch>
        </p:blipFill>
        <p:spPr bwMode="auto">
          <a:xfrm>
            <a:off x="8788400" y="4528064"/>
            <a:ext cx="2821782" cy="1953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コンテンツ プレースホルダー 4" descr="テキスト&#10;&#10;自動的に生成された説明">
            <a:extLst>
              <a:ext uri="{FF2B5EF4-FFF2-40B4-BE49-F238E27FC236}">
                <a16:creationId xmlns:a16="http://schemas.microsoft.com/office/drawing/2014/main" id="{756F9163-80EC-414A-99B2-180BE28F9428}"/>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l="5452" t="3815" r="7574" b="3908"/>
          <a:stretch>
            <a:fillRect/>
          </a:stretch>
        </p:blipFill>
        <p:spPr>
          <a:xfrm>
            <a:off x="9651801" y="1196245"/>
            <a:ext cx="1906587" cy="2697894"/>
          </a:xfrm>
        </p:spPr>
      </p:pic>
      <p:sp>
        <p:nvSpPr>
          <p:cNvPr id="9" name="四角形: 角を丸くする 8">
            <a:extLst>
              <a:ext uri="{FF2B5EF4-FFF2-40B4-BE49-F238E27FC236}">
                <a16:creationId xmlns:a16="http://schemas.microsoft.com/office/drawing/2014/main" id="{6F5A67EF-2E9A-4260-B588-99CEFA66A6FA}"/>
              </a:ext>
            </a:extLst>
          </p:cNvPr>
          <p:cNvSpPr/>
          <p:nvPr/>
        </p:nvSpPr>
        <p:spPr>
          <a:xfrm>
            <a:off x="5827594" y="2954199"/>
            <a:ext cx="3614063" cy="1256903"/>
          </a:xfrm>
          <a:prstGeom prst="roundRect">
            <a:avLst/>
          </a:prstGeom>
          <a:solidFill>
            <a:srgbClr val="FF9966"/>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58375" name="図 5" descr="QR コード&#10;&#10;自動的に生成された説明">
            <a:extLst>
              <a:ext uri="{FF2B5EF4-FFF2-40B4-BE49-F238E27FC236}">
                <a16:creationId xmlns:a16="http://schemas.microsoft.com/office/drawing/2014/main" id="{CD42AD1A-0C0F-443D-B3C7-531AC75CFF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23127" y="3108452"/>
            <a:ext cx="3443893" cy="954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矢印: 上 9">
            <a:extLst>
              <a:ext uri="{FF2B5EF4-FFF2-40B4-BE49-F238E27FC236}">
                <a16:creationId xmlns:a16="http://schemas.microsoft.com/office/drawing/2014/main" id="{97D57805-1A65-4CB4-9947-F561661A3035}"/>
              </a:ext>
            </a:extLst>
          </p:cNvPr>
          <p:cNvSpPr/>
          <p:nvPr/>
        </p:nvSpPr>
        <p:spPr>
          <a:xfrm rot="19577815">
            <a:off x="8266677" y="4229717"/>
            <a:ext cx="294002" cy="108606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 name="四角形: 角を丸くする 12">
            <a:extLst>
              <a:ext uri="{FF2B5EF4-FFF2-40B4-BE49-F238E27FC236}">
                <a16:creationId xmlns:a16="http://schemas.microsoft.com/office/drawing/2014/main" id="{A1178ACC-3578-48B5-8199-36222026DBF1}"/>
              </a:ext>
            </a:extLst>
          </p:cNvPr>
          <p:cNvSpPr/>
          <p:nvPr/>
        </p:nvSpPr>
        <p:spPr>
          <a:xfrm>
            <a:off x="8800702" y="5293517"/>
            <a:ext cx="1702198" cy="523083"/>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 name="テキスト ボックス 2">
            <a:extLst>
              <a:ext uri="{FF2B5EF4-FFF2-40B4-BE49-F238E27FC236}">
                <a16:creationId xmlns:a16="http://schemas.microsoft.com/office/drawing/2014/main" id="{0F842E8D-D463-4671-9F5D-A87451C2DF27}"/>
              </a:ext>
            </a:extLst>
          </p:cNvPr>
          <p:cNvSpPr txBox="1"/>
          <p:nvPr/>
        </p:nvSpPr>
        <p:spPr>
          <a:xfrm>
            <a:off x="6930030" y="3411427"/>
            <a:ext cx="487531" cy="253916"/>
          </a:xfrm>
          <a:prstGeom prst="rect">
            <a:avLst/>
          </a:prstGeom>
          <a:solidFill>
            <a:schemeClr val="bg1">
              <a:lumMod val="7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1050" b="1" dirty="0">
                <a:solidFill>
                  <a:schemeClr val="accent1"/>
                </a:solidFill>
              </a:rPr>
              <a:t>見本</a:t>
            </a:r>
          </a:p>
        </p:txBody>
      </p:sp>
      <p:sp>
        <p:nvSpPr>
          <p:cNvPr id="14" name="テキスト ボックス 13">
            <a:extLst>
              <a:ext uri="{FF2B5EF4-FFF2-40B4-BE49-F238E27FC236}">
                <a16:creationId xmlns:a16="http://schemas.microsoft.com/office/drawing/2014/main" id="{6CD025A2-3749-41B9-9A1D-2EFE4FA1CC5F}"/>
              </a:ext>
            </a:extLst>
          </p:cNvPr>
          <p:cNvSpPr txBox="1"/>
          <p:nvPr/>
        </p:nvSpPr>
        <p:spPr>
          <a:xfrm>
            <a:off x="9255634" y="5555876"/>
            <a:ext cx="395784" cy="215444"/>
          </a:xfrm>
          <a:prstGeom prst="rect">
            <a:avLst/>
          </a:prstGeom>
          <a:solidFill>
            <a:schemeClr val="bg1">
              <a:lumMod val="7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800" b="1" dirty="0">
                <a:solidFill>
                  <a:schemeClr val="accent1"/>
                </a:solidFill>
              </a:rPr>
              <a:t>見本</a:t>
            </a:r>
          </a:p>
        </p:txBody>
      </p:sp>
      <p:sp>
        <p:nvSpPr>
          <p:cNvPr id="16" name="テキスト ボックス 15">
            <a:extLst>
              <a:ext uri="{FF2B5EF4-FFF2-40B4-BE49-F238E27FC236}">
                <a16:creationId xmlns:a16="http://schemas.microsoft.com/office/drawing/2014/main" id="{60E288A9-3F4D-45F5-8BAE-4BDDC7478AA6}"/>
              </a:ext>
            </a:extLst>
          </p:cNvPr>
          <p:cNvSpPr txBox="1"/>
          <p:nvPr/>
        </p:nvSpPr>
        <p:spPr>
          <a:xfrm>
            <a:off x="10066512" y="5555876"/>
            <a:ext cx="395784" cy="215444"/>
          </a:xfrm>
          <a:prstGeom prst="rect">
            <a:avLst/>
          </a:prstGeom>
          <a:solidFill>
            <a:schemeClr val="bg1">
              <a:lumMod val="7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800" b="1" dirty="0">
                <a:solidFill>
                  <a:schemeClr val="accent1"/>
                </a:solidFill>
              </a:rPr>
              <a:t>見本</a:t>
            </a:r>
          </a:p>
        </p:txBody>
      </p:sp>
      <p:sp>
        <p:nvSpPr>
          <p:cNvPr id="15" name="テキスト ボックス 14">
            <a:extLst>
              <a:ext uri="{FF2B5EF4-FFF2-40B4-BE49-F238E27FC236}">
                <a16:creationId xmlns:a16="http://schemas.microsoft.com/office/drawing/2014/main" id="{894C384E-CDA9-4A57-801B-D6EA02565608}"/>
              </a:ext>
            </a:extLst>
          </p:cNvPr>
          <p:cNvSpPr txBox="1"/>
          <p:nvPr/>
        </p:nvSpPr>
        <p:spPr>
          <a:xfrm>
            <a:off x="8623003" y="3455692"/>
            <a:ext cx="487531" cy="253916"/>
          </a:xfrm>
          <a:prstGeom prst="rect">
            <a:avLst/>
          </a:prstGeom>
          <a:solidFill>
            <a:schemeClr val="bg1">
              <a:lumMod val="75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1050" b="1" dirty="0">
                <a:solidFill>
                  <a:schemeClr val="accent1"/>
                </a:solidFill>
              </a:rPr>
              <a:t>見本</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0955A4B-EA4B-4B02-A537-19418F391117}"/>
              </a:ext>
            </a:extLst>
          </p:cNvPr>
          <p:cNvSpPr>
            <a:spLocks noGrp="1"/>
          </p:cNvSpPr>
          <p:nvPr>
            <p:ph type="title"/>
          </p:nvPr>
        </p:nvSpPr>
        <p:spPr>
          <a:xfrm>
            <a:off x="2805707" y="258417"/>
            <a:ext cx="6580585" cy="821083"/>
          </a:xfrm>
          <a:solidFill>
            <a:schemeClr val="bg1"/>
          </a:solidFill>
        </p:spPr>
        <p:txBody>
          <a:bodyPr>
            <a:normAutofit fontScale="90000"/>
          </a:bodyPr>
          <a:lstStyle/>
          <a:p>
            <a:pPr>
              <a:defRPr/>
            </a:pPr>
            <a:r>
              <a:rPr lang="ja-JP" altLang="en-US" sz="1800" b="1" dirty="0"/>
              <a:t>　</a:t>
            </a:r>
            <a:r>
              <a:rPr lang="ja-JP" altLang="en-US" sz="1800" b="1" dirty="0">
                <a:latin typeface="+mn-ea"/>
                <a:ea typeface="+mn-ea"/>
              </a:rPr>
              <a:t>　　　　　　　　　　　　　　　そうだん まどぐち         </a:t>
            </a:r>
            <a:br>
              <a:rPr lang="en-US" altLang="ja-JP" sz="4000" b="1" dirty="0">
                <a:latin typeface="+mn-ea"/>
                <a:ea typeface="+mn-ea"/>
              </a:rPr>
            </a:br>
            <a:r>
              <a:rPr lang="ja-JP" altLang="en-US" sz="4000" b="1" dirty="0">
                <a:latin typeface="+mn-ea"/>
                <a:ea typeface="+mn-ea"/>
              </a:rPr>
              <a:t>　　　桐生市の相談窓口</a:t>
            </a:r>
            <a:endParaRPr lang="ja-JP" altLang="en-US" sz="3200" dirty="0">
              <a:latin typeface="+mn-ea"/>
              <a:ea typeface="+mn-ea"/>
            </a:endParaRPr>
          </a:p>
        </p:txBody>
      </p:sp>
      <p:sp>
        <p:nvSpPr>
          <p:cNvPr id="60419" name="コンテンツ プレースホルダー 2">
            <a:extLst>
              <a:ext uri="{FF2B5EF4-FFF2-40B4-BE49-F238E27FC236}">
                <a16:creationId xmlns:a16="http://schemas.microsoft.com/office/drawing/2014/main" id="{E8872C60-627D-4839-920D-5CC709260F4E}"/>
              </a:ext>
            </a:extLst>
          </p:cNvPr>
          <p:cNvSpPr>
            <a:spLocks noGrp="1"/>
          </p:cNvSpPr>
          <p:nvPr>
            <p:ph idx="1"/>
          </p:nvPr>
        </p:nvSpPr>
        <p:spPr>
          <a:xfrm>
            <a:off x="1104900" y="1358899"/>
            <a:ext cx="9994899" cy="5240683"/>
          </a:xfrm>
        </p:spPr>
        <p:txBody>
          <a:bodyPr>
            <a:normAutofit/>
          </a:bodyPr>
          <a:lstStyle/>
          <a:p>
            <a:pPr marL="0" indent="0">
              <a:buNone/>
            </a:pPr>
            <a:r>
              <a:rPr lang="ja-JP" altLang="en-US" sz="3200" b="1" dirty="0">
                <a:latin typeface="AR丸ゴシック体M" pitchFamily="49" charset="-128"/>
                <a:ea typeface="AR丸ゴシック体M" pitchFamily="49" charset="-128"/>
              </a:rPr>
              <a:t>・高齢者に関する総合相談窓口</a:t>
            </a:r>
            <a:endParaRPr lang="en-US" altLang="ja-JP" sz="3200" b="1" dirty="0">
              <a:latin typeface="AR丸ゴシック体M" pitchFamily="49" charset="-128"/>
              <a:ea typeface="AR丸ゴシック体M" pitchFamily="49" charset="-128"/>
            </a:endParaRPr>
          </a:p>
          <a:p>
            <a:pPr marL="0" indent="0">
              <a:buNone/>
            </a:pPr>
            <a:endParaRPr lang="en-US" altLang="ja-JP" sz="800" b="1" dirty="0">
              <a:latin typeface="AR丸ゴシック体M" pitchFamily="49" charset="-128"/>
              <a:ea typeface="AR丸ゴシック体M" pitchFamily="49" charset="-128"/>
            </a:endParaRPr>
          </a:p>
          <a:p>
            <a:pPr marL="0" indent="0">
              <a:buNone/>
            </a:pPr>
            <a:r>
              <a:rPr lang="ja-JP" altLang="en-US" b="1" dirty="0">
                <a:latin typeface="AR丸ゴシック体M" pitchFamily="49" charset="-128"/>
                <a:ea typeface="AR丸ゴシック体M" pitchFamily="49" charset="-128"/>
              </a:rPr>
              <a:t>　　                   </a:t>
            </a:r>
            <a:r>
              <a:rPr lang="ja-JP" altLang="en-US" dirty="0">
                <a:latin typeface="AR丸ゴシック体M" pitchFamily="49" charset="-128"/>
                <a:ea typeface="AR丸ゴシック体M" pitchFamily="49" charset="-128"/>
              </a:rPr>
              <a:t>桐生市地域包括支援センター（</a:t>
            </a:r>
            <a:r>
              <a:rPr lang="en-US" altLang="ja-JP" dirty="0">
                <a:latin typeface="AR丸ゴシック体M" pitchFamily="49" charset="-128"/>
                <a:ea typeface="AR丸ゴシック体M" pitchFamily="49" charset="-128"/>
              </a:rPr>
              <a:t>8</a:t>
            </a:r>
            <a:r>
              <a:rPr lang="ja-JP" altLang="en-US" dirty="0">
                <a:latin typeface="AR丸ゴシック体M" pitchFamily="49" charset="-128"/>
                <a:ea typeface="AR丸ゴシック体M" pitchFamily="49" charset="-128"/>
              </a:rPr>
              <a:t>ヶ所）</a:t>
            </a:r>
            <a:endParaRPr lang="en-US" altLang="ja-JP" dirty="0">
              <a:latin typeface="AR丸ゴシック体M" pitchFamily="49" charset="-128"/>
              <a:ea typeface="AR丸ゴシック体M" pitchFamily="49" charset="-128"/>
            </a:endParaRPr>
          </a:p>
          <a:p>
            <a:pPr marL="0" indent="0">
              <a:buNone/>
            </a:pPr>
            <a:endParaRPr lang="en-US" altLang="ja-JP" sz="1600" dirty="0">
              <a:latin typeface="AR丸ゴシック体M" pitchFamily="49" charset="-128"/>
              <a:ea typeface="AR丸ゴシック体M" pitchFamily="49" charset="-128"/>
            </a:endParaRPr>
          </a:p>
          <a:p>
            <a:pPr marL="0" indent="0">
              <a:buNone/>
            </a:pPr>
            <a:r>
              <a:rPr lang="ja-JP" altLang="en-US" sz="3200" b="1" dirty="0">
                <a:latin typeface="AR丸ゴシック体M" pitchFamily="49" charset="-128"/>
                <a:ea typeface="AR丸ゴシック体M" pitchFamily="49" charset="-128"/>
              </a:rPr>
              <a:t>・桐生・みどり地区の認知症疾患医療センター</a:t>
            </a:r>
            <a:endParaRPr lang="en-US" altLang="ja-JP" sz="3200" b="1" dirty="0">
              <a:latin typeface="AR丸ゴシック体M" pitchFamily="49" charset="-128"/>
              <a:ea typeface="AR丸ゴシック体M" pitchFamily="49" charset="-128"/>
            </a:endParaRPr>
          </a:p>
          <a:p>
            <a:pPr marL="0" indent="0">
              <a:buNone/>
            </a:pPr>
            <a:endParaRPr lang="en-US" altLang="ja-JP" sz="900" b="1" dirty="0">
              <a:latin typeface="AR丸ゴシック体M" pitchFamily="49" charset="-128"/>
              <a:ea typeface="AR丸ゴシック体M" pitchFamily="49" charset="-128"/>
            </a:endParaRPr>
          </a:p>
          <a:p>
            <a:pPr marL="0" indent="0">
              <a:buNone/>
            </a:pPr>
            <a:r>
              <a:rPr lang="ja-JP" altLang="en-US" sz="3200" b="1" dirty="0">
                <a:latin typeface="AR丸ゴシック体M" pitchFamily="49" charset="-128"/>
                <a:ea typeface="AR丸ゴシック体M" pitchFamily="49" charset="-128"/>
              </a:rPr>
              <a:t>　　                </a:t>
            </a:r>
            <a:r>
              <a:rPr lang="ja-JP" altLang="en-US" dirty="0">
                <a:latin typeface="AR丸ゴシック体M" pitchFamily="49" charset="-128"/>
                <a:ea typeface="AR丸ゴシック体M" pitchFamily="49" charset="-128"/>
              </a:rPr>
              <a:t>群馬県認知症疾患医療センター日新病院</a:t>
            </a:r>
            <a:endParaRPr lang="en-US" altLang="ja-JP" dirty="0">
              <a:latin typeface="AR丸ゴシック体M" pitchFamily="49" charset="-128"/>
              <a:ea typeface="AR丸ゴシック体M" pitchFamily="49" charset="-128"/>
            </a:endParaRPr>
          </a:p>
          <a:p>
            <a:pPr marL="0" indent="0">
              <a:buNone/>
            </a:pPr>
            <a:endParaRPr lang="en-US" altLang="ja-JP" sz="1600" b="1" dirty="0">
              <a:latin typeface="AR丸ゴシック体M" pitchFamily="49" charset="-128"/>
              <a:ea typeface="AR丸ゴシック体M" pitchFamily="49" charset="-128"/>
            </a:endParaRPr>
          </a:p>
          <a:p>
            <a:pPr marL="0" indent="0">
              <a:buNone/>
            </a:pPr>
            <a:r>
              <a:rPr lang="ja-JP" altLang="en-US" sz="3200" b="1" dirty="0">
                <a:latin typeface="AR丸ゴシック体M" pitchFamily="49" charset="-128"/>
                <a:ea typeface="AR丸ゴシック体M" pitchFamily="49" charset="-128"/>
              </a:rPr>
              <a:t>・認知症の方（または疑いがある方）の病院受診や</a:t>
            </a:r>
            <a:endParaRPr lang="en-US" altLang="ja-JP" sz="3200" b="1" dirty="0">
              <a:latin typeface="AR丸ゴシック体M" pitchFamily="49" charset="-128"/>
              <a:ea typeface="AR丸ゴシック体M" pitchFamily="49" charset="-128"/>
            </a:endParaRPr>
          </a:p>
          <a:p>
            <a:pPr marL="0" indent="0">
              <a:buNone/>
            </a:pPr>
            <a:r>
              <a:rPr lang="en-US" altLang="ja-JP" sz="3200" b="1" dirty="0">
                <a:latin typeface="AR丸ゴシック体M" pitchFamily="49" charset="-128"/>
                <a:ea typeface="AR丸ゴシック体M" pitchFamily="49" charset="-128"/>
              </a:rPr>
              <a:t>  </a:t>
            </a:r>
            <a:r>
              <a:rPr lang="ja-JP" altLang="en-US" sz="3200" b="1" dirty="0">
                <a:latin typeface="AR丸ゴシック体M" pitchFamily="49" charset="-128"/>
                <a:ea typeface="AR丸ゴシック体M" pitchFamily="49" charset="-128"/>
              </a:rPr>
              <a:t> ご家族への支援、相談等を行う</a:t>
            </a:r>
            <a:endParaRPr lang="en-US" altLang="ja-JP" sz="3200" b="1" dirty="0">
              <a:latin typeface="AR丸ゴシック体M" pitchFamily="49" charset="-128"/>
              <a:ea typeface="AR丸ゴシック体M" pitchFamily="49" charset="-128"/>
            </a:endParaRPr>
          </a:p>
          <a:p>
            <a:pPr marL="0" indent="0">
              <a:buNone/>
            </a:pPr>
            <a:endParaRPr lang="en-US" altLang="ja-JP" sz="800" b="1" dirty="0">
              <a:latin typeface="AR丸ゴシック体M" pitchFamily="49" charset="-128"/>
              <a:ea typeface="AR丸ゴシック体M" pitchFamily="49" charset="-128"/>
            </a:endParaRPr>
          </a:p>
          <a:p>
            <a:pPr marL="0" indent="0">
              <a:buNone/>
            </a:pPr>
            <a:r>
              <a:rPr lang="ja-JP" altLang="en-US" b="1" dirty="0">
                <a:latin typeface="AR丸ゴシック体M" pitchFamily="49" charset="-128"/>
                <a:ea typeface="AR丸ゴシック体M" pitchFamily="49" charset="-128"/>
              </a:rPr>
              <a:t>　　                   </a:t>
            </a:r>
            <a:r>
              <a:rPr lang="ja-JP" altLang="en-US" dirty="0">
                <a:latin typeface="AR丸ゴシック体M" pitchFamily="49" charset="-128"/>
                <a:ea typeface="AR丸ゴシック体M" pitchFamily="49" charset="-128"/>
              </a:rPr>
              <a:t>認知症初期集中支援チーム</a:t>
            </a:r>
            <a:endParaRPr lang="en-US" altLang="ja-JP" dirty="0">
              <a:latin typeface="AR丸ゴシック体M" pitchFamily="49" charset="-128"/>
              <a:ea typeface="AR丸ゴシック体M" pitchFamily="49" charset="-128"/>
            </a:endParaRPr>
          </a:p>
          <a:p>
            <a:pPr marL="0" indent="0">
              <a:buNone/>
            </a:pPr>
            <a:endParaRPr lang="en-US" altLang="ja-JP" dirty="0">
              <a:latin typeface="AR丸ゴシック体M" pitchFamily="49" charset="-128"/>
              <a:ea typeface="AR丸ゴシック体M" pitchFamily="49" charset="-128"/>
            </a:endParaRPr>
          </a:p>
          <a:p>
            <a:pPr marL="0" indent="0">
              <a:buNone/>
            </a:pPr>
            <a:endParaRPr lang="en-US" altLang="ja-JP" b="1" dirty="0">
              <a:latin typeface="AR丸ゴシック体M" pitchFamily="49" charset="-128"/>
              <a:ea typeface="AR丸ゴシック体M" pitchFamily="49" charset="-128"/>
            </a:endParaRPr>
          </a:p>
        </p:txBody>
      </p:sp>
      <p:sp>
        <p:nvSpPr>
          <p:cNvPr id="5" name="テキスト ボックス 4">
            <a:extLst>
              <a:ext uri="{FF2B5EF4-FFF2-40B4-BE49-F238E27FC236}">
                <a16:creationId xmlns:a16="http://schemas.microsoft.com/office/drawing/2014/main" id="{E6262473-EB7F-4E7D-87A6-B0D4E2952974}"/>
              </a:ext>
            </a:extLst>
          </p:cNvPr>
          <p:cNvSpPr txBox="1"/>
          <p:nvPr/>
        </p:nvSpPr>
        <p:spPr>
          <a:xfrm>
            <a:off x="5787789" y="3561370"/>
            <a:ext cx="1873421" cy="338554"/>
          </a:xfrm>
          <a:prstGeom prst="rect">
            <a:avLst/>
          </a:prstGeom>
          <a:noFill/>
        </p:spPr>
        <p:txBody>
          <a:bodyPr wrap="square" rtlCol="0">
            <a:spAutoFit/>
          </a:bodyPr>
          <a:lstStyle/>
          <a:p>
            <a:r>
              <a:rPr kumimoji="1" lang="ja-JP" altLang="en-US" sz="1600" dirty="0"/>
              <a:t>しっかんいりょう</a:t>
            </a:r>
          </a:p>
        </p:txBody>
      </p:sp>
      <p:sp>
        <p:nvSpPr>
          <p:cNvPr id="3" name="テキスト ボックス 2">
            <a:extLst>
              <a:ext uri="{FF2B5EF4-FFF2-40B4-BE49-F238E27FC236}">
                <a16:creationId xmlns:a16="http://schemas.microsoft.com/office/drawing/2014/main" id="{50C131F9-695A-41A3-B3AD-5596DAEAAC35}"/>
              </a:ext>
            </a:extLst>
          </p:cNvPr>
          <p:cNvSpPr txBox="1"/>
          <p:nvPr/>
        </p:nvSpPr>
        <p:spPr>
          <a:xfrm>
            <a:off x="8623301" y="3611484"/>
            <a:ext cx="2095500" cy="338554"/>
          </a:xfrm>
          <a:prstGeom prst="rect">
            <a:avLst/>
          </a:prstGeom>
          <a:noFill/>
        </p:spPr>
        <p:txBody>
          <a:bodyPr wrap="square" rtlCol="0">
            <a:spAutoFit/>
          </a:bodyPr>
          <a:lstStyle/>
          <a:p>
            <a:r>
              <a:rPr kumimoji="1" lang="ja-JP" altLang="en-US" sz="1600" dirty="0"/>
              <a:t>にっしんびょういん</a:t>
            </a:r>
          </a:p>
        </p:txBody>
      </p:sp>
      <p:sp>
        <p:nvSpPr>
          <p:cNvPr id="4" name="テキスト ボックス 3">
            <a:extLst>
              <a:ext uri="{FF2B5EF4-FFF2-40B4-BE49-F238E27FC236}">
                <a16:creationId xmlns:a16="http://schemas.microsoft.com/office/drawing/2014/main" id="{2CC8969B-666A-4C0A-8374-5171138761AD}"/>
              </a:ext>
            </a:extLst>
          </p:cNvPr>
          <p:cNvSpPr txBox="1"/>
          <p:nvPr/>
        </p:nvSpPr>
        <p:spPr>
          <a:xfrm>
            <a:off x="4896345" y="1882111"/>
            <a:ext cx="2373907" cy="338554"/>
          </a:xfrm>
          <a:prstGeom prst="rect">
            <a:avLst/>
          </a:prstGeom>
          <a:noFill/>
        </p:spPr>
        <p:txBody>
          <a:bodyPr wrap="square" rtlCol="0">
            <a:spAutoFit/>
          </a:bodyPr>
          <a:lstStyle/>
          <a:p>
            <a:r>
              <a:rPr kumimoji="1" lang="ja-JP" altLang="en-US" sz="1600" dirty="0"/>
              <a:t>ちいきほうかつしえん</a:t>
            </a:r>
          </a:p>
        </p:txBody>
      </p:sp>
      <p:sp>
        <p:nvSpPr>
          <p:cNvPr id="6" name="テキスト ボックス 5">
            <a:extLst>
              <a:ext uri="{FF2B5EF4-FFF2-40B4-BE49-F238E27FC236}">
                <a16:creationId xmlns:a16="http://schemas.microsoft.com/office/drawing/2014/main" id="{76E2C6C9-C2C8-432F-8A87-89E016B169F7}"/>
              </a:ext>
            </a:extLst>
          </p:cNvPr>
          <p:cNvSpPr txBox="1"/>
          <p:nvPr/>
        </p:nvSpPr>
        <p:spPr>
          <a:xfrm>
            <a:off x="4749800" y="5827973"/>
            <a:ext cx="3047999" cy="338554"/>
          </a:xfrm>
          <a:prstGeom prst="rect">
            <a:avLst/>
          </a:prstGeom>
          <a:noFill/>
        </p:spPr>
        <p:txBody>
          <a:bodyPr wrap="square" rtlCol="0">
            <a:spAutoFit/>
          </a:bodyPr>
          <a:lstStyle/>
          <a:p>
            <a:r>
              <a:rPr kumimoji="1" lang="ja-JP" altLang="en-US" sz="1600" dirty="0"/>
              <a:t>しょきしゅうちゅうしえん</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a:extLst>
              <a:ext uri="{FF2B5EF4-FFF2-40B4-BE49-F238E27FC236}">
                <a16:creationId xmlns:a16="http://schemas.microsoft.com/office/drawing/2014/main" id="{1432CA2F-9228-4AC5-9471-E3729C668B1C}"/>
              </a:ext>
            </a:extLst>
          </p:cNvPr>
          <p:cNvSpPr/>
          <p:nvPr/>
        </p:nvSpPr>
        <p:spPr>
          <a:xfrm>
            <a:off x="1585912" y="3063263"/>
            <a:ext cx="9020176" cy="1441450"/>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7" name="角丸四角形 6">
            <a:extLst>
              <a:ext uri="{FF2B5EF4-FFF2-40B4-BE49-F238E27FC236}">
                <a16:creationId xmlns:a16="http://schemas.microsoft.com/office/drawing/2014/main" id="{BC564839-23F7-4372-9792-ADC40B27365B}"/>
              </a:ext>
            </a:extLst>
          </p:cNvPr>
          <p:cNvSpPr/>
          <p:nvPr/>
        </p:nvSpPr>
        <p:spPr>
          <a:xfrm>
            <a:off x="1585912" y="1347232"/>
            <a:ext cx="9020176" cy="1368425"/>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62468" name="タイトル 1">
            <a:extLst>
              <a:ext uri="{FF2B5EF4-FFF2-40B4-BE49-F238E27FC236}">
                <a16:creationId xmlns:a16="http://schemas.microsoft.com/office/drawing/2014/main" id="{FA294BF4-C824-406D-A5E0-34762C08FC0B}"/>
              </a:ext>
            </a:extLst>
          </p:cNvPr>
          <p:cNvSpPr>
            <a:spLocks noGrp="1" noChangeArrowheads="1"/>
          </p:cNvSpPr>
          <p:nvPr>
            <p:ph type="title"/>
          </p:nvPr>
        </p:nvSpPr>
        <p:spPr bwMode="auto">
          <a:xfrm>
            <a:off x="1774826" y="267496"/>
            <a:ext cx="2411411" cy="712787"/>
          </a:xfrm>
          <a:solidFill>
            <a:schemeClr val="bg1"/>
          </a:solidFill>
        </p:spPr>
        <p:txBody>
          <a:bodyPr wrap="square" numCol="1" anchorCtr="0" compatLnSpc="1">
            <a:prstTxWarp prst="textNoShape">
              <a:avLst/>
            </a:prstTxWarp>
          </a:bodyPr>
          <a:lstStyle/>
          <a:p>
            <a:r>
              <a:rPr lang="ja-JP" altLang="en-US" sz="3600" b="1" dirty="0">
                <a:latin typeface="AR丸ゴシック体M" pitchFamily="49" charset="-128"/>
              </a:rPr>
              <a:t>　最後に</a:t>
            </a:r>
          </a:p>
        </p:txBody>
      </p:sp>
      <p:sp>
        <p:nvSpPr>
          <p:cNvPr id="2" name="テキスト ボックス 1">
            <a:extLst>
              <a:ext uri="{FF2B5EF4-FFF2-40B4-BE49-F238E27FC236}">
                <a16:creationId xmlns:a16="http://schemas.microsoft.com/office/drawing/2014/main" id="{DE434AC8-D1B3-4632-84D0-4668EAE43F05}"/>
              </a:ext>
            </a:extLst>
          </p:cNvPr>
          <p:cNvSpPr txBox="1"/>
          <p:nvPr/>
        </p:nvSpPr>
        <p:spPr>
          <a:xfrm>
            <a:off x="2176462" y="1493756"/>
            <a:ext cx="8042276" cy="1077218"/>
          </a:xfrm>
          <a:prstGeom prst="rect">
            <a:avLst/>
          </a:prstGeom>
          <a:noFill/>
        </p:spPr>
        <p:txBody>
          <a:bodyPr wrap="square" rtlCol="0">
            <a:spAutoFit/>
          </a:bodyPr>
          <a:lstStyle/>
          <a:p>
            <a:pPr marL="0" indent="0">
              <a:buNone/>
            </a:pPr>
            <a:r>
              <a:rPr lang="ja-JP" altLang="en-US" sz="3200" b="1" dirty="0">
                <a:solidFill>
                  <a:srgbClr val="002060"/>
                </a:solidFill>
                <a:latin typeface="AR P丸ゴシック体M" pitchFamily="50" charset="-128"/>
                <a:ea typeface="AR P丸ゴシック体M" pitchFamily="50" charset="-128"/>
              </a:rPr>
              <a:t>皆さんの思っていることはわからなくても</a:t>
            </a:r>
            <a:endParaRPr lang="en-US" altLang="ja-JP" sz="3200" b="1" dirty="0">
              <a:solidFill>
                <a:srgbClr val="002060"/>
              </a:solidFill>
              <a:latin typeface="AR P丸ゴシック体M" pitchFamily="50" charset="-128"/>
              <a:ea typeface="AR P丸ゴシック体M" pitchFamily="50" charset="-128"/>
            </a:endParaRPr>
          </a:p>
          <a:p>
            <a:pPr marL="0" indent="0">
              <a:buNone/>
            </a:pPr>
            <a:r>
              <a:rPr lang="ja-JP" altLang="en-US" sz="3200" b="1" dirty="0">
                <a:solidFill>
                  <a:srgbClr val="FF0000"/>
                </a:solidFill>
                <a:latin typeface="AR P丸ゴシック体M" pitchFamily="50" charset="-128"/>
                <a:ea typeface="AR P丸ゴシック体M" pitchFamily="50" charset="-128"/>
              </a:rPr>
              <a:t>「思いやり」 </a:t>
            </a:r>
            <a:r>
              <a:rPr lang="ja-JP" altLang="en-US" sz="3200" b="1" dirty="0">
                <a:solidFill>
                  <a:srgbClr val="002060"/>
                </a:solidFill>
                <a:latin typeface="AR P丸ゴシック体M" pitchFamily="50" charset="-128"/>
                <a:ea typeface="AR P丸ゴシック体M" pitchFamily="50" charset="-128"/>
              </a:rPr>
              <a:t>はつたわります。</a:t>
            </a:r>
            <a:endParaRPr lang="en-US" altLang="ja-JP" sz="3200" b="1" dirty="0">
              <a:solidFill>
                <a:srgbClr val="002060"/>
              </a:solidFill>
              <a:latin typeface="AR P丸ゴシック体M" pitchFamily="50" charset="-128"/>
              <a:ea typeface="AR P丸ゴシック体M" pitchFamily="50" charset="-128"/>
            </a:endParaRPr>
          </a:p>
        </p:txBody>
      </p:sp>
      <p:sp>
        <p:nvSpPr>
          <p:cNvPr id="4" name="テキスト ボックス 3">
            <a:extLst>
              <a:ext uri="{FF2B5EF4-FFF2-40B4-BE49-F238E27FC236}">
                <a16:creationId xmlns:a16="http://schemas.microsoft.com/office/drawing/2014/main" id="{07E0FAEB-3E0B-4AA4-BAF6-7DAB3C6D852A}"/>
              </a:ext>
            </a:extLst>
          </p:cNvPr>
          <p:cNvSpPr txBox="1"/>
          <p:nvPr/>
        </p:nvSpPr>
        <p:spPr>
          <a:xfrm>
            <a:off x="2369344" y="3239677"/>
            <a:ext cx="7453312" cy="1077218"/>
          </a:xfrm>
          <a:prstGeom prst="rect">
            <a:avLst/>
          </a:prstGeom>
          <a:noFill/>
        </p:spPr>
        <p:txBody>
          <a:bodyPr wrap="square" rtlCol="0">
            <a:spAutoFit/>
          </a:bodyPr>
          <a:lstStyle/>
          <a:p>
            <a:pPr marL="0" indent="0">
              <a:buNone/>
            </a:pPr>
            <a:r>
              <a:rPr lang="ja-JP" altLang="en-US" sz="3200" b="1" dirty="0">
                <a:solidFill>
                  <a:srgbClr val="002060"/>
                </a:solidFill>
                <a:latin typeface="AR P丸ゴシック体M" pitchFamily="50" charset="-128"/>
                <a:ea typeface="AR P丸ゴシック体M" pitchFamily="50" charset="-128"/>
              </a:rPr>
              <a:t>皆さんの心の中まではわからなくても</a:t>
            </a:r>
            <a:r>
              <a:rPr lang="en-US" altLang="ja-JP" sz="3200" b="1" dirty="0">
                <a:solidFill>
                  <a:srgbClr val="002060"/>
                </a:solidFill>
                <a:latin typeface="AR P丸ゴシック体M" pitchFamily="50" charset="-128"/>
                <a:ea typeface="AR P丸ゴシック体M" pitchFamily="50" charset="-128"/>
              </a:rPr>
              <a:t>  </a:t>
            </a:r>
          </a:p>
          <a:p>
            <a:pPr marL="0" indent="0">
              <a:buNone/>
            </a:pPr>
            <a:r>
              <a:rPr lang="ja-JP" altLang="en-US" sz="3200" b="1" dirty="0">
                <a:solidFill>
                  <a:srgbClr val="FF0000"/>
                </a:solidFill>
                <a:latin typeface="AR P丸ゴシック体M" pitchFamily="50" charset="-128"/>
                <a:ea typeface="AR P丸ゴシック体M" pitchFamily="50" charset="-128"/>
              </a:rPr>
              <a:t>「心づかい」 </a:t>
            </a:r>
            <a:r>
              <a:rPr lang="ja-JP" altLang="en-US" sz="3200" b="1" dirty="0">
                <a:solidFill>
                  <a:srgbClr val="002060"/>
                </a:solidFill>
                <a:latin typeface="AR P丸ゴシック体M" pitchFamily="50" charset="-128"/>
                <a:ea typeface="AR P丸ゴシック体M" pitchFamily="50" charset="-128"/>
              </a:rPr>
              <a:t>はわかってくれます。</a:t>
            </a:r>
            <a:endParaRPr lang="en-US" altLang="ja-JP" sz="3200" b="1" dirty="0">
              <a:solidFill>
                <a:srgbClr val="002060"/>
              </a:solidFill>
              <a:latin typeface="AR P丸ゴシック体M" pitchFamily="50" charset="-128"/>
              <a:ea typeface="AR P丸ゴシック体M" pitchFamily="50" charset="-128"/>
            </a:endParaRPr>
          </a:p>
        </p:txBody>
      </p:sp>
      <p:sp>
        <p:nvSpPr>
          <p:cNvPr id="5" name="テキスト ボックス 4">
            <a:extLst>
              <a:ext uri="{FF2B5EF4-FFF2-40B4-BE49-F238E27FC236}">
                <a16:creationId xmlns:a16="http://schemas.microsoft.com/office/drawing/2014/main" id="{9D74279C-3AFC-47BE-B689-548A7C38E789}"/>
              </a:ext>
            </a:extLst>
          </p:cNvPr>
          <p:cNvSpPr txBox="1"/>
          <p:nvPr/>
        </p:nvSpPr>
        <p:spPr>
          <a:xfrm>
            <a:off x="1282700" y="4681127"/>
            <a:ext cx="9626600" cy="1569660"/>
          </a:xfrm>
          <a:prstGeom prst="rect">
            <a:avLst/>
          </a:prstGeom>
          <a:noFill/>
        </p:spPr>
        <p:txBody>
          <a:bodyPr wrap="square" rtlCol="0">
            <a:spAutoFit/>
          </a:bodyPr>
          <a:lstStyle/>
          <a:p>
            <a:pPr marL="0" indent="0">
              <a:buNone/>
            </a:pPr>
            <a:r>
              <a:rPr lang="ja-JP" altLang="en-US" b="1" dirty="0">
                <a:solidFill>
                  <a:schemeClr val="tx1"/>
                </a:solidFill>
                <a:latin typeface="AR P丸ゴシック体M" pitchFamily="50" charset="-128"/>
                <a:ea typeface="AR P丸ゴシック体M" pitchFamily="50" charset="-128"/>
              </a:rPr>
              <a:t> </a:t>
            </a:r>
            <a:r>
              <a:rPr lang="ja-JP" altLang="en-US" sz="3200" b="1" dirty="0">
                <a:solidFill>
                  <a:schemeClr val="tx1"/>
                </a:solidFill>
                <a:latin typeface="AR P丸ゴシック体M" pitchFamily="50" charset="-128"/>
                <a:ea typeface="AR P丸ゴシック体M" pitchFamily="50" charset="-128"/>
              </a:rPr>
              <a:t>皆さんの、</a:t>
            </a:r>
            <a:endParaRPr lang="en-US" altLang="ja-JP" sz="3200" b="1" dirty="0">
              <a:solidFill>
                <a:schemeClr val="tx1"/>
              </a:solidFill>
              <a:latin typeface="AR P丸ゴシック体M" pitchFamily="50" charset="-128"/>
              <a:ea typeface="AR P丸ゴシック体M" pitchFamily="50" charset="-128"/>
            </a:endParaRPr>
          </a:p>
          <a:p>
            <a:pPr marL="0" indent="0">
              <a:buNone/>
            </a:pPr>
            <a:r>
              <a:rPr lang="ja-JP" altLang="en-US" sz="2800" b="1" dirty="0">
                <a:solidFill>
                  <a:schemeClr val="tx1"/>
                </a:solidFill>
                <a:latin typeface="AR P丸ゴシック体M" pitchFamily="50" charset="-128"/>
                <a:ea typeface="AR P丸ゴシック体M" pitchFamily="50" charset="-128"/>
              </a:rPr>
              <a:t>　　小さな </a:t>
            </a:r>
            <a:r>
              <a:rPr lang="ja-JP" altLang="en-US" sz="3200" b="1" dirty="0">
                <a:solidFill>
                  <a:srgbClr val="FF0000"/>
                </a:solidFill>
                <a:latin typeface="AR P丸ゴシック体M" pitchFamily="50" charset="-128"/>
                <a:ea typeface="AR P丸ゴシック体M" pitchFamily="50" charset="-128"/>
              </a:rPr>
              <a:t>親切（あたたかい気持ち）</a:t>
            </a:r>
            <a:r>
              <a:rPr lang="ja-JP" altLang="en-US" sz="2800" b="1" dirty="0">
                <a:solidFill>
                  <a:schemeClr val="tx1"/>
                </a:solidFill>
                <a:latin typeface="AR P丸ゴシック体M" pitchFamily="50" charset="-128"/>
                <a:ea typeface="AR P丸ゴシック体M" pitchFamily="50" charset="-128"/>
              </a:rPr>
              <a:t>のつみかさねが</a:t>
            </a:r>
            <a:endParaRPr lang="en-US" altLang="ja-JP" sz="2800" b="1" dirty="0">
              <a:solidFill>
                <a:schemeClr val="tx1"/>
              </a:solidFill>
              <a:latin typeface="AR P丸ゴシック体M" pitchFamily="50" charset="-128"/>
              <a:ea typeface="AR P丸ゴシック体M" pitchFamily="50" charset="-128"/>
            </a:endParaRPr>
          </a:p>
          <a:p>
            <a:pPr marL="0" indent="0">
              <a:buNone/>
            </a:pPr>
            <a:r>
              <a:rPr lang="en-US" altLang="ja-JP" sz="2800" b="1" dirty="0">
                <a:solidFill>
                  <a:schemeClr val="tx1"/>
                </a:solidFill>
                <a:latin typeface="AR P丸ゴシック体M" pitchFamily="50" charset="-128"/>
                <a:ea typeface="AR P丸ゴシック体M" pitchFamily="50" charset="-128"/>
              </a:rPr>
              <a:t>       </a:t>
            </a:r>
            <a:r>
              <a:rPr lang="ja-JP" altLang="en-US" sz="2800" b="1" dirty="0">
                <a:latin typeface="AR P丸ゴシック体M" pitchFamily="50" charset="-128"/>
                <a:ea typeface="AR P丸ゴシック体M" pitchFamily="50" charset="-128"/>
              </a:rPr>
              <a:t>大きな </a:t>
            </a:r>
            <a:r>
              <a:rPr lang="ja-JP" altLang="en-US" sz="3200" b="1" dirty="0">
                <a:solidFill>
                  <a:srgbClr val="FF0000"/>
                </a:solidFill>
                <a:latin typeface="AR P丸ゴシック体M" pitchFamily="50" charset="-128"/>
                <a:ea typeface="AR P丸ゴシック体M" pitchFamily="50" charset="-128"/>
              </a:rPr>
              <a:t>手助け</a:t>
            </a:r>
            <a:r>
              <a:rPr lang="ja-JP" altLang="en-US" sz="2800" b="1" dirty="0">
                <a:solidFill>
                  <a:srgbClr val="FF0000"/>
                </a:solidFill>
                <a:latin typeface="AR P丸ゴシック体M" pitchFamily="50" charset="-128"/>
                <a:ea typeface="AR P丸ゴシック体M" pitchFamily="50" charset="-128"/>
              </a:rPr>
              <a:t> </a:t>
            </a:r>
            <a:r>
              <a:rPr lang="ja-JP" altLang="en-US" sz="2800" b="1" dirty="0">
                <a:latin typeface="AR P丸ゴシック体M" pitchFamily="50" charset="-128"/>
                <a:ea typeface="AR P丸ゴシック体M" pitchFamily="50" charset="-128"/>
              </a:rPr>
              <a:t>になります</a:t>
            </a:r>
            <a:endParaRPr lang="en-US" altLang="ja-JP" sz="2800" b="1" dirty="0">
              <a:latin typeface="AR P丸ゴシック体M" pitchFamily="50" charset="-128"/>
              <a:ea typeface="AR P丸ゴシック体M" pitchFamily="50" charset="-128"/>
            </a:endParaRPr>
          </a:p>
        </p:txBody>
      </p:sp>
      <p:pic>
        <p:nvPicPr>
          <p:cNvPr id="3" name="図 2">
            <a:extLst>
              <a:ext uri="{FF2B5EF4-FFF2-40B4-BE49-F238E27FC236}">
                <a16:creationId xmlns:a16="http://schemas.microsoft.com/office/drawing/2014/main" id="{E96A524B-76AC-445C-981A-F12C1E8BF171}"/>
              </a:ext>
            </a:extLst>
          </p:cNvPr>
          <p:cNvPicPr>
            <a:picLocks noChangeAspect="1"/>
          </p:cNvPicPr>
          <p:nvPr/>
        </p:nvPicPr>
        <p:blipFill>
          <a:blip r:embed="rId3"/>
          <a:stretch>
            <a:fillRect/>
          </a:stretch>
        </p:blipFill>
        <p:spPr>
          <a:xfrm>
            <a:off x="9664174" y="3305306"/>
            <a:ext cx="1883827" cy="191431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a:extLst>
              <a:ext uri="{FF2B5EF4-FFF2-40B4-BE49-F238E27FC236}">
                <a16:creationId xmlns:a16="http://schemas.microsoft.com/office/drawing/2014/main" id="{46E49423-9FBC-45DF-9419-F7B59B8F218B}"/>
              </a:ext>
            </a:extLst>
          </p:cNvPr>
          <p:cNvSpPr>
            <a:spLocks noGrp="1" noChangeArrowheads="1"/>
          </p:cNvSpPr>
          <p:nvPr>
            <p:ph type="ctrTitle"/>
          </p:nvPr>
        </p:nvSpPr>
        <p:spPr bwMode="auto">
          <a:xfrm>
            <a:off x="1919288" y="322264"/>
            <a:ext cx="3975100" cy="803275"/>
          </a:xfrm>
          <a:solidFill>
            <a:schemeClr val="bg1"/>
          </a:solidFill>
        </p:spPr>
        <p:txBody>
          <a:bodyPr wrap="square" numCol="1" anchorCtr="0" compatLnSpc="1">
            <a:prstTxWarp prst="textNoShape">
              <a:avLst/>
            </a:prstTxWarp>
          </a:bodyPr>
          <a:lstStyle/>
          <a:p>
            <a:pPr eaLnBrk="1" hangingPunct="1"/>
            <a:r>
              <a:rPr lang="ja-JP" altLang="en-US" sz="4800" dirty="0">
                <a:solidFill>
                  <a:srgbClr val="FF0000"/>
                </a:solidFill>
                <a:latin typeface="富士ポップ" pitchFamily="49" charset="-128"/>
                <a:ea typeface="HGP創英角ﾎﾟｯﾌﾟ体" panose="040B0A00000000000000" pitchFamily="50" charset="-128"/>
              </a:rPr>
              <a:t>は じ め に</a:t>
            </a:r>
          </a:p>
        </p:txBody>
      </p:sp>
      <p:sp>
        <p:nvSpPr>
          <p:cNvPr id="67595" name="Text Box 11">
            <a:extLst>
              <a:ext uri="{FF2B5EF4-FFF2-40B4-BE49-F238E27FC236}">
                <a16:creationId xmlns:a16="http://schemas.microsoft.com/office/drawing/2014/main" id="{1218BE49-96F0-46E8-9531-A21B646D7BC1}"/>
              </a:ext>
            </a:extLst>
          </p:cNvPr>
          <p:cNvSpPr txBox="1">
            <a:spLocks noChangeArrowheads="1"/>
          </p:cNvSpPr>
          <p:nvPr/>
        </p:nvSpPr>
        <p:spPr bwMode="auto">
          <a:xfrm>
            <a:off x="362999" y="3041230"/>
            <a:ext cx="9299983" cy="1692771"/>
          </a:xfrm>
          <a:prstGeom prst="rect">
            <a:avLst/>
          </a:prstGeom>
          <a:noFill/>
          <a:ln>
            <a:noFill/>
          </a:ln>
          <a:effectLst/>
        </p:spPr>
        <p:txBody>
          <a:bodyPr wrap="square">
            <a:spAutoFit/>
          </a:bodyPr>
          <a:lstStyle/>
          <a:p>
            <a:pPr eaLnBrk="1" hangingPunct="1">
              <a:defRPr/>
            </a:pPr>
            <a:r>
              <a:rPr lang="ja-JP" altLang="en-US" sz="2600" dirty="0">
                <a:latin typeface="AR丸ゴシック体M" pitchFamily="49" charset="-128"/>
                <a:ea typeface="AR丸ゴシック体M" pitchFamily="49" charset="-128"/>
                <a:cs typeface="メイリオ" pitchFamily="50" charset="-128"/>
              </a:rPr>
              <a:t>◎ある研究では、</a:t>
            </a:r>
            <a:r>
              <a:rPr lang="en-US" altLang="ja-JP" sz="2600" b="1" dirty="0">
                <a:latin typeface="AR丸ゴシック体M" pitchFamily="49" charset="-128"/>
                <a:ea typeface="AR丸ゴシック体M" pitchFamily="49" charset="-128"/>
                <a:cs typeface="メイリオ" pitchFamily="50" charset="-128"/>
              </a:rPr>
              <a:t>2025</a:t>
            </a:r>
            <a:r>
              <a:rPr lang="ja-JP" altLang="en-US" sz="2600" b="1" dirty="0">
                <a:latin typeface="AR丸ゴシック体M" pitchFamily="49" charset="-128"/>
                <a:ea typeface="AR丸ゴシック体M" pitchFamily="49" charset="-128"/>
                <a:cs typeface="メイリオ" pitchFamily="50" charset="-128"/>
              </a:rPr>
              <a:t>年には</a:t>
            </a:r>
            <a:r>
              <a:rPr lang="en-US" altLang="ja-JP" sz="2600" b="1" dirty="0">
                <a:latin typeface="AR丸ゴシック体M" pitchFamily="49" charset="-128"/>
                <a:ea typeface="AR丸ゴシック体M" pitchFamily="49" charset="-128"/>
                <a:cs typeface="メイリオ" pitchFamily="50" charset="-128"/>
              </a:rPr>
              <a:t>65</a:t>
            </a:r>
            <a:r>
              <a:rPr lang="ja-JP" altLang="en-US" sz="2600" b="1" dirty="0">
                <a:latin typeface="AR丸ゴシック体M" pitchFamily="49" charset="-128"/>
                <a:ea typeface="AR丸ゴシック体M" pitchFamily="49" charset="-128"/>
                <a:cs typeface="メイリオ" pitchFamily="50" charset="-128"/>
              </a:rPr>
              <a:t>歳以上の</a:t>
            </a:r>
            <a:r>
              <a:rPr lang="en-US" altLang="ja-JP" sz="2600" b="1" dirty="0">
                <a:latin typeface="AR丸ゴシック体M" pitchFamily="49" charset="-128"/>
                <a:ea typeface="AR丸ゴシック体M" pitchFamily="49" charset="-128"/>
                <a:cs typeface="メイリオ" pitchFamily="50" charset="-128"/>
              </a:rPr>
              <a:t>5</a:t>
            </a:r>
            <a:r>
              <a:rPr lang="ja-JP" altLang="en-US" sz="2600" b="1" dirty="0">
                <a:latin typeface="AR丸ゴシック体M" pitchFamily="49" charset="-128"/>
                <a:ea typeface="AR丸ゴシック体M" pitchFamily="49" charset="-128"/>
                <a:cs typeface="メイリオ" pitchFamily="50" charset="-128"/>
              </a:rPr>
              <a:t>人に１人は</a:t>
            </a:r>
            <a:r>
              <a:rPr lang="ja-JP" altLang="en-US" sz="2600" b="1" dirty="0">
                <a:solidFill>
                  <a:srgbClr val="FF0000"/>
                </a:solidFill>
                <a:latin typeface="AR丸ゴシック体M" pitchFamily="49" charset="-128"/>
                <a:ea typeface="AR丸ゴシック体M" pitchFamily="49" charset="-128"/>
                <a:cs typeface="メイリオ" pitchFamily="50" charset="-128"/>
              </a:rPr>
              <a:t>認知症　</a:t>
            </a:r>
            <a:endParaRPr lang="en-US" altLang="ja-JP" sz="2600" b="1" dirty="0">
              <a:solidFill>
                <a:srgbClr val="FF0000"/>
              </a:solidFill>
              <a:latin typeface="AR丸ゴシック体M" pitchFamily="49" charset="-128"/>
              <a:ea typeface="AR丸ゴシック体M" pitchFamily="49" charset="-128"/>
              <a:cs typeface="メイリオ" pitchFamily="50" charset="-128"/>
            </a:endParaRPr>
          </a:p>
          <a:p>
            <a:pPr eaLnBrk="1" hangingPunct="1">
              <a:defRPr/>
            </a:pPr>
            <a:r>
              <a:rPr lang="ja-JP" altLang="en-US" sz="2600" b="1" dirty="0">
                <a:solidFill>
                  <a:srgbClr val="FF0000"/>
                </a:solidFill>
                <a:latin typeface="AR丸ゴシック体M" pitchFamily="49" charset="-128"/>
                <a:ea typeface="AR丸ゴシック体M" pitchFamily="49" charset="-128"/>
                <a:cs typeface="メイリオ" pitchFamily="50" charset="-128"/>
              </a:rPr>
              <a:t>　</a:t>
            </a:r>
            <a:r>
              <a:rPr lang="ja-JP" altLang="en-US" sz="2600" dirty="0">
                <a:latin typeface="AR丸ゴシック体M" pitchFamily="49" charset="-128"/>
                <a:ea typeface="AR丸ゴシック体M" pitchFamily="49" charset="-128"/>
                <a:cs typeface="メイリオ" pitchFamily="50" charset="-128"/>
              </a:rPr>
              <a:t>であると言われています。</a:t>
            </a:r>
            <a:endParaRPr lang="en-US" altLang="ja-JP" sz="2600" dirty="0">
              <a:latin typeface="AR丸ゴシック体M" pitchFamily="49" charset="-128"/>
              <a:ea typeface="AR丸ゴシック体M" pitchFamily="49" charset="-128"/>
              <a:cs typeface="メイリオ" pitchFamily="50" charset="-128"/>
            </a:endParaRPr>
          </a:p>
          <a:p>
            <a:pPr eaLnBrk="1" hangingPunct="1">
              <a:defRPr/>
            </a:pPr>
            <a:r>
              <a:rPr lang="ja-JP" altLang="en-US" sz="2600" b="1" dirty="0">
                <a:latin typeface="AR丸ゴシック体M" pitchFamily="49" charset="-128"/>
                <a:ea typeface="AR丸ゴシック体M" pitchFamily="49" charset="-128"/>
                <a:cs typeface="メイリオ" pitchFamily="50" charset="-128"/>
              </a:rPr>
              <a:t>→</a:t>
            </a:r>
            <a:r>
              <a:rPr lang="ja-JP" altLang="en-US" sz="2600" b="1" dirty="0">
                <a:solidFill>
                  <a:srgbClr val="FF0000"/>
                </a:solidFill>
                <a:latin typeface="AR丸ゴシック体M" pitchFamily="49" charset="-128"/>
                <a:ea typeface="AR丸ゴシック体M" pitchFamily="49" charset="-128"/>
                <a:cs typeface="メイリオ" pitchFamily="50" charset="-128"/>
              </a:rPr>
              <a:t>認知症</a:t>
            </a:r>
            <a:r>
              <a:rPr lang="ja-JP" altLang="en-US" sz="2600" b="1" dirty="0">
                <a:latin typeface="AR丸ゴシック体M" pitchFamily="49" charset="-128"/>
                <a:ea typeface="AR丸ゴシック体M" pitchFamily="49" charset="-128"/>
                <a:cs typeface="メイリオ" pitchFamily="50" charset="-128"/>
              </a:rPr>
              <a:t>の方の割合は、今後も高くなると予想されています。</a:t>
            </a:r>
            <a:endParaRPr lang="en-US" altLang="ja-JP" sz="2600" b="1" dirty="0">
              <a:latin typeface="AR丸ゴシック体M" pitchFamily="49" charset="-128"/>
              <a:ea typeface="AR丸ゴシック体M" pitchFamily="49" charset="-128"/>
              <a:cs typeface="メイリオ" pitchFamily="50" charset="-128"/>
            </a:endParaRPr>
          </a:p>
          <a:p>
            <a:pPr eaLnBrk="1" hangingPunct="1">
              <a:defRPr/>
            </a:pPr>
            <a:r>
              <a:rPr lang="ja-JP" altLang="en-US" sz="2600" b="1" dirty="0">
                <a:latin typeface="AR丸ゴシック体M" pitchFamily="49" charset="-128"/>
                <a:ea typeface="AR丸ゴシック体M" pitchFamily="49" charset="-128"/>
                <a:cs typeface="メイリオ" pitchFamily="50" charset="-128"/>
              </a:rPr>
              <a:t>→老後、最大の不安が</a:t>
            </a:r>
            <a:r>
              <a:rPr lang="ja-JP" altLang="en-US" sz="2600" b="1" dirty="0">
                <a:solidFill>
                  <a:srgbClr val="FF0000"/>
                </a:solidFill>
                <a:latin typeface="AR丸ゴシック体M" pitchFamily="49" charset="-128"/>
                <a:ea typeface="AR丸ゴシック体M" pitchFamily="49" charset="-128"/>
                <a:cs typeface="メイリオ" pitchFamily="50" charset="-128"/>
              </a:rPr>
              <a:t>「認知症」</a:t>
            </a:r>
            <a:r>
              <a:rPr lang="ja-JP" altLang="en-US" sz="2600" b="1" dirty="0">
                <a:latin typeface="AR丸ゴシック体M" pitchFamily="49" charset="-128"/>
                <a:ea typeface="AR丸ゴシック体M" pitchFamily="49" charset="-128"/>
                <a:cs typeface="メイリオ" pitchFamily="50" charset="-128"/>
              </a:rPr>
              <a:t>！？</a:t>
            </a:r>
            <a:endParaRPr lang="en-US" altLang="ja-JP" sz="2600" b="1" dirty="0">
              <a:latin typeface="AR丸ゴシック体M" pitchFamily="49" charset="-128"/>
              <a:ea typeface="AR丸ゴシック体M" pitchFamily="49" charset="-128"/>
              <a:cs typeface="メイリオ" pitchFamily="50" charset="-128"/>
            </a:endParaRPr>
          </a:p>
        </p:txBody>
      </p:sp>
      <p:sp>
        <p:nvSpPr>
          <p:cNvPr id="13320" name="テキスト ボックス 7">
            <a:extLst>
              <a:ext uri="{FF2B5EF4-FFF2-40B4-BE49-F238E27FC236}">
                <a16:creationId xmlns:a16="http://schemas.microsoft.com/office/drawing/2014/main" id="{E56DFF8A-1648-46D7-9A33-4551C90EC1C8}"/>
              </a:ext>
            </a:extLst>
          </p:cNvPr>
          <p:cNvSpPr txBox="1">
            <a:spLocks noChangeArrowheads="1"/>
          </p:cNvSpPr>
          <p:nvPr/>
        </p:nvSpPr>
        <p:spPr bwMode="auto">
          <a:xfrm>
            <a:off x="6899275" y="6429374"/>
            <a:ext cx="5292725" cy="276225"/>
          </a:xfrm>
          <a:prstGeom prst="rect">
            <a:avLst/>
          </a:prstGeom>
          <a:solidFill>
            <a:schemeClr val="accent3">
              <a:lumMod val="20000"/>
              <a:lumOff val="80000"/>
            </a:schemeClr>
          </a:solidFill>
          <a:ln>
            <a:noFill/>
          </a:ln>
        </p:spPr>
        <p:txBody>
          <a:bodyPr>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認知症サポーター中学生養成講座副読本</a:t>
            </a:r>
          </a:p>
        </p:txBody>
      </p:sp>
      <p:pic>
        <p:nvPicPr>
          <p:cNvPr id="2" name="図 1">
            <a:extLst>
              <a:ext uri="{FF2B5EF4-FFF2-40B4-BE49-F238E27FC236}">
                <a16:creationId xmlns:a16="http://schemas.microsoft.com/office/drawing/2014/main" id="{F39CCA05-0CA3-49DF-83D8-0EC67AEFA54B}"/>
              </a:ext>
            </a:extLst>
          </p:cNvPr>
          <p:cNvPicPr>
            <a:picLocks noChangeAspect="1"/>
          </p:cNvPicPr>
          <p:nvPr/>
        </p:nvPicPr>
        <p:blipFill>
          <a:blip r:embed="rId3"/>
          <a:stretch>
            <a:fillRect/>
          </a:stretch>
        </p:blipFill>
        <p:spPr>
          <a:xfrm>
            <a:off x="9566533" y="3011703"/>
            <a:ext cx="2213040" cy="2639797"/>
          </a:xfrm>
          <a:prstGeom prst="rect">
            <a:avLst/>
          </a:prstGeom>
        </p:spPr>
      </p:pic>
      <p:sp>
        <p:nvSpPr>
          <p:cNvPr id="9" name="正方形/長方形 8">
            <a:extLst>
              <a:ext uri="{FF2B5EF4-FFF2-40B4-BE49-F238E27FC236}">
                <a16:creationId xmlns:a16="http://schemas.microsoft.com/office/drawing/2014/main" id="{95ADBA7A-6820-4B33-904F-CA831AE63C02}"/>
              </a:ext>
            </a:extLst>
          </p:cNvPr>
          <p:cNvSpPr/>
          <p:nvPr/>
        </p:nvSpPr>
        <p:spPr>
          <a:xfrm>
            <a:off x="11050589" y="322264"/>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P2</a:t>
            </a:r>
            <a:endParaRPr lang="ja-JP" altLang="en-US" dirty="0">
              <a:latin typeface="AR丸ゴシック体M" panose="020B0609010101010101" pitchFamily="49" charset="-128"/>
              <a:ea typeface="AR丸ゴシック体M" panose="020B0609010101010101" pitchFamily="49" charset="-128"/>
            </a:endParaRPr>
          </a:p>
        </p:txBody>
      </p:sp>
      <p:sp>
        <p:nvSpPr>
          <p:cNvPr id="10" name="Text Box 11">
            <a:extLst>
              <a:ext uri="{FF2B5EF4-FFF2-40B4-BE49-F238E27FC236}">
                <a16:creationId xmlns:a16="http://schemas.microsoft.com/office/drawing/2014/main" id="{197CE6E7-BAD8-4CC9-931E-330342E531AC}"/>
              </a:ext>
            </a:extLst>
          </p:cNvPr>
          <p:cNvSpPr txBox="1">
            <a:spLocks noChangeArrowheads="1"/>
          </p:cNvSpPr>
          <p:nvPr/>
        </p:nvSpPr>
        <p:spPr bwMode="auto">
          <a:xfrm>
            <a:off x="708750" y="1213570"/>
            <a:ext cx="10996681"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eaLnBrk="1" hangingPunct="1">
              <a:spcBef>
                <a:spcPct val="0"/>
              </a:spcBef>
              <a:buFontTx/>
              <a:buNone/>
            </a:pPr>
            <a:r>
              <a:rPr lang="ja-JP" altLang="en-US" sz="2600" dirty="0">
                <a:solidFill>
                  <a:schemeClr val="tx1"/>
                </a:solidFill>
                <a:latin typeface="AR丸ゴシック体M" pitchFamily="49" charset="-128"/>
                <a:ea typeface="AR丸ゴシック体M" pitchFamily="49" charset="-128"/>
                <a:cs typeface="メイリオ" panose="020B0604030504040204" pitchFamily="50" charset="-128"/>
              </a:rPr>
              <a:t>◎</a:t>
            </a:r>
            <a:r>
              <a:rPr lang="ja-JP" altLang="en-US" sz="2600" b="1" dirty="0">
                <a:solidFill>
                  <a:srgbClr val="FF0000"/>
                </a:solidFill>
                <a:latin typeface="AR丸ゴシック体M" pitchFamily="49" charset="-128"/>
                <a:ea typeface="AR丸ゴシック体M" pitchFamily="49" charset="-128"/>
                <a:cs typeface="メイリオ" panose="020B0604030504040204" pitchFamily="50" charset="-128"/>
              </a:rPr>
              <a:t>日本</a:t>
            </a:r>
            <a:r>
              <a:rPr lang="ja-JP" altLang="en-US" sz="2600" dirty="0">
                <a:solidFill>
                  <a:schemeClr val="tx1"/>
                </a:solidFill>
                <a:latin typeface="AR丸ゴシック体M" pitchFamily="49" charset="-128"/>
                <a:ea typeface="AR丸ゴシック体M" pitchFamily="49" charset="-128"/>
                <a:cs typeface="メイリオ" panose="020B0604030504040204" pitchFamily="50" charset="-128"/>
              </a:rPr>
              <a:t>は、世界がこれまで経験したことのない</a:t>
            </a:r>
            <a:r>
              <a:rPr lang="ja-JP" altLang="en-US" sz="2600" b="1" dirty="0">
                <a:solidFill>
                  <a:srgbClr val="FF0000"/>
                </a:solidFill>
                <a:latin typeface="AR丸ゴシック体M" pitchFamily="49" charset="-128"/>
                <a:ea typeface="AR丸ゴシック体M" pitchFamily="49" charset="-128"/>
                <a:cs typeface="メイリオ" panose="020B0604030504040204" pitchFamily="50" charset="-128"/>
              </a:rPr>
              <a:t>「超高齢社会」</a:t>
            </a:r>
            <a:r>
              <a:rPr lang="ja-JP" altLang="en-US" sz="2600" dirty="0">
                <a:solidFill>
                  <a:schemeClr val="tx1"/>
                </a:solidFill>
                <a:latin typeface="AR丸ゴシック体M" pitchFamily="49" charset="-128"/>
                <a:ea typeface="AR丸ゴシック体M" pitchFamily="49" charset="-128"/>
                <a:cs typeface="メイリオ" panose="020B0604030504040204" pitchFamily="50" charset="-128"/>
              </a:rPr>
              <a:t>をむかえ</a:t>
            </a:r>
            <a:endParaRPr lang="en-US" altLang="ja-JP" sz="2600" dirty="0">
              <a:solidFill>
                <a:schemeClr val="tx1"/>
              </a:solidFill>
              <a:latin typeface="AR丸ゴシック体M" pitchFamily="49" charset="-128"/>
              <a:ea typeface="AR丸ゴシック体M" pitchFamily="49" charset="-128"/>
              <a:cs typeface="メイリオ" panose="020B0604030504040204" pitchFamily="50" charset="-128"/>
            </a:endParaRPr>
          </a:p>
          <a:p>
            <a:pPr eaLnBrk="1" hangingPunct="1">
              <a:spcBef>
                <a:spcPct val="0"/>
              </a:spcBef>
              <a:buFontTx/>
              <a:buNone/>
            </a:pPr>
            <a:r>
              <a:rPr lang="ja-JP" altLang="en-US" sz="2600" dirty="0">
                <a:solidFill>
                  <a:schemeClr val="tx1"/>
                </a:solidFill>
                <a:latin typeface="AR丸ゴシック体M" pitchFamily="49" charset="-128"/>
                <a:ea typeface="AR丸ゴシック体M" pitchFamily="49" charset="-128"/>
                <a:cs typeface="メイリオ" panose="020B0604030504040204" pitchFamily="50" charset="-128"/>
              </a:rPr>
              <a:t>　ています。</a:t>
            </a:r>
            <a:endParaRPr lang="en-US" altLang="ja-JP" sz="2600" dirty="0">
              <a:solidFill>
                <a:schemeClr val="tx1"/>
              </a:solidFill>
              <a:latin typeface="AR丸ゴシック体M" pitchFamily="49" charset="-128"/>
              <a:ea typeface="AR丸ゴシック体M" pitchFamily="49" charset="-128"/>
              <a:cs typeface="メイリオ" panose="020B0604030504040204" pitchFamily="50" charset="-128"/>
            </a:endParaRPr>
          </a:p>
        </p:txBody>
      </p:sp>
      <p:sp>
        <p:nvSpPr>
          <p:cNvPr id="11" name="Text Box 11">
            <a:extLst>
              <a:ext uri="{FF2B5EF4-FFF2-40B4-BE49-F238E27FC236}">
                <a16:creationId xmlns:a16="http://schemas.microsoft.com/office/drawing/2014/main" id="{E06EAED6-C40D-40B0-A93B-251B8B79A17D}"/>
              </a:ext>
            </a:extLst>
          </p:cNvPr>
          <p:cNvSpPr txBox="1">
            <a:spLocks noChangeArrowheads="1"/>
          </p:cNvSpPr>
          <p:nvPr/>
        </p:nvSpPr>
        <p:spPr bwMode="auto">
          <a:xfrm>
            <a:off x="726213" y="2078163"/>
            <a:ext cx="1077450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eaLnBrk="1" hangingPunct="1">
              <a:spcBef>
                <a:spcPct val="0"/>
              </a:spcBef>
              <a:buFontTx/>
              <a:buNone/>
            </a:pPr>
            <a:r>
              <a:rPr lang="ja-JP" altLang="en-US" sz="2600" dirty="0">
                <a:solidFill>
                  <a:schemeClr val="tx1"/>
                </a:solidFill>
                <a:latin typeface="AR丸ゴシック体M" pitchFamily="49" charset="-128"/>
                <a:ea typeface="AR丸ゴシック体M" pitchFamily="49" charset="-128"/>
                <a:cs typeface="メイリオ" panose="020B0604030504040204" pitchFamily="50" charset="-128"/>
              </a:rPr>
              <a:t>◎</a:t>
            </a:r>
            <a:r>
              <a:rPr lang="ja-JP" altLang="en-US" sz="2600" b="1" dirty="0">
                <a:solidFill>
                  <a:srgbClr val="FF0000"/>
                </a:solidFill>
                <a:latin typeface="AR丸ゴシック体M" pitchFamily="49" charset="-128"/>
                <a:ea typeface="AR丸ゴシック体M" pitchFamily="49" charset="-128"/>
                <a:cs typeface="メイリオ" panose="020B0604030504040204" pitchFamily="50" charset="-128"/>
              </a:rPr>
              <a:t>「認知症」</a:t>
            </a:r>
            <a:r>
              <a:rPr lang="ja-JP" altLang="en-US" sz="2600" dirty="0">
                <a:solidFill>
                  <a:schemeClr val="tx1"/>
                </a:solidFill>
                <a:latin typeface="AR丸ゴシック体M" pitchFamily="49" charset="-128"/>
                <a:ea typeface="AR丸ゴシック体M" pitchFamily="49" charset="-128"/>
                <a:cs typeface="メイリオ" panose="020B0604030504040204" pitchFamily="50" charset="-128"/>
              </a:rPr>
              <a:t>は、誰にでも起こりうる可能性のある</a:t>
            </a:r>
            <a:r>
              <a:rPr lang="ja-JP" altLang="en-US" sz="2600" b="1" u="sng" dirty="0">
                <a:solidFill>
                  <a:srgbClr val="FF0000"/>
                </a:solidFill>
                <a:latin typeface="AR丸ゴシック体M" pitchFamily="49" charset="-128"/>
                <a:ea typeface="AR丸ゴシック体M" pitchFamily="49" charset="-128"/>
                <a:cs typeface="メイリオ" panose="020B0604030504040204" pitchFamily="50" charset="-128"/>
              </a:rPr>
              <a:t>「脳」</a:t>
            </a:r>
            <a:r>
              <a:rPr lang="ja-JP" altLang="en-US" sz="2600" u="sng" dirty="0">
                <a:solidFill>
                  <a:schemeClr val="tx1"/>
                </a:solidFill>
                <a:latin typeface="AR丸ゴシック体M" pitchFamily="49" charset="-128"/>
                <a:ea typeface="AR丸ゴシック体M" pitchFamily="49" charset="-128"/>
                <a:cs typeface="メイリオ" panose="020B0604030504040204" pitchFamily="50" charset="-128"/>
              </a:rPr>
              <a:t>の病気による　</a:t>
            </a:r>
            <a:endParaRPr lang="en-US" altLang="ja-JP" sz="2600" u="sng" dirty="0">
              <a:solidFill>
                <a:schemeClr val="tx1"/>
              </a:solidFill>
              <a:latin typeface="AR丸ゴシック体M" pitchFamily="49" charset="-128"/>
              <a:ea typeface="AR丸ゴシック体M" pitchFamily="49" charset="-128"/>
              <a:cs typeface="メイリオ" panose="020B0604030504040204" pitchFamily="50" charset="-128"/>
            </a:endParaRPr>
          </a:p>
          <a:p>
            <a:pPr eaLnBrk="1" hangingPunct="1">
              <a:spcBef>
                <a:spcPct val="0"/>
              </a:spcBef>
              <a:buFontTx/>
              <a:buNone/>
            </a:pPr>
            <a:r>
              <a:rPr lang="ja-JP" altLang="en-US" sz="2600" dirty="0">
                <a:solidFill>
                  <a:schemeClr val="tx1"/>
                </a:solidFill>
                <a:latin typeface="AR丸ゴシック体M" pitchFamily="49" charset="-128"/>
                <a:ea typeface="AR丸ゴシック体M" pitchFamily="49" charset="-128"/>
                <a:cs typeface="メイリオ" panose="020B0604030504040204" pitchFamily="50" charset="-128"/>
              </a:rPr>
              <a:t>　 </a:t>
            </a:r>
            <a:r>
              <a:rPr lang="ja-JP" altLang="en-US" sz="2600" u="sng" dirty="0">
                <a:solidFill>
                  <a:schemeClr val="tx1"/>
                </a:solidFill>
                <a:latin typeface="AR丸ゴシック体M" pitchFamily="49" charset="-128"/>
                <a:ea typeface="AR丸ゴシック体M" pitchFamily="49" charset="-128"/>
                <a:cs typeface="メイリオ" panose="020B0604030504040204" pitchFamily="50" charset="-128"/>
              </a:rPr>
              <a:t>もの</a:t>
            </a:r>
            <a:r>
              <a:rPr lang="ja-JP" altLang="en-US" sz="2600" dirty="0">
                <a:solidFill>
                  <a:schemeClr val="tx1"/>
                </a:solidFill>
                <a:latin typeface="AR丸ゴシック体M" pitchFamily="49" charset="-128"/>
                <a:ea typeface="AR丸ゴシック体M" pitchFamily="49" charset="-128"/>
                <a:cs typeface="メイリオ" panose="020B0604030504040204" pitchFamily="50" charset="-128"/>
              </a:rPr>
              <a:t>で高齢になるほどなりやすいと言われています。</a:t>
            </a:r>
            <a:endParaRPr lang="en-US" altLang="ja-JP" sz="2600" dirty="0">
              <a:solidFill>
                <a:schemeClr val="tx1"/>
              </a:solidFill>
              <a:latin typeface="AR丸ゴシック体M" pitchFamily="49" charset="-128"/>
              <a:ea typeface="AR丸ゴシック体M" pitchFamily="49" charset="-128"/>
              <a:cs typeface="メイリオ" panose="020B0604030504040204" pitchFamily="50" charset="-128"/>
            </a:endParaRPr>
          </a:p>
        </p:txBody>
      </p:sp>
      <p:sp>
        <p:nvSpPr>
          <p:cNvPr id="12" name="Text Box 11">
            <a:extLst>
              <a:ext uri="{FF2B5EF4-FFF2-40B4-BE49-F238E27FC236}">
                <a16:creationId xmlns:a16="http://schemas.microsoft.com/office/drawing/2014/main" id="{FD01E55D-D0EB-42C3-8A33-6288BF3A6D8B}"/>
              </a:ext>
            </a:extLst>
          </p:cNvPr>
          <p:cNvSpPr txBox="1">
            <a:spLocks noChangeArrowheads="1"/>
          </p:cNvSpPr>
          <p:nvPr/>
        </p:nvSpPr>
        <p:spPr bwMode="auto">
          <a:xfrm>
            <a:off x="1300032" y="4841892"/>
            <a:ext cx="826650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eaLnBrk="1" hangingPunct="1">
              <a:spcBef>
                <a:spcPct val="0"/>
              </a:spcBef>
              <a:buFontTx/>
              <a:buNone/>
            </a:pPr>
            <a:r>
              <a:rPr lang="ja-JP" altLang="en-US" b="1" u="sng" dirty="0">
                <a:solidFill>
                  <a:srgbClr val="FF0000"/>
                </a:solidFill>
                <a:latin typeface="AR丸ゴシック体M" pitchFamily="49" charset="-128"/>
                <a:ea typeface="AR丸ゴシック体M" pitchFamily="49" charset="-128"/>
                <a:cs typeface="メイリオ" panose="020B0604030504040204" pitchFamily="50" charset="-128"/>
              </a:rPr>
              <a:t>でも、みんなで助けあうことができれば、  </a:t>
            </a:r>
            <a:endParaRPr lang="en-US" altLang="ja-JP" b="1" u="sng" dirty="0">
              <a:solidFill>
                <a:srgbClr val="FF0000"/>
              </a:solidFill>
              <a:latin typeface="AR丸ゴシック体M" pitchFamily="49" charset="-128"/>
              <a:ea typeface="AR丸ゴシック体M" pitchFamily="49" charset="-128"/>
              <a:cs typeface="メイリオ" panose="020B0604030504040204" pitchFamily="50" charset="-128"/>
            </a:endParaRPr>
          </a:p>
          <a:p>
            <a:pPr eaLnBrk="1" hangingPunct="1">
              <a:spcBef>
                <a:spcPct val="0"/>
              </a:spcBef>
              <a:buFontTx/>
              <a:buNone/>
            </a:pPr>
            <a:r>
              <a:rPr lang="en-US" altLang="ja-JP" b="1" dirty="0">
                <a:solidFill>
                  <a:srgbClr val="FF0000"/>
                </a:solidFill>
                <a:latin typeface="AR丸ゴシック体M" pitchFamily="49" charset="-128"/>
                <a:ea typeface="AR丸ゴシック体M" pitchFamily="49" charset="-128"/>
                <a:cs typeface="メイリオ" panose="020B0604030504040204" pitchFamily="50" charset="-128"/>
              </a:rPr>
              <a:t> </a:t>
            </a:r>
            <a:r>
              <a:rPr lang="ja-JP" altLang="en-US" b="1" dirty="0">
                <a:solidFill>
                  <a:srgbClr val="FF0000"/>
                </a:solidFill>
                <a:latin typeface="AR丸ゴシック体M" pitchFamily="49" charset="-128"/>
                <a:ea typeface="AR丸ゴシック体M" pitchFamily="49" charset="-128"/>
                <a:cs typeface="メイリオ" panose="020B0604030504040204" pitchFamily="50" charset="-128"/>
              </a:rPr>
              <a:t>認知症の方もその家族も安心して暮らすことができます。</a:t>
            </a:r>
            <a:endParaRPr lang="en-US" altLang="ja-JP" b="1" dirty="0">
              <a:solidFill>
                <a:srgbClr val="FF0000"/>
              </a:solidFill>
              <a:latin typeface="AR丸ゴシック体M" pitchFamily="49" charset="-128"/>
              <a:ea typeface="AR丸ゴシック体M" pitchFamily="49" charset="-128"/>
              <a:cs typeface="メイリオ" panose="020B0604030504040204" pitchFamily="50" charset="-128"/>
            </a:endParaRPr>
          </a:p>
        </p:txBody>
      </p:sp>
      <p:sp>
        <p:nvSpPr>
          <p:cNvPr id="13" name="Text Box 11">
            <a:extLst>
              <a:ext uri="{FF2B5EF4-FFF2-40B4-BE49-F238E27FC236}">
                <a16:creationId xmlns:a16="http://schemas.microsoft.com/office/drawing/2014/main" id="{6D5451BB-4425-4CD3-A6E0-63E34CC16DE5}"/>
              </a:ext>
            </a:extLst>
          </p:cNvPr>
          <p:cNvSpPr txBox="1">
            <a:spLocks noChangeArrowheads="1"/>
          </p:cNvSpPr>
          <p:nvPr/>
        </p:nvSpPr>
        <p:spPr bwMode="auto">
          <a:xfrm>
            <a:off x="879738" y="5780630"/>
            <a:ext cx="8783243"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eaLnBrk="1" hangingPunct="1">
              <a:spcBef>
                <a:spcPct val="0"/>
              </a:spcBef>
              <a:buFontTx/>
              <a:buNone/>
            </a:pPr>
            <a:r>
              <a:rPr lang="ja-JP" altLang="en-US" sz="3400" b="1" dirty="0">
                <a:solidFill>
                  <a:srgbClr val="0070C0"/>
                </a:solidFill>
                <a:latin typeface="AR丸ゴシック体M" pitchFamily="49" charset="-128"/>
                <a:ea typeface="AR丸ゴシック体M" pitchFamily="49" charset="-128"/>
                <a:cs typeface="メイリオ" panose="020B0604030504040204" pitchFamily="50" charset="-128"/>
              </a:rPr>
              <a:t>自分達に何ができるか、考えてみましょう</a:t>
            </a:r>
            <a:endParaRPr lang="en-US" altLang="ja-JP" sz="3400" b="1" dirty="0">
              <a:solidFill>
                <a:srgbClr val="FF0000"/>
              </a:solidFill>
              <a:latin typeface="AR丸ゴシック体M" pitchFamily="49" charset="-128"/>
              <a:ea typeface="AR丸ゴシック体M" pitchFamily="49" charset="-128"/>
              <a:cs typeface="メイリオ" panose="020B0604030504040204"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1000"/>
                                        <p:tgtEl>
                                          <p:spTgt spid="11">
                                            <p:txEl>
                                              <p:pRg st="1" end="1"/>
                                            </p:txEl>
                                          </p:spTgt>
                                        </p:tgtEl>
                                      </p:cBhvr>
                                    </p:animEffect>
                                    <p:anim calcmode="lin" valueType="num">
                                      <p:cBhvr>
                                        <p:cTn id="1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7595">
                                            <p:txEl>
                                              <p:pRg st="0" end="0"/>
                                            </p:txEl>
                                          </p:spTgt>
                                        </p:tgtEl>
                                        <p:attrNameLst>
                                          <p:attrName>style.visibility</p:attrName>
                                        </p:attrNameLst>
                                      </p:cBhvr>
                                      <p:to>
                                        <p:strVal val="visible"/>
                                      </p:to>
                                    </p:set>
                                    <p:animEffect transition="in" filter="fade">
                                      <p:cBhvr>
                                        <p:cTn id="19" dur="1000"/>
                                        <p:tgtEl>
                                          <p:spTgt spid="67595">
                                            <p:txEl>
                                              <p:pRg st="0" end="0"/>
                                            </p:txEl>
                                          </p:spTgt>
                                        </p:tgtEl>
                                      </p:cBhvr>
                                    </p:animEffect>
                                    <p:anim calcmode="lin" valueType="num">
                                      <p:cBhvr>
                                        <p:cTn id="20" dur="1000" fill="hold"/>
                                        <p:tgtEl>
                                          <p:spTgt spid="6759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67595">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7595">
                                            <p:txEl>
                                              <p:pRg st="1" end="1"/>
                                            </p:txEl>
                                          </p:spTgt>
                                        </p:tgtEl>
                                        <p:attrNameLst>
                                          <p:attrName>style.visibility</p:attrName>
                                        </p:attrNameLst>
                                      </p:cBhvr>
                                      <p:to>
                                        <p:strVal val="visible"/>
                                      </p:to>
                                    </p:set>
                                    <p:animEffect transition="in" filter="fade">
                                      <p:cBhvr>
                                        <p:cTn id="24" dur="1000"/>
                                        <p:tgtEl>
                                          <p:spTgt spid="67595">
                                            <p:txEl>
                                              <p:pRg st="1" end="1"/>
                                            </p:txEl>
                                          </p:spTgt>
                                        </p:tgtEl>
                                      </p:cBhvr>
                                    </p:animEffect>
                                    <p:anim calcmode="lin" valueType="num">
                                      <p:cBhvr>
                                        <p:cTn id="25" dur="1000" fill="hold"/>
                                        <p:tgtEl>
                                          <p:spTgt spid="67595">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67595">
                                            <p:txEl>
                                              <p:pRg st="1" end="1"/>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7595">
                                            <p:txEl>
                                              <p:pRg st="2" end="2"/>
                                            </p:txEl>
                                          </p:spTgt>
                                        </p:tgtEl>
                                        <p:attrNameLst>
                                          <p:attrName>style.visibility</p:attrName>
                                        </p:attrNameLst>
                                      </p:cBhvr>
                                      <p:to>
                                        <p:strVal val="visible"/>
                                      </p:to>
                                    </p:set>
                                    <p:animEffect transition="in" filter="fade">
                                      <p:cBhvr>
                                        <p:cTn id="29" dur="1000"/>
                                        <p:tgtEl>
                                          <p:spTgt spid="67595">
                                            <p:txEl>
                                              <p:pRg st="2" end="2"/>
                                            </p:txEl>
                                          </p:spTgt>
                                        </p:tgtEl>
                                      </p:cBhvr>
                                    </p:animEffect>
                                    <p:anim calcmode="lin" valueType="num">
                                      <p:cBhvr>
                                        <p:cTn id="30" dur="1000" fill="hold"/>
                                        <p:tgtEl>
                                          <p:spTgt spid="67595">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67595">
                                            <p:txEl>
                                              <p:pRg st="2" end="2"/>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67595">
                                            <p:txEl>
                                              <p:pRg st="3" end="3"/>
                                            </p:txEl>
                                          </p:spTgt>
                                        </p:tgtEl>
                                        <p:attrNameLst>
                                          <p:attrName>style.visibility</p:attrName>
                                        </p:attrNameLst>
                                      </p:cBhvr>
                                      <p:to>
                                        <p:strVal val="visible"/>
                                      </p:to>
                                    </p:set>
                                    <p:animEffect transition="in" filter="fade">
                                      <p:cBhvr>
                                        <p:cTn id="34" dur="1000"/>
                                        <p:tgtEl>
                                          <p:spTgt spid="67595">
                                            <p:txEl>
                                              <p:pRg st="3" end="3"/>
                                            </p:txEl>
                                          </p:spTgt>
                                        </p:tgtEl>
                                      </p:cBhvr>
                                    </p:animEffect>
                                    <p:anim calcmode="lin" valueType="num">
                                      <p:cBhvr>
                                        <p:cTn id="35" dur="1000" fill="hold"/>
                                        <p:tgtEl>
                                          <p:spTgt spid="67595">
                                            <p:txEl>
                                              <p:pRg st="3" end="3"/>
                                            </p:txEl>
                                          </p:spTgt>
                                        </p:tgtEl>
                                        <p:attrNameLst>
                                          <p:attrName>ppt_x</p:attrName>
                                        </p:attrNameLst>
                                      </p:cBhvr>
                                      <p:tavLst>
                                        <p:tav tm="0">
                                          <p:val>
                                            <p:strVal val="#ppt_x"/>
                                          </p:val>
                                        </p:tav>
                                        <p:tav tm="100000">
                                          <p:val>
                                            <p:strVal val="#ppt_x"/>
                                          </p:val>
                                        </p:tav>
                                      </p:tavLst>
                                    </p:anim>
                                    <p:anim calcmode="lin" valueType="num">
                                      <p:cBhvr>
                                        <p:cTn id="36" dur="1000" fill="hold"/>
                                        <p:tgtEl>
                                          <p:spTgt spid="6759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2">
                                            <p:txEl>
                                              <p:pRg st="0" end="0"/>
                                            </p:txEl>
                                          </p:spTgt>
                                        </p:tgtEl>
                                        <p:attrNameLst>
                                          <p:attrName>style.visibility</p:attrName>
                                        </p:attrNameLst>
                                      </p:cBhvr>
                                      <p:to>
                                        <p:strVal val="visible"/>
                                      </p:to>
                                    </p:set>
                                    <p:animEffect transition="in" filter="fade">
                                      <p:cBhvr>
                                        <p:cTn id="41" dur="1000"/>
                                        <p:tgtEl>
                                          <p:spTgt spid="12">
                                            <p:txEl>
                                              <p:pRg st="0" end="0"/>
                                            </p:txEl>
                                          </p:spTgt>
                                        </p:tgtEl>
                                      </p:cBhvr>
                                    </p:animEffect>
                                    <p:anim calcmode="lin" valueType="num">
                                      <p:cBhvr>
                                        <p:cTn id="42"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43" dur="1000" fill="hold"/>
                                        <p:tgtEl>
                                          <p:spTgt spid="12">
                                            <p:txEl>
                                              <p:pRg st="0" end="0"/>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2">
                                            <p:txEl>
                                              <p:pRg st="1" end="1"/>
                                            </p:txEl>
                                          </p:spTgt>
                                        </p:tgtEl>
                                        <p:attrNameLst>
                                          <p:attrName>style.visibility</p:attrName>
                                        </p:attrNameLst>
                                      </p:cBhvr>
                                      <p:to>
                                        <p:strVal val="visible"/>
                                      </p:to>
                                    </p:set>
                                    <p:animEffect transition="in" filter="fade">
                                      <p:cBhvr>
                                        <p:cTn id="46" dur="1000"/>
                                        <p:tgtEl>
                                          <p:spTgt spid="12">
                                            <p:txEl>
                                              <p:pRg st="1" end="1"/>
                                            </p:txEl>
                                          </p:spTgt>
                                        </p:tgtEl>
                                      </p:cBhvr>
                                    </p:animEffect>
                                    <p:anim calcmode="lin" valueType="num">
                                      <p:cBhvr>
                                        <p:cTn id="47"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48"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3">
                                            <p:txEl>
                                              <p:pRg st="0" end="0"/>
                                            </p:txEl>
                                          </p:spTgt>
                                        </p:tgtEl>
                                        <p:attrNameLst>
                                          <p:attrName>style.visibility</p:attrName>
                                        </p:attrNameLst>
                                      </p:cBhvr>
                                      <p:to>
                                        <p:strVal val="visible"/>
                                      </p:to>
                                    </p:set>
                                    <p:animEffect transition="in" filter="fade">
                                      <p:cBhvr>
                                        <p:cTn id="53" dur="1000"/>
                                        <p:tgtEl>
                                          <p:spTgt spid="13">
                                            <p:txEl>
                                              <p:pRg st="0" end="0"/>
                                            </p:txEl>
                                          </p:spTgt>
                                        </p:tgtEl>
                                      </p:cBhvr>
                                    </p:animEffect>
                                    <p:anim calcmode="lin" valueType="num">
                                      <p:cBhvr>
                                        <p:cTn id="54"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55"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E8E6EA4A-2529-477B-92C6-CBBE59CF01AF}"/>
              </a:ext>
            </a:extLst>
          </p:cNvPr>
          <p:cNvSpPr/>
          <p:nvPr/>
        </p:nvSpPr>
        <p:spPr>
          <a:xfrm>
            <a:off x="1570383" y="1628776"/>
            <a:ext cx="9104243" cy="3625612"/>
          </a:xfrm>
          <a:prstGeom prst="roundRect">
            <a:avLst/>
          </a:prstGeom>
          <a:ln w="19050"/>
        </p:spPr>
        <p:style>
          <a:lnRef idx="2">
            <a:schemeClr val="dk1"/>
          </a:lnRef>
          <a:fillRef idx="1">
            <a:schemeClr val="lt1"/>
          </a:fillRef>
          <a:effectRef idx="0">
            <a:schemeClr val="dk1"/>
          </a:effectRef>
          <a:fontRef idx="minor">
            <a:schemeClr val="dk1"/>
          </a:fontRef>
        </p:style>
        <p:txBody>
          <a:bodyPr anchor="ctr"/>
          <a:lstStyle/>
          <a:p>
            <a:pPr algn="ctr">
              <a:defRPr/>
            </a:pPr>
            <a:endParaRPr lang="ja-JP" altLang="en-US"/>
          </a:p>
        </p:txBody>
      </p:sp>
      <p:sp>
        <p:nvSpPr>
          <p:cNvPr id="64515" name="タイトル 1">
            <a:extLst>
              <a:ext uri="{FF2B5EF4-FFF2-40B4-BE49-F238E27FC236}">
                <a16:creationId xmlns:a16="http://schemas.microsoft.com/office/drawing/2014/main" id="{359B506A-7158-48AB-BC2F-DFC10A92F220}"/>
              </a:ext>
            </a:extLst>
          </p:cNvPr>
          <p:cNvSpPr>
            <a:spLocks noGrp="1" noChangeArrowheads="1"/>
          </p:cNvSpPr>
          <p:nvPr>
            <p:ph type="title"/>
          </p:nvPr>
        </p:nvSpPr>
        <p:spPr bwMode="auto">
          <a:xfrm>
            <a:off x="1711997" y="664889"/>
            <a:ext cx="8768006" cy="576262"/>
          </a:xfrm>
        </p:spPr>
        <p:txBody>
          <a:bodyPr wrap="square" numCol="1" anchorCtr="0" compatLnSpc="1">
            <a:prstTxWarp prst="textNoShape">
              <a:avLst/>
            </a:prstTxWarp>
            <a:noAutofit/>
          </a:bodyPr>
          <a:lstStyle/>
          <a:p>
            <a:r>
              <a:rPr lang="ja-JP" altLang="en-US" sz="3200" dirty="0">
                <a:latin typeface="AR丸ゴシック体M" pitchFamily="49" charset="-128"/>
                <a:ea typeface="AR丸ゴシック体M" pitchFamily="49" charset="-128"/>
              </a:rPr>
              <a:t>これで</a:t>
            </a:r>
            <a:r>
              <a:rPr lang="ja-JP" altLang="en-US" sz="3200" b="1" dirty="0">
                <a:latin typeface="AR丸ゴシック体M" pitchFamily="49" charset="-128"/>
                <a:ea typeface="AR丸ゴシック体M" pitchFamily="49" charset="-128"/>
              </a:rPr>
              <a:t>認知症サポーター養成講座</a:t>
            </a:r>
            <a:r>
              <a:rPr lang="ja-JP" altLang="en-US" sz="3200" dirty="0">
                <a:latin typeface="AR丸ゴシック体M" pitchFamily="49" charset="-128"/>
                <a:ea typeface="AR丸ゴシック体M" pitchFamily="49" charset="-128"/>
              </a:rPr>
              <a:t>を終わります</a:t>
            </a:r>
          </a:p>
        </p:txBody>
      </p:sp>
      <p:sp>
        <p:nvSpPr>
          <p:cNvPr id="3" name="コンテンツ プレースホルダー 2">
            <a:extLst>
              <a:ext uri="{FF2B5EF4-FFF2-40B4-BE49-F238E27FC236}">
                <a16:creationId xmlns:a16="http://schemas.microsoft.com/office/drawing/2014/main" id="{DD07CBB1-0257-4B1E-A976-41ACEB5DB104}"/>
              </a:ext>
            </a:extLst>
          </p:cNvPr>
          <p:cNvSpPr>
            <a:spLocks noGrp="1"/>
          </p:cNvSpPr>
          <p:nvPr>
            <p:ph idx="1"/>
          </p:nvPr>
        </p:nvSpPr>
        <p:spPr>
          <a:xfrm>
            <a:off x="2389239" y="2016401"/>
            <a:ext cx="7483630" cy="4531883"/>
          </a:xfrm>
        </p:spPr>
        <p:txBody>
          <a:bodyPr>
            <a:normAutofit fontScale="92500" lnSpcReduction="20000"/>
          </a:bodyPr>
          <a:lstStyle/>
          <a:p>
            <a:pPr marL="0" indent="0">
              <a:buNone/>
              <a:defRPr/>
            </a:pPr>
            <a:r>
              <a:rPr lang="ja-JP" altLang="en-US" sz="5200" b="1" dirty="0">
                <a:solidFill>
                  <a:srgbClr val="FF0000"/>
                </a:solidFill>
                <a:latin typeface="AR丸ゴシック体M" pitchFamily="49" charset="-128"/>
                <a:ea typeface="AR丸ゴシック体M" pitchFamily="49" charset="-128"/>
              </a:rPr>
              <a:t>誰もが　</a:t>
            </a:r>
            <a:endParaRPr lang="en-US" altLang="ja-JP" sz="5200" b="1" dirty="0">
              <a:solidFill>
                <a:srgbClr val="FF0000"/>
              </a:solidFill>
              <a:latin typeface="AR丸ゴシック体M" pitchFamily="49" charset="-128"/>
              <a:ea typeface="AR丸ゴシック体M" pitchFamily="49" charset="-128"/>
            </a:endParaRPr>
          </a:p>
          <a:p>
            <a:pPr marL="0" indent="0">
              <a:lnSpc>
                <a:spcPct val="110000"/>
              </a:lnSpc>
              <a:buNone/>
              <a:defRPr/>
            </a:pPr>
            <a:r>
              <a:rPr lang="ja-JP" altLang="en-US" sz="4800" b="1" dirty="0">
                <a:solidFill>
                  <a:srgbClr val="00CC00"/>
                </a:solidFill>
                <a:latin typeface="AR丸ゴシック体M" pitchFamily="49" charset="-128"/>
                <a:ea typeface="AR丸ゴシック体M" pitchFamily="49" charset="-128"/>
              </a:rPr>
              <a:t>　 住み慣れた地域で</a:t>
            </a:r>
            <a:endParaRPr lang="en-US" altLang="ja-JP" sz="4800" b="1" dirty="0">
              <a:solidFill>
                <a:srgbClr val="00CC00"/>
              </a:solidFill>
              <a:latin typeface="AR丸ゴシック体M" pitchFamily="49" charset="-128"/>
              <a:ea typeface="AR丸ゴシック体M" pitchFamily="49" charset="-128"/>
            </a:endParaRPr>
          </a:p>
          <a:p>
            <a:pPr marL="0" indent="0">
              <a:lnSpc>
                <a:spcPct val="110000"/>
              </a:lnSpc>
              <a:buNone/>
              <a:defRPr/>
            </a:pPr>
            <a:r>
              <a:rPr lang="ja-JP" altLang="en-US" sz="4800" b="1" dirty="0">
                <a:solidFill>
                  <a:srgbClr val="00CC00"/>
                </a:solidFill>
                <a:latin typeface="AR丸ゴシック体M" pitchFamily="49" charset="-128"/>
                <a:ea typeface="AR丸ゴシック体M" pitchFamily="49" charset="-128"/>
              </a:rPr>
              <a:t> 　自分らしく　いきいきと　</a:t>
            </a:r>
            <a:endParaRPr lang="en-US" altLang="ja-JP" sz="4800" b="1" dirty="0">
              <a:solidFill>
                <a:srgbClr val="00CC00"/>
              </a:solidFill>
              <a:latin typeface="AR丸ゴシック体M" pitchFamily="49" charset="-128"/>
              <a:ea typeface="AR丸ゴシック体M" pitchFamily="49" charset="-128"/>
            </a:endParaRPr>
          </a:p>
          <a:p>
            <a:pPr marL="0" indent="0">
              <a:lnSpc>
                <a:spcPct val="110000"/>
              </a:lnSpc>
              <a:buNone/>
              <a:defRPr/>
            </a:pPr>
            <a:r>
              <a:rPr lang="ja-JP" altLang="en-US" sz="4800" b="1" dirty="0">
                <a:solidFill>
                  <a:srgbClr val="00CC00"/>
                </a:solidFill>
                <a:latin typeface="AR丸ゴシック体M" pitchFamily="49" charset="-128"/>
                <a:ea typeface="AR丸ゴシック体M" pitchFamily="49" charset="-128"/>
              </a:rPr>
              <a:t> 　安心して暮らせるまちに</a:t>
            </a:r>
            <a:endParaRPr lang="en-US" altLang="ja-JP" sz="4800" b="1" dirty="0">
              <a:solidFill>
                <a:srgbClr val="00CC00"/>
              </a:solidFill>
              <a:latin typeface="AR丸ゴシック体M" pitchFamily="49" charset="-128"/>
              <a:ea typeface="AR丸ゴシック体M" pitchFamily="49" charset="-128"/>
            </a:endParaRPr>
          </a:p>
          <a:p>
            <a:pPr marL="0" indent="0">
              <a:buNone/>
              <a:defRPr/>
            </a:pPr>
            <a:r>
              <a:rPr lang="ja-JP" altLang="en-US" sz="1200" b="1" dirty="0">
                <a:solidFill>
                  <a:srgbClr val="002060"/>
                </a:solidFill>
                <a:effectLst>
                  <a:outerShdw blurRad="38100" dist="38100" dir="2700000" algn="tl">
                    <a:srgbClr val="000000">
                      <a:alpha val="43137"/>
                    </a:srgbClr>
                  </a:outerShdw>
                </a:effectLst>
                <a:latin typeface="AR丸ゴシック体M" pitchFamily="49" charset="-128"/>
                <a:ea typeface="AR丸ゴシック体M" pitchFamily="49" charset="-128"/>
              </a:rPr>
              <a:t>　　　　　　　　</a:t>
            </a:r>
            <a:endParaRPr lang="en-US" altLang="ja-JP" sz="1200" b="1" dirty="0">
              <a:solidFill>
                <a:srgbClr val="002060"/>
              </a:solidFill>
              <a:effectLst>
                <a:outerShdw blurRad="38100" dist="38100" dir="2700000" algn="tl">
                  <a:srgbClr val="000000">
                    <a:alpha val="43137"/>
                  </a:srgbClr>
                </a:outerShdw>
              </a:effectLst>
              <a:latin typeface="AR丸ゴシック体M" pitchFamily="49" charset="-128"/>
              <a:ea typeface="AR丸ゴシック体M" pitchFamily="49" charset="-128"/>
            </a:endParaRPr>
          </a:p>
          <a:p>
            <a:pPr marL="0" indent="0">
              <a:buNone/>
              <a:defRPr/>
            </a:pPr>
            <a:r>
              <a:rPr lang="en-US" altLang="ja-JP" b="1" dirty="0">
                <a:solidFill>
                  <a:srgbClr val="002060"/>
                </a:solidFill>
                <a:effectLst>
                  <a:outerShdw blurRad="38100" dist="38100" dir="2700000" algn="tl">
                    <a:srgbClr val="000000">
                      <a:alpha val="43137"/>
                    </a:srgbClr>
                  </a:outerShdw>
                </a:effectLst>
                <a:latin typeface="AR丸ゴシック体M" pitchFamily="49" charset="-128"/>
                <a:ea typeface="AR丸ゴシック体M" pitchFamily="49" charset="-128"/>
              </a:rPr>
              <a:t>         </a:t>
            </a:r>
            <a:r>
              <a:rPr lang="ja-JP" altLang="en-US" b="1" dirty="0">
                <a:solidFill>
                  <a:srgbClr val="002060"/>
                </a:solidFill>
                <a:effectLst>
                  <a:outerShdw blurRad="38100" dist="38100" dir="2700000" algn="tl">
                    <a:srgbClr val="000000">
                      <a:alpha val="43137"/>
                    </a:srgbClr>
                  </a:outerShdw>
                </a:effectLst>
                <a:latin typeface="AR丸ゴシック体M" pitchFamily="49" charset="-128"/>
                <a:ea typeface="AR丸ゴシック体M" pitchFamily="49" charset="-128"/>
              </a:rPr>
              <a:t>　  </a:t>
            </a:r>
            <a:endParaRPr lang="en-US" altLang="ja-JP" b="1" dirty="0">
              <a:solidFill>
                <a:srgbClr val="002060"/>
              </a:solidFill>
              <a:effectLst>
                <a:outerShdw blurRad="38100" dist="38100" dir="2700000" algn="tl">
                  <a:srgbClr val="000000">
                    <a:alpha val="43137"/>
                  </a:srgbClr>
                </a:outerShdw>
              </a:effectLst>
              <a:latin typeface="AR丸ゴシック体M" pitchFamily="49" charset="-128"/>
              <a:ea typeface="AR丸ゴシック体M" pitchFamily="49" charset="-128"/>
            </a:endParaRPr>
          </a:p>
          <a:p>
            <a:pPr marL="0" indent="0">
              <a:buNone/>
              <a:defRPr/>
            </a:pPr>
            <a:endParaRPr lang="en-US" altLang="ja-JP" sz="3200" b="1" dirty="0">
              <a:solidFill>
                <a:srgbClr val="002060"/>
              </a:solidFill>
              <a:effectLst>
                <a:outerShdw blurRad="38100" dist="38100" dir="2700000" algn="tl">
                  <a:srgbClr val="000000">
                    <a:alpha val="43137"/>
                  </a:srgbClr>
                </a:outerShdw>
              </a:effectLst>
              <a:latin typeface="AR丸ゴシック体M" pitchFamily="49" charset="-128"/>
              <a:ea typeface="AR丸ゴシック体M" pitchFamily="49" charset="-128"/>
            </a:endParaRPr>
          </a:p>
          <a:p>
            <a:pPr marL="0" indent="0">
              <a:buNone/>
              <a:defRPr/>
            </a:pPr>
            <a:r>
              <a:rPr lang="ja-JP" altLang="en-US" b="1" dirty="0">
                <a:solidFill>
                  <a:srgbClr val="002060"/>
                </a:solidFill>
                <a:effectLst>
                  <a:outerShdw blurRad="38100" dist="38100" dir="2700000" algn="tl">
                    <a:srgbClr val="000000">
                      <a:alpha val="43137"/>
                    </a:srgbClr>
                  </a:outerShdw>
                </a:effectLst>
                <a:latin typeface="AR丸ゴシック体M" pitchFamily="49" charset="-128"/>
                <a:ea typeface="AR丸ゴシック体M" pitchFamily="49" charset="-128"/>
              </a:rPr>
              <a:t>　　　</a:t>
            </a:r>
            <a:endParaRPr lang="en-US" altLang="ja-JP" b="1" dirty="0">
              <a:solidFill>
                <a:srgbClr val="002060"/>
              </a:solidFill>
              <a:effectLst>
                <a:outerShdw blurRad="38100" dist="38100" dir="2700000" algn="tl">
                  <a:srgbClr val="000000">
                    <a:alpha val="43137"/>
                  </a:srgbClr>
                </a:outerShdw>
              </a:effectLst>
              <a:latin typeface="AR丸ゴシック体M" pitchFamily="49" charset="-128"/>
              <a:ea typeface="AR丸ゴシック体M" pitchFamily="49" charset="-128"/>
            </a:endParaRPr>
          </a:p>
        </p:txBody>
      </p:sp>
      <p:sp>
        <p:nvSpPr>
          <p:cNvPr id="5" name="テキスト ボックス 4">
            <a:extLst>
              <a:ext uri="{FF2B5EF4-FFF2-40B4-BE49-F238E27FC236}">
                <a16:creationId xmlns:a16="http://schemas.microsoft.com/office/drawing/2014/main" id="{3EBED3E3-648B-456D-B95C-3A8BFE2C2D8A}"/>
              </a:ext>
            </a:extLst>
          </p:cNvPr>
          <p:cNvSpPr txBox="1"/>
          <p:nvPr/>
        </p:nvSpPr>
        <p:spPr>
          <a:xfrm>
            <a:off x="4856674" y="5642013"/>
            <a:ext cx="6530195" cy="584775"/>
          </a:xfrm>
          <a:prstGeom prst="rect">
            <a:avLst/>
          </a:prstGeom>
          <a:noFill/>
        </p:spPr>
        <p:txBody>
          <a:bodyPr wrap="square" rtlCol="0">
            <a:spAutoFit/>
          </a:bodyPr>
          <a:lstStyle/>
          <a:p>
            <a:pPr marL="0" indent="0">
              <a:buNone/>
              <a:defRPr/>
            </a:pPr>
            <a:r>
              <a:rPr lang="ja-JP" altLang="en-US" sz="3200" dirty="0">
                <a:ln w="0"/>
                <a:latin typeface="AR丸ゴシック体M" pitchFamily="49" charset="-128"/>
                <a:ea typeface="AR丸ゴシック体M" pitchFamily="49" charset="-128"/>
              </a:rPr>
              <a:t>本日は、ありがとうございました</a:t>
            </a:r>
            <a:endParaRPr lang="en-US" altLang="ja-JP" sz="3200" dirty="0">
              <a:ln w="0"/>
              <a:latin typeface="AR丸ゴシック体M" pitchFamily="49" charset="-128"/>
              <a:ea typeface="AR丸ゴシック体M" pitchFamily="49" charset="-128"/>
            </a:endParaRPr>
          </a:p>
        </p:txBody>
      </p:sp>
      <p:sp>
        <p:nvSpPr>
          <p:cNvPr id="6" name="テキスト ボックス 5">
            <a:extLst>
              <a:ext uri="{FF2B5EF4-FFF2-40B4-BE49-F238E27FC236}">
                <a16:creationId xmlns:a16="http://schemas.microsoft.com/office/drawing/2014/main" id="{6AFC428D-25B2-496A-8B6E-725972D8E67E}"/>
              </a:ext>
            </a:extLst>
          </p:cNvPr>
          <p:cNvSpPr txBox="1"/>
          <p:nvPr/>
        </p:nvSpPr>
        <p:spPr>
          <a:xfrm>
            <a:off x="5700737" y="4876052"/>
            <a:ext cx="4779266" cy="338554"/>
          </a:xfrm>
          <a:prstGeom prst="rect">
            <a:avLst/>
          </a:prstGeom>
          <a:noFill/>
        </p:spPr>
        <p:txBody>
          <a:bodyPr wrap="square" rtlCol="0">
            <a:spAutoFit/>
          </a:bodyPr>
          <a:lstStyle/>
          <a:p>
            <a:pPr marL="0" indent="0">
              <a:buNone/>
              <a:defRPr/>
            </a:pPr>
            <a:r>
              <a:rPr lang="ja-JP" altLang="en-US" sz="1600" dirty="0">
                <a:ln w="0"/>
                <a:latin typeface="AR丸ゴシック体M" pitchFamily="49" charset="-128"/>
                <a:ea typeface="AR丸ゴシック体M" pitchFamily="49" charset="-128"/>
              </a:rPr>
              <a:t>「第</a:t>
            </a:r>
            <a:r>
              <a:rPr lang="en-US" altLang="ja-JP" sz="1600" dirty="0">
                <a:ln w="0"/>
                <a:latin typeface="AR丸ゴシック体M" pitchFamily="49" charset="-128"/>
                <a:ea typeface="AR丸ゴシック体M" pitchFamily="49" charset="-128"/>
              </a:rPr>
              <a:t>8</a:t>
            </a:r>
            <a:r>
              <a:rPr lang="ja-JP" altLang="en-US" sz="1600" dirty="0">
                <a:ln w="0"/>
                <a:latin typeface="AR丸ゴシック体M" pitchFamily="49" charset="-128"/>
                <a:ea typeface="AR丸ゴシック体M" pitchFamily="49" charset="-128"/>
              </a:rPr>
              <a:t>期桐生市高齢者保健福祉計画」の基本理念</a:t>
            </a:r>
            <a:endParaRPr lang="en-US" altLang="ja-JP" sz="1600" dirty="0">
              <a:ln w="0"/>
              <a:latin typeface="AR丸ゴシック体M" pitchFamily="49" charset="-128"/>
              <a:ea typeface="AR丸ゴシック体M" pitchFamily="49"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2ABFB36-E5BD-43E8-8D09-18089D8C5C8A}"/>
              </a:ext>
            </a:extLst>
          </p:cNvPr>
          <p:cNvSpPr>
            <a:spLocks noGrp="1"/>
          </p:cNvSpPr>
          <p:nvPr>
            <p:ph type="title"/>
          </p:nvPr>
        </p:nvSpPr>
        <p:spPr>
          <a:xfrm>
            <a:off x="2974024" y="267927"/>
            <a:ext cx="6243951" cy="941388"/>
          </a:xfrm>
          <a:solidFill>
            <a:schemeClr val="bg1"/>
          </a:solidFill>
        </p:spPr>
        <p:txBody>
          <a:bodyPr>
            <a:normAutofit fontScale="90000"/>
          </a:bodyPr>
          <a:lstStyle/>
          <a:p>
            <a:pPr algn="l">
              <a:lnSpc>
                <a:spcPct val="100000"/>
              </a:lnSpc>
              <a:defRPr/>
            </a:pPr>
            <a:r>
              <a:rPr lang="ja-JP" altLang="en-US" sz="1800" b="1" dirty="0">
                <a:latin typeface="+mn-ea"/>
                <a:ea typeface="+mn-ea"/>
              </a:rPr>
              <a:t>　　　　　</a:t>
            </a:r>
            <a:r>
              <a:rPr lang="ja-JP" altLang="en-US" sz="1800" dirty="0">
                <a:latin typeface="+mn-ea"/>
                <a:ea typeface="+mn-ea"/>
              </a:rPr>
              <a:t>　　  　　　　　　　 こうれい</a:t>
            </a:r>
            <a:r>
              <a:rPr lang="ja-JP" altLang="en-US" sz="1600" dirty="0">
                <a:latin typeface="+mn-ea"/>
                <a:ea typeface="+mn-ea"/>
              </a:rPr>
              <a:t>     </a:t>
            </a:r>
            <a:br>
              <a:rPr lang="en-US" altLang="ja-JP" sz="4000" dirty="0">
                <a:latin typeface="+mn-ea"/>
                <a:ea typeface="+mn-ea"/>
              </a:rPr>
            </a:br>
            <a:r>
              <a:rPr lang="en-US" altLang="ja-JP" sz="4000" dirty="0">
                <a:latin typeface="+mn-ea"/>
                <a:ea typeface="+mn-ea"/>
              </a:rPr>
              <a:t> </a:t>
            </a:r>
            <a:r>
              <a:rPr lang="ja-JP" altLang="en-US" sz="4000" dirty="0">
                <a:latin typeface="+mn-ea"/>
                <a:ea typeface="+mn-ea"/>
              </a:rPr>
              <a:t> 日本の人口と高齢者の割合</a:t>
            </a:r>
            <a:endParaRPr lang="ja-JP" altLang="en-US" sz="4000" dirty="0">
              <a:solidFill>
                <a:srgbClr val="FF0000"/>
              </a:solidFill>
              <a:latin typeface="+mn-ea"/>
              <a:ea typeface="+mn-ea"/>
            </a:endParaRPr>
          </a:p>
        </p:txBody>
      </p:sp>
      <p:sp>
        <p:nvSpPr>
          <p:cNvPr id="11269" name="テキスト ボックス 7185">
            <a:extLst>
              <a:ext uri="{FF2B5EF4-FFF2-40B4-BE49-F238E27FC236}">
                <a16:creationId xmlns:a16="http://schemas.microsoft.com/office/drawing/2014/main" id="{2F07AA31-44E9-4F0B-B1F2-F9798538F6A5}"/>
              </a:ext>
            </a:extLst>
          </p:cNvPr>
          <p:cNvSpPr txBox="1">
            <a:spLocks noChangeArrowheads="1"/>
          </p:cNvSpPr>
          <p:nvPr/>
        </p:nvSpPr>
        <p:spPr bwMode="auto">
          <a:xfrm>
            <a:off x="2569213" y="1287870"/>
            <a:ext cx="7132636"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spcBef>
                <a:spcPct val="0"/>
              </a:spcBef>
              <a:buFontTx/>
              <a:buNone/>
            </a:pPr>
            <a:r>
              <a:rPr lang="ja-JP" altLang="en-US" dirty="0">
                <a:solidFill>
                  <a:schemeClr val="tx1"/>
                </a:solidFill>
                <a:latin typeface="Arial" panose="020B0604020202020204" pitchFamily="34" charset="0"/>
                <a:ea typeface="AR丸ゴシック体M" pitchFamily="49" charset="-128"/>
              </a:rPr>
              <a:t>・皆さんが大人になるころ、</a:t>
            </a:r>
            <a:r>
              <a:rPr lang="en-US" altLang="ja-JP" dirty="0">
                <a:solidFill>
                  <a:schemeClr val="tx1"/>
                </a:solidFill>
                <a:latin typeface="Arial" panose="020B0604020202020204" pitchFamily="34" charset="0"/>
                <a:ea typeface="AR丸ゴシック体M" pitchFamily="49" charset="-128"/>
              </a:rPr>
              <a:t>2050</a:t>
            </a:r>
            <a:r>
              <a:rPr lang="ja-JP" altLang="en-US" dirty="0">
                <a:solidFill>
                  <a:schemeClr val="tx1"/>
                </a:solidFill>
                <a:latin typeface="Arial" panose="020B0604020202020204" pitchFamily="34" charset="0"/>
                <a:ea typeface="AR丸ゴシック体M" pitchFamily="49" charset="-128"/>
              </a:rPr>
              <a:t>年の日本の人口</a:t>
            </a:r>
          </a:p>
        </p:txBody>
      </p:sp>
      <p:sp>
        <p:nvSpPr>
          <p:cNvPr id="11271" name="テキスト ボックス 14">
            <a:extLst>
              <a:ext uri="{FF2B5EF4-FFF2-40B4-BE49-F238E27FC236}">
                <a16:creationId xmlns:a16="http://schemas.microsoft.com/office/drawing/2014/main" id="{428E529B-8DBE-4B86-8811-66A32D67AE45}"/>
              </a:ext>
            </a:extLst>
          </p:cNvPr>
          <p:cNvSpPr txBox="1">
            <a:spLocks noChangeArrowheads="1"/>
          </p:cNvSpPr>
          <p:nvPr/>
        </p:nvSpPr>
        <p:spPr bwMode="auto">
          <a:xfrm>
            <a:off x="762201" y="6164546"/>
            <a:ext cx="108738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spcBef>
                <a:spcPct val="0"/>
              </a:spcBef>
              <a:buFontTx/>
              <a:buNone/>
            </a:pPr>
            <a:r>
              <a:rPr lang="ja-JP" altLang="en-US" sz="2000" dirty="0">
                <a:solidFill>
                  <a:schemeClr val="tx1"/>
                </a:solidFill>
                <a:latin typeface="+mn-ea"/>
                <a:ea typeface="+mn-ea"/>
              </a:rPr>
              <a:t>皆さんが大人になるころには、</a:t>
            </a:r>
            <a:r>
              <a:rPr lang="ja-JP" altLang="en-US" sz="2000" b="1" dirty="0">
                <a:solidFill>
                  <a:srgbClr val="FF0000"/>
                </a:solidFill>
                <a:latin typeface="+mn-ea"/>
                <a:ea typeface="+mn-ea"/>
              </a:rPr>
              <a:t>約</a:t>
            </a:r>
            <a:r>
              <a:rPr lang="en-US" altLang="ja-JP" sz="2000" b="1" dirty="0">
                <a:solidFill>
                  <a:srgbClr val="FF0000"/>
                </a:solidFill>
                <a:latin typeface="+mn-ea"/>
                <a:ea typeface="+mn-ea"/>
              </a:rPr>
              <a:t>2.7</a:t>
            </a:r>
            <a:r>
              <a:rPr lang="ja-JP" altLang="en-US" sz="2000" b="1" dirty="0">
                <a:solidFill>
                  <a:srgbClr val="FF0000"/>
                </a:solidFill>
                <a:latin typeface="+mn-ea"/>
                <a:ea typeface="+mn-ea"/>
              </a:rPr>
              <a:t>人に</a:t>
            </a:r>
            <a:r>
              <a:rPr lang="en-US" altLang="ja-JP" sz="2000" b="1" dirty="0">
                <a:solidFill>
                  <a:srgbClr val="FF0000"/>
                </a:solidFill>
                <a:latin typeface="+mn-ea"/>
                <a:ea typeface="+mn-ea"/>
              </a:rPr>
              <a:t>1</a:t>
            </a:r>
            <a:r>
              <a:rPr lang="ja-JP" altLang="en-US" sz="2000" b="1" dirty="0">
                <a:solidFill>
                  <a:srgbClr val="FF0000"/>
                </a:solidFill>
                <a:latin typeface="+mn-ea"/>
                <a:ea typeface="+mn-ea"/>
              </a:rPr>
              <a:t>人が</a:t>
            </a:r>
            <a:r>
              <a:rPr lang="en-US" altLang="ja-JP" sz="2000" b="1" dirty="0">
                <a:solidFill>
                  <a:srgbClr val="FF0000"/>
                </a:solidFill>
                <a:latin typeface="+mn-ea"/>
                <a:ea typeface="+mn-ea"/>
              </a:rPr>
              <a:t>65</a:t>
            </a:r>
            <a:r>
              <a:rPr lang="ja-JP" altLang="en-US" sz="2000" b="1" dirty="0">
                <a:solidFill>
                  <a:srgbClr val="FF0000"/>
                </a:solidFill>
                <a:latin typeface="+mn-ea"/>
                <a:ea typeface="+mn-ea"/>
              </a:rPr>
              <a:t>歳以上の高齢者になる</a:t>
            </a:r>
            <a:r>
              <a:rPr lang="ja-JP" altLang="en-US" sz="2000" dirty="0">
                <a:solidFill>
                  <a:schemeClr val="tx1"/>
                </a:solidFill>
                <a:latin typeface="+mn-ea"/>
                <a:ea typeface="+mn-ea"/>
              </a:rPr>
              <a:t>と予想されています。</a:t>
            </a:r>
          </a:p>
        </p:txBody>
      </p:sp>
      <p:pic>
        <p:nvPicPr>
          <p:cNvPr id="3" name="図 16" descr="グラフ&#10;&#10;自動的に生成された説明">
            <a:extLst>
              <a:ext uri="{FF2B5EF4-FFF2-40B4-BE49-F238E27FC236}">
                <a16:creationId xmlns:a16="http://schemas.microsoft.com/office/drawing/2014/main" id="{A4305A39-BA25-41D5-8466-798DDB12D8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677"/>
          <a:stretch>
            <a:fillRect/>
          </a:stretch>
        </p:blipFill>
        <p:spPr bwMode="auto">
          <a:xfrm>
            <a:off x="365761" y="1814737"/>
            <a:ext cx="5754514" cy="421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直線コネクタ 10">
            <a:extLst>
              <a:ext uri="{FF2B5EF4-FFF2-40B4-BE49-F238E27FC236}">
                <a16:creationId xmlns:a16="http://schemas.microsoft.com/office/drawing/2014/main" id="{C25D4C7C-FE96-4940-ACA0-B3DD90E2BB8A}"/>
              </a:ext>
            </a:extLst>
          </p:cNvPr>
          <p:cNvCxnSpPr>
            <a:cxnSpLocks/>
            <a:endCxn id="24" idx="2"/>
          </p:cNvCxnSpPr>
          <p:nvPr/>
        </p:nvCxnSpPr>
        <p:spPr>
          <a:xfrm>
            <a:off x="1259840" y="4797425"/>
            <a:ext cx="366617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1277" name="図 19" descr="グラフ, じょうごグラフ&#10;&#10;自動的に生成された説明">
            <a:extLst>
              <a:ext uri="{FF2B5EF4-FFF2-40B4-BE49-F238E27FC236}">
                <a16:creationId xmlns:a16="http://schemas.microsoft.com/office/drawing/2014/main" id="{7BC2B751-1583-4D68-8A5B-79EC34AD5A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4828"/>
          <a:stretch>
            <a:fillRect/>
          </a:stretch>
        </p:blipFill>
        <p:spPr bwMode="auto">
          <a:xfrm>
            <a:off x="6149339" y="1814737"/>
            <a:ext cx="5697219" cy="4211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直線コネクタ 11">
            <a:extLst>
              <a:ext uri="{FF2B5EF4-FFF2-40B4-BE49-F238E27FC236}">
                <a16:creationId xmlns:a16="http://schemas.microsoft.com/office/drawing/2014/main" id="{400157B0-C8B4-47D0-A091-7BE14B41F8AE}"/>
              </a:ext>
            </a:extLst>
          </p:cNvPr>
          <p:cNvCxnSpPr>
            <a:cxnSpLocks/>
            <a:endCxn id="21" idx="2"/>
          </p:cNvCxnSpPr>
          <p:nvPr/>
        </p:nvCxnSpPr>
        <p:spPr>
          <a:xfrm>
            <a:off x="6869540" y="4149725"/>
            <a:ext cx="3589899" cy="191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288" name="テキスト ボックス 50">
            <a:extLst>
              <a:ext uri="{FF2B5EF4-FFF2-40B4-BE49-F238E27FC236}">
                <a16:creationId xmlns:a16="http://schemas.microsoft.com/office/drawing/2014/main" id="{3796331E-453A-4074-9F17-7DF1BA0EEE53}"/>
              </a:ext>
            </a:extLst>
          </p:cNvPr>
          <p:cNvSpPr txBox="1">
            <a:spLocks noChangeArrowheads="1"/>
          </p:cNvSpPr>
          <p:nvPr/>
        </p:nvSpPr>
        <p:spPr bwMode="auto">
          <a:xfrm>
            <a:off x="5556271" y="3645891"/>
            <a:ext cx="12833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spcBef>
                <a:spcPct val="0"/>
              </a:spcBef>
              <a:buFontTx/>
              <a:buNone/>
            </a:pPr>
            <a:r>
              <a:rPr lang="ja-JP" altLang="en-US" sz="1600" b="1" dirty="0">
                <a:solidFill>
                  <a:srgbClr val="FF0000"/>
                </a:solidFill>
                <a:latin typeface="Arial" panose="020B0604020202020204" pitchFamily="34" charset="0"/>
                <a:ea typeface="ＭＳ Ｐゴシック" panose="020B0600070205080204" pitchFamily="50" charset="-128"/>
              </a:rPr>
              <a:t>約</a:t>
            </a:r>
            <a:r>
              <a:rPr lang="en-US" altLang="ja-JP" sz="1600" b="1" dirty="0">
                <a:solidFill>
                  <a:srgbClr val="FF0000"/>
                </a:solidFill>
                <a:latin typeface="Arial" panose="020B0604020202020204" pitchFamily="34" charset="0"/>
                <a:ea typeface="ＭＳ Ｐゴシック" panose="020B0600070205080204" pitchFamily="50" charset="-128"/>
              </a:rPr>
              <a:t>30</a:t>
            </a:r>
            <a:r>
              <a:rPr lang="ja-JP" altLang="en-US" sz="1600" b="1" dirty="0">
                <a:solidFill>
                  <a:srgbClr val="FF0000"/>
                </a:solidFill>
                <a:latin typeface="Arial" panose="020B0604020202020204" pitchFamily="34" charset="0"/>
                <a:ea typeface="ＭＳ Ｐゴシック" panose="020B0600070205080204" pitchFamily="50" charset="-128"/>
              </a:rPr>
              <a:t>年後の</a:t>
            </a:r>
            <a:endParaRPr lang="en-US" altLang="ja-JP" sz="1600" b="1" dirty="0">
              <a:solidFill>
                <a:srgbClr val="FF0000"/>
              </a:solidFill>
              <a:latin typeface="Arial" panose="020B0604020202020204" pitchFamily="34" charset="0"/>
              <a:ea typeface="ＭＳ Ｐゴシック" panose="020B0600070205080204" pitchFamily="50" charset="-128"/>
            </a:endParaRPr>
          </a:p>
          <a:p>
            <a:pPr>
              <a:spcBef>
                <a:spcPct val="0"/>
              </a:spcBef>
              <a:buFontTx/>
              <a:buNone/>
            </a:pPr>
            <a:r>
              <a:rPr lang="ja-JP" altLang="en-US" sz="1600" b="1" dirty="0">
                <a:solidFill>
                  <a:srgbClr val="FF0000"/>
                </a:solidFill>
                <a:latin typeface="Arial" panose="020B0604020202020204" pitchFamily="34" charset="0"/>
                <a:ea typeface="ＭＳ Ｐゴシック" panose="020B0600070205080204" pitchFamily="50" charset="-128"/>
              </a:rPr>
              <a:t>　みなさん</a:t>
            </a:r>
          </a:p>
        </p:txBody>
      </p:sp>
      <p:sp>
        <p:nvSpPr>
          <p:cNvPr id="11289" name="テキスト ボックス 56">
            <a:extLst>
              <a:ext uri="{FF2B5EF4-FFF2-40B4-BE49-F238E27FC236}">
                <a16:creationId xmlns:a16="http://schemas.microsoft.com/office/drawing/2014/main" id="{FD5880C0-2CBB-44DD-A8A7-5D865F79016D}"/>
              </a:ext>
            </a:extLst>
          </p:cNvPr>
          <p:cNvSpPr txBox="1">
            <a:spLocks noChangeArrowheads="1"/>
          </p:cNvSpPr>
          <p:nvPr/>
        </p:nvSpPr>
        <p:spPr bwMode="auto">
          <a:xfrm>
            <a:off x="10399925" y="4672181"/>
            <a:ext cx="995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spcBef>
                <a:spcPct val="0"/>
              </a:spcBef>
              <a:buFontTx/>
              <a:buNone/>
            </a:pPr>
            <a:r>
              <a:rPr lang="en-US" altLang="ja-JP" sz="1400" b="1" dirty="0">
                <a:solidFill>
                  <a:schemeClr val="tx1"/>
                </a:solidFill>
                <a:latin typeface="Arial" panose="020B0604020202020204" pitchFamily="34" charset="0"/>
                <a:ea typeface="ＭＳ Ｐゴシック" panose="020B0600070205080204" pitchFamily="50" charset="-128"/>
              </a:rPr>
              <a:t>40</a:t>
            </a:r>
            <a:r>
              <a:rPr lang="ja-JP" altLang="en-US" sz="1400" b="1" dirty="0">
                <a:solidFill>
                  <a:schemeClr val="tx1"/>
                </a:solidFill>
                <a:latin typeface="Arial" panose="020B0604020202020204" pitchFamily="34" charset="0"/>
                <a:ea typeface="ＭＳ Ｐゴシック" panose="020B0600070205080204" pitchFamily="50" charset="-128"/>
              </a:rPr>
              <a:t>才くらい</a:t>
            </a:r>
          </a:p>
        </p:txBody>
      </p:sp>
      <p:sp>
        <p:nvSpPr>
          <p:cNvPr id="4" name="テキスト ボックス 60">
            <a:extLst>
              <a:ext uri="{FF2B5EF4-FFF2-40B4-BE49-F238E27FC236}">
                <a16:creationId xmlns:a16="http://schemas.microsoft.com/office/drawing/2014/main" id="{7D4CFFD7-61B7-40E4-9213-5464FC9217BF}"/>
              </a:ext>
            </a:extLst>
          </p:cNvPr>
          <p:cNvSpPr txBox="1">
            <a:spLocks noChangeArrowheads="1"/>
          </p:cNvSpPr>
          <p:nvPr/>
        </p:nvSpPr>
        <p:spPr bwMode="auto">
          <a:xfrm>
            <a:off x="2751850" y="1729512"/>
            <a:ext cx="1189038" cy="460375"/>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spcBef>
                <a:spcPct val="0"/>
              </a:spcBef>
              <a:buFontTx/>
              <a:buNone/>
            </a:pPr>
            <a:r>
              <a:rPr lang="en-US" altLang="ja-JP" b="1" dirty="0">
                <a:solidFill>
                  <a:schemeClr val="tx1"/>
                </a:solidFill>
                <a:latin typeface="Arial" panose="020B0604020202020204" pitchFamily="34" charset="0"/>
                <a:ea typeface="ＭＳ Ｐゴシック" panose="020B0600070205080204" pitchFamily="50" charset="-128"/>
              </a:rPr>
              <a:t>2020</a:t>
            </a:r>
            <a:r>
              <a:rPr lang="ja-JP" altLang="en-US" b="1" dirty="0">
                <a:solidFill>
                  <a:schemeClr val="tx1"/>
                </a:solidFill>
                <a:latin typeface="Arial" panose="020B0604020202020204" pitchFamily="34" charset="0"/>
                <a:ea typeface="ＭＳ Ｐゴシック" panose="020B0600070205080204" pitchFamily="50" charset="-128"/>
              </a:rPr>
              <a:t>年</a:t>
            </a:r>
          </a:p>
        </p:txBody>
      </p:sp>
      <p:pic>
        <p:nvPicPr>
          <p:cNvPr id="6" name="図 5">
            <a:extLst>
              <a:ext uri="{FF2B5EF4-FFF2-40B4-BE49-F238E27FC236}">
                <a16:creationId xmlns:a16="http://schemas.microsoft.com/office/drawing/2014/main" id="{C62BB164-C35A-4AB1-848A-9F19A119EF72}"/>
              </a:ext>
            </a:extLst>
          </p:cNvPr>
          <p:cNvPicPr>
            <a:picLocks noChangeAspect="1"/>
          </p:cNvPicPr>
          <p:nvPr/>
        </p:nvPicPr>
        <p:blipFill>
          <a:blip r:embed="rId5"/>
          <a:stretch>
            <a:fillRect/>
          </a:stretch>
        </p:blipFill>
        <p:spPr>
          <a:xfrm>
            <a:off x="10519274" y="3789990"/>
            <a:ext cx="805121" cy="719469"/>
          </a:xfrm>
          <a:prstGeom prst="rect">
            <a:avLst/>
          </a:prstGeom>
        </p:spPr>
      </p:pic>
      <p:sp>
        <p:nvSpPr>
          <p:cNvPr id="21" name="楕円 20">
            <a:extLst>
              <a:ext uri="{FF2B5EF4-FFF2-40B4-BE49-F238E27FC236}">
                <a16:creationId xmlns:a16="http://schemas.microsoft.com/office/drawing/2014/main" id="{134A763E-C60F-423B-B812-1E8BCACA9EA6}"/>
              </a:ext>
            </a:extLst>
          </p:cNvPr>
          <p:cNvSpPr/>
          <p:nvPr/>
        </p:nvSpPr>
        <p:spPr>
          <a:xfrm>
            <a:off x="10459439" y="3761968"/>
            <a:ext cx="876335" cy="8137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5" name="図 4">
            <a:extLst>
              <a:ext uri="{FF2B5EF4-FFF2-40B4-BE49-F238E27FC236}">
                <a16:creationId xmlns:a16="http://schemas.microsoft.com/office/drawing/2014/main" id="{1694CCD7-B2D6-4633-A204-CD79633115A9}"/>
              </a:ext>
            </a:extLst>
          </p:cNvPr>
          <p:cNvPicPr>
            <a:picLocks noChangeAspect="1"/>
          </p:cNvPicPr>
          <p:nvPr/>
        </p:nvPicPr>
        <p:blipFill>
          <a:blip r:embed="rId6"/>
          <a:stretch>
            <a:fillRect/>
          </a:stretch>
        </p:blipFill>
        <p:spPr>
          <a:xfrm>
            <a:off x="5005867" y="4461149"/>
            <a:ext cx="629161" cy="672551"/>
          </a:xfrm>
          <a:prstGeom prst="rect">
            <a:avLst/>
          </a:prstGeom>
        </p:spPr>
      </p:pic>
      <p:sp>
        <p:nvSpPr>
          <p:cNvPr id="24" name="楕円 23">
            <a:extLst>
              <a:ext uri="{FF2B5EF4-FFF2-40B4-BE49-F238E27FC236}">
                <a16:creationId xmlns:a16="http://schemas.microsoft.com/office/drawing/2014/main" id="{7D29B853-E991-4DAE-9D6E-857AC5582401}"/>
              </a:ext>
            </a:extLst>
          </p:cNvPr>
          <p:cNvSpPr/>
          <p:nvPr/>
        </p:nvSpPr>
        <p:spPr>
          <a:xfrm>
            <a:off x="4926013" y="4385481"/>
            <a:ext cx="839787" cy="8238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 name="矢印: 右 15">
            <a:extLst>
              <a:ext uri="{FF2B5EF4-FFF2-40B4-BE49-F238E27FC236}">
                <a16:creationId xmlns:a16="http://schemas.microsoft.com/office/drawing/2014/main" id="{7E41047A-0D00-4062-9355-738E46762259}"/>
              </a:ext>
            </a:extLst>
          </p:cNvPr>
          <p:cNvSpPr/>
          <p:nvPr/>
        </p:nvSpPr>
        <p:spPr>
          <a:xfrm>
            <a:off x="5620036" y="2790227"/>
            <a:ext cx="1249504" cy="73984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63">
            <a:extLst>
              <a:ext uri="{FF2B5EF4-FFF2-40B4-BE49-F238E27FC236}">
                <a16:creationId xmlns:a16="http://schemas.microsoft.com/office/drawing/2014/main" id="{02B35B49-9286-43EB-A738-B49595B996D2}"/>
              </a:ext>
            </a:extLst>
          </p:cNvPr>
          <p:cNvSpPr txBox="1">
            <a:spLocks noChangeArrowheads="1"/>
          </p:cNvSpPr>
          <p:nvPr/>
        </p:nvSpPr>
        <p:spPr bwMode="auto">
          <a:xfrm>
            <a:off x="8395093" y="1749831"/>
            <a:ext cx="1268413" cy="460375"/>
          </a:xfrm>
          <a:prstGeom prst="rect">
            <a:avLst/>
          </a:prstGeom>
          <a:solidFill>
            <a:srgbClr val="FFEEE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spcBef>
                <a:spcPct val="0"/>
              </a:spcBef>
              <a:buFontTx/>
              <a:buNone/>
            </a:pPr>
            <a:r>
              <a:rPr lang="en-US" altLang="ja-JP" b="1" dirty="0">
                <a:solidFill>
                  <a:schemeClr val="tx1"/>
                </a:solidFill>
                <a:latin typeface="Arial" panose="020B0604020202020204" pitchFamily="34" charset="0"/>
                <a:ea typeface="ＭＳ Ｐゴシック" panose="020B0600070205080204" pitchFamily="50" charset="-128"/>
              </a:rPr>
              <a:t>2050</a:t>
            </a:r>
            <a:r>
              <a:rPr lang="ja-JP" altLang="en-US" b="1" dirty="0">
                <a:solidFill>
                  <a:schemeClr val="tx1"/>
                </a:solidFill>
                <a:latin typeface="Arial" panose="020B0604020202020204" pitchFamily="34" charset="0"/>
                <a:ea typeface="ＭＳ Ｐゴシック" panose="020B0600070205080204" pitchFamily="50" charset="-128"/>
              </a:rPr>
              <a:t>年</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ED4484-F2BE-44C4-98EB-3289C235BCBB}"/>
              </a:ext>
            </a:extLst>
          </p:cNvPr>
          <p:cNvSpPr>
            <a:spLocks noGrp="1"/>
          </p:cNvSpPr>
          <p:nvPr>
            <p:ph type="title"/>
          </p:nvPr>
        </p:nvSpPr>
        <p:spPr>
          <a:xfrm>
            <a:off x="1979542" y="300558"/>
            <a:ext cx="8258034" cy="879232"/>
          </a:xfrm>
          <a:solidFill>
            <a:schemeClr val="bg1"/>
          </a:solidFill>
          <a:ln>
            <a:solidFill>
              <a:schemeClr val="bg1"/>
            </a:solidFill>
          </a:ln>
        </p:spPr>
        <p:txBody>
          <a:bodyPr>
            <a:normAutofit fontScale="90000"/>
          </a:bodyPr>
          <a:lstStyle/>
          <a:p>
            <a:r>
              <a:rPr kumimoji="1" lang="ja-JP" altLang="en-US" dirty="0">
                <a:latin typeface="+mn-ea"/>
                <a:ea typeface="+mn-ea"/>
              </a:rPr>
              <a:t>　桐生市圏域別人口と高齢者人口</a:t>
            </a:r>
          </a:p>
        </p:txBody>
      </p:sp>
      <p:graphicFrame>
        <p:nvGraphicFramePr>
          <p:cNvPr id="6" name="コンテンツ プレースホルダー 5">
            <a:extLst>
              <a:ext uri="{FF2B5EF4-FFF2-40B4-BE49-F238E27FC236}">
                <a16:creationId xmlns:a16="http://schemas.microsoft.com/office/drawing/2014/main" id="{D6CA69BE-4EDB-4D28-9C42-683949B38B14}"/>
              </a:ext>
            </a:extLst>
          </p:cNvPr>
          <p:cNvGraphicFramePr>
            <a:graphicFrameLocks noGrp="1"/>
          </p:cNvGraphicFramePr>
          <p:nvPr>
            <p:ph idx="1"/>
            <p:extLst>
              <p:ext uri="{D42A27DB-BD31-4B8C-83A1-F6EECF244321}">
                <p14:modId xmlns:p14="http://schemas.microsoft.com/office/powerpoint/2010/main" val="177457434"/>
              </p:ext>
            </p:extLst>
          </p:nvPr>
        </p:nvGraphicFramePr>
        <p:xfrm>
          <a:off x="399288" y="2194560"/>
          <a:ext cx="11404600" cy="4215418"/>
        </p:xfrm>
        <a:graphic>
          <a:graphicData uri="http://schemas.openxmlformats.org/drawingml/2006/chart">
            <c:chart xmlns:c="http://schemas.openxmlformats.org/drawingml/2006/chart" xmlns:r="http://schemas.openxmlformats.org/officeDocument/2006/relationships" r:id="rId3"/>
          </a:graphicData>
        </a:graphic>
      </p:graphicFrame>
      <p:sp>
        <p:nvSpPr>
          <p:cNvPr id="7" name="吹き出し: 角を丸めた四角形 6">
            <a:extLst>
              <a:ext uri="{FF2B5EF4-FFF2-40B4-BE49-F238E27FC236}">
                <a16:creationId xmlns:a16="http://schemas.microsoft.com/office/drawing/2014/main" id="{3D26472F-3CC0-48A5-901B-648670D055B3}"/>
              </a:ext>
            </a:extLst>
          </p:cNvPr>
          <p:cNvSpPr/>
          <p:nvPr/>
        </p:nvSpPr>
        <p:spPr>
          <a:xfrm>
            <a:off x="2515362" y="3093974"/>
            <a:ext cx="901700" cy="647700"/>
          </a:xfrm>
          <a:prstGeom prst="wedgeRoundRectCallout">
            <a:avLst>
              <a:gd name="adj1" fmla="val 14952"/>
              <a:gd name="adj2" fmla="val 899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200" b="1" dirty="0"/>
              <a:t>高齢化率</a:t>
            </a:r>
            <a:endParaRPr lang="en-US" altLang="ja-JP" sz="1200" b="1" dirty="0"/>
          </a:p>
          <a:p>
            <a:r>
              <a:rPr lang="en-US" altLang="ja-JP" sz="1400" b="1" dirty="0"/>
              <a:t>42.22</a:t>
            </a:r>
            <a:r>
              <a:rPr lang="ja-JP" altLang="en-US" sz="1400" b="1" dirty="0"/>
              <a:t>％</a:t>
            </a:r>
            <a:endParaRPr lang="ja-JP" sz="1400" b="1" dirty="0"/>
          </a:p>
        </p:txBody>
      </p:sp>
      <p:sp>
        <p:nvSpPr>
          <p:cNvPr id="8" name="吹き出し: 角を丸めた四角形 7">
            <a:extLst>
              <a:ext uri="{FF2B5EF4-FFF2-40B4-BE49-F238E27FC236}">
                <a16:creationId xmlns:a16="http://schemas.microsoft.com/office/drawing/2014/main" id="{9E34F5A5-54B8-4CE9-8010-96C4667DFAE2}"/>
              </a:ext>
            </a:extLst>
          </p:cNvPr>
          <p:cNvSpPr/>
          <p:nvPr/>
        </p:nvSpPr>
        <p:spPr>
          <a:xfrm>
            <a:off x="5937250" y="3632200"/>
            <a:ext cx="901700" cy="647700"/>
          </a:xfrm>
          <a:prstGeom prst="wedgeRoundRectCallout">
            <a:avLst>
              <a:gd name="adj1" fmla="val 14952"/>
              <a:gd name="adj2" fmla="val 899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200" b="1" dirty="0"/>
              <a:t>高齢化率</a:t>
            </a:r>
            <a:endParaRPr lang="en-US" altLang="ja-JP" sz="1200" b="1" dirty="0"/>
          </a:p>
          <a:p>
            <a:r>
              <a:rPr lang="en-US" altLang="ja-JP" sz="1400" b="1" dirty="0"/>
              <a:t>41.84</a:t>
            </a:r>
            <a:r>
              <a:rPr lang="ja-JP" altLang="en-US" sz="1400" b="1" dirty="0"/>
              <a:t>％</a:t>
            </a:r>
            <a:endParaRPr lang="ja-JP" sz="1400" b="1" dirty="0"/>
          </a:p>
        </p:txBody>
      </p:sp>
      <p:sp>
        <p:nvSpPr>
          <p:cNvPr id="9" name="吹き出し: 角を丸めた四角形 8">
            <a:extLst>
              <a:ext uri="{FF2B5EF4-FFF2-40B4-BE49-F238E27FC236}">
                <a16:creationId xmlns:a16="http://schemas.microsoft.com/office/drawing/2014/main" id="{9E34F5A5-54B8-4CE9-8010-96C4667DFAE2}"/>
              </a:ext>
            </a:extLst>
          </p:cNvPr>
          <p:cNvSpPr/>
          <p:nvPr/>
        </p:nvSpPr>
        <p:spPr>
          <a:xfrm>
            <a:off x="7080250" y="4369594"/>
            <a:ext cx="901700" cy="647700"/>
          </a:xfrm>
          <a:prstGeom prst="wedgeRoundRectCallout">
            <a:avLst>
              <a:gd name="adj1" fmla="val 14952"/>
              <a:gd name="adj2" fmla="val 899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200" b="1" dirty="0"/>
              <a:t>高齢化率</a:t>
            </a:r>
            <a:endParaRPr lang="en-US" altLang="ja-JP" sz="1200" b="1" dirty="0"/>
          </a:p>
          <a:p>
            <a:r>
              <a:rPr lang="en-US" altLang="ja-JP" sz="1400" b="1" dirty="0"/>
              <a:t>51.34</a:t>
            </a:r>
            <a:r>
              <a:rPr lang="ja-JP" altLang="en-US" sz="1400" b="1" dirty="0"/>
              <a:t>％</a:t>
            </a:r>
            <a:endParaRPr lang="ja-JP" sz="1400" b="1" dirty="0"/>
          </a:p>
        </p:txBody>
      </p:sp>
      <p:sp>
        <p:nvSpPr>
          <p:cNvPr id="10" name="吹き出し: 角を丸めた四角形 9">
            <a:extLst>
              <a:ext uri="{FF2B5EF4-FFF2-40B4-BE49-F238E27FC236}">
                <a16:creationId xmlns:a16="http://schemas.microsoft.com/office/drawing/2014/main" id="{9E34F5A5-54B8-4CE9-8010-96C4667DFAE2}"/>
              </a:ext>
            </a:extLst>
          </p:cNvPr>
          <p:cNvSpPr/>
          <p:nvPr/>
        </p:nvSpPr>
        <p:spPr>
          <a:xfrm>
            <a:off x="8263953" y="2439162"/>
            <a:ext cx="901700" cy="647700"/>
          </a:xfrm>
          <a:prstGeom prst="wedgeRoundRectCallout">
            <a:avLst>
              <a:gd name="adj1" fmla="val 14952"/>
              <a:gd name="adj2" fmla="val 899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200" b="1" dirty="0"/>
              <a:t>高齢化率</a:t>
            </a:r>
            <a:endParaRPr lang="en-US" altLang="ja-JP" sz="1200" b="1" dirty="0"/>
          </a:p>
          <a:p>
            <a:r>
              <a:rPr lang="en-US" altLang="ja-JP" sz="1400" b="1" dirty="0"/>
              <a:t>29.89</a:t>
            </a:r>
            <a:r>
              <a:rPr lang="ja-JP" altLang="en-US" sz="1400" b="1" dirty="0"/>
              <a:t>％</a:t>
            </a:r>
            <a:endParaRPr lang="ja-JP" sz="1400" b="1" dirty="0"/>
          </a:p>
        </p:txBody>
      </p:sp>
      <p:sp>
        <p:nvSpPr>
          <p:cNvPr id="11" name="吹き出し: 角を丸めた四角形 10">
            <a:extLst>
              <a:ext uri="{FF2B5EF4-FFF2-40B4-BE49-F238E27FC236}">
                <a16:creationId xmlns:a16="http://schemas.microsoft.com/office/drawing/2014/main" id="{9E34F5A5-54B8-4CE9-8010-96C4667DFAE2}"/>
              </a:ext>
            </a:extLst>
          </p:cNvPr>
          <p:cNvSpPr/>
          <p:nvPr/>
        </p:nvSpPr>
        <p:spPr>
          <a:xfrm>
            <a:off x="9449054" y="2325624"/>
            <a:ext cx="901700" cy="647700"/>
          </a:xfrm>
          <a:prstGeom prst="wedgeRoundRectCallout">
            <a:avLst>
              <a:gd name="adj1" fmla="val 14952"/>
              <a:gd name="adj2" fmla="val 899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200" b="1" dirty="0"/>
              <a:t>高齢化率</a:t>
            </a:r>
            <a:endParaRPr lang="en-US" altLang="ja-JP" sz="1200" b="1" dirty="0"/>
          </a:p>
          <a:p>
            <a:r>
              <a:rPr lang="en-US" altLang="ja-JP" sz="1400" b="1" dirty="0"/>
              <a:t>34.13</a:t>
            </a:r>
            <a:r>
              <a:rPr lang="ja-JP" altLang="en-US" sz="1400" b="1" dirty="0"/>
              <a:t>％</a:t>
            </a:r>
            <a:endParaRPr lang="ja-JP" sz="1400" b="1" dirty="0"/>
          </a:p>
        </p:txBody>
      </p:sp>
      <p:sp>
        <p:nvSpPr>
          <p:cNvPr id="12" name="吹き出し: 角を丸めた四角形 11">
            <a:extLst>
              <a:ext uri="{FF2B5EF4-FFF2-40B4-BE49-F238E27FC236}">
                <a16:creationId xmlns:a16="http://schemas.microsoft.com/office/drawing/2014/main" id="{9E34F5A5-54B8-4CE9-8010-96C4667DFAE2}"/>
              </a:ext>
            </a:extLst>
          </p:cNvPr>
          <p:cNvSpPr/>
          <p:nvPr/>
        </p:nvSpPr>
        <p:spPr>
          <a:xfrm>
            <a:off x="10578592" y="2987548"/>
            <a:ext cx="901700" cy="647700"/>
          </a:xfrm>
          <a:prstGeom prst="wedgeRoundRectCallout">
            <a:avLst>
              <a:gd name="adj1" fmla="val 14952"/>
              <a:gd name="adj2" fmla="val 899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200" b="1" dirty="0"/>
              <a:t>高齢化率</a:t>
            </a:r>
            <a:endParaRPr lang="en-US" altLang="ja-JP" sz="1200" b="1" dirty="0"/>
          </a:p>
          <a:p>
            <a:r>
              <a:rPr lang="en-US" altLang="ja-JP" sz="1400" b="1" dirty="0"/>
              <a:t>34.59</a:t>
            </a:r>
            <a:r>
              <a:rPr lang="ja-JP" altLang="en-US" sz="1400" b="1" dirty="0"/>
              <a:t>％</a:t>
            </a:r>
            <a:endParaRPr lang="ja-JP" sz="1400" b="1" dirty="0"/>
          </a:p>
        </p:txBody>
      </p:sp>
      <p:sp>
        <p:nvSpPr>
          <p:cNvPr id="13" name="吹き出し: 角を丸めた四角形 12">
            <a:extLst>
              <a:ext uri="{FF2B5EF4-FFF2-40B4-BE49-F238E27FC236}">
                <a16:creationId xmlns:a16="http://schemas.microsoft.com/office/drawing/2014/main" id="{9E34F5A5-54B8-4CE9-8010-96C4667DFAE2}"/>
              </a:ext>
            </a:extLst>
          </p:cNvPr>
          <p:cNvSpPr/>
          <p:nvPr/>
        </p:nvSpPr>
        <p:spPr>
          <a:xfrm>
            <a:off x="3657600" y="2858262"/>
            <a:ext cx="901700" cy="647700"/>
          </a:xfrm>
          <a:prstGeom prst="wedgeRoundRectCallout">
            <a:avLst>
              <a:gd name="adj1" fmla="val 14952"/>
              <a:gd name="adj2" fmla="val 899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200" b="1" dirty="0"/>
              <a:t>高齢化率</a:t>
            </a:r>
            <a:endParaRPr lang="en-US" altLang="ja-JP" sz="1200" b="1" dirty="0"/>
          </a:p>
          <a:p>
            <a:r>
              <a:rPr lang="en-US" altLang="ja-JP" sz="1400" b="1" dirty="0"/>
              <a:t>41.71</a:t>
            </a:r>
            <a:r>
              <a:rPr lang="ja-JP" altLang="en-US" sz="1400" b="1" dirty="0"/>
              <a:t>％</a:t>
            </a:r>
            <a:endParaRPr lang="ja-JP" sz="1400" b="1" dirty="0"/>
          </a:p>
        </p:txBody>
      </p:sp>
      <p:sp>
        <p:nvSpPr>
          <p:cNvPr id="14" name="吹き出し: 角を丸めた四角形 13">
            <a:extLst>
              <a:ext uri="{FF2B5EF4-FFF2-40B4-BE49-F238E27FC236}">
                <a16:creationId xmlns:a16="http://schemas.microsoft.com/office/drawing/2014/main" id="{D1F3BE2A-14EE-4777-BF9C-1650F412B5D7}"/>
              </a:ext>
            </a:extLst>
          </p:cNvPr>
          <p:cNvSpPr/>
          <p:nvPr/>
        </p:nvSpPr>
        <p:spPr>
          <a:xfrm>
            <a:off x="4803775" y="2312924"/>
            <a:ext cx="901700" cy="647700"/>
          </a:xfrm>
          <a:prstGeom prst="wedgeRoundRectCallout">
            <a:avLst>
              <a:gd name="adj1" fmla="val 14952"/>
              <a:gd name="adj2" fmla="val 899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ja-JP" altLang="en-US" sz="1200" b="1" dirty="0"/>
              <a:t>高齢化率</a:t>
            </a:r>
            <a:endParaRPr lang="en-US" altLang="ja-JP" sz="1200" b="1" dirty="0"/>
          </a:p>
          <a:p>
            <a:r>
              <a:rPr lang="en-US" altLang="ja-JP" sz="1400" b="1" dirty="0"/>
              <a:t>33.65</a:t>
            </a:r>
            <a:r>
              <a:rPr lang="ja-JP" altLang="en-US" sz="1400" b="1" dirty="0"/>
              <a:t>％</a:t>
            </a:r>
            <a:endParaRPr lang="ja-JP" sz="1400" b="1" dirty="0"/>
          </a:p>
        </p:txBody>
      </p:sp>
      <p:sp>
        <p:nvSpPr>
          <p:cNvPr id="15" name="タイトル 1">
            <a:extLst>
              <a:ext uri="{FF2B5EF4-FFF2-40B4-BE49-F238E27FC236}">
                <a16:creationId xmlns:a16="http://schemas.microsoft.com/office/drawing/2014/main" id="{6C1ECE7A-A5EE-4F31-A588-78EAE5B2E2BA}"/>
              </a:ext>
            </a:extLst>
          </p:cNvPr>
          <p:cNvSpPr txBox="1">
            <a:spLocks/>
          </p:cNvSpPr>
          <p:nvPr/>
        </p:nvSpPr>
        <p:spPr>
          <a:xfrm>
            <a:off x="1795257" y="1137802"/>
            <a:ext cx="8601485" cy="102869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10000"/>
              </a:lnSpc>
            </a:pPr>
            <a:r>
              <a:rPr lang="ja-JP" altLang="en-US" sz="2400" b="1" dirty="0">
                <a:latin typeface="+mn-ea"/>
                <a:ea typeface="+mn-ea"/>
              </a:rPr>
              <a:t>・</a:t>
            </a:r>
            <a:r>
              <a:rPr lang="ja-JP" altLang="en-US" sz="2400" dirty="0">
                <a:latin typeface="+mn-lt"/>
                <a:ea typeface="+mn-ea"/>
              </a:rPr>
              <a:t>桐生市の高齢者人口は　</a:t>
            </a:r>
            <a:r>
              <a:rPr lang="en-US" altLang="ja-JP" sz="2400" b="1" dirty="0">
                <a:solidFill>
                  <a:srgbClr val="FF0000"/>
                </a:solidFill>
                <a:latin typeface="+mn-lt"/>
                <a:ea typeface="+mn-ea"/>
              </a:rPr>
              <a:t>38,361</a:t>
            </a:r>
            <a:r>
              <a:rPr lang="ja-JP" altLang="en-US" sz="2400" b="1" dirty="0">
                <a:solidFill>
                  <a:srgbClr val="FF0000"/>
                </a:solidFill>
                <a:latin typeface="+mn-lt"/>
                <a:ea typeface="+mn-ea"/>
              </a:rPr>
              <a:t>人</a:t>
            </a:r>
            <a:r>
              <a:rPr lang="ja-JP" altLang="en-US" sz="2400" b="1" dirty="0">
                <a:latin typeface="+mn-lt"/>
                <a:ea typeface="+mn-ea"/>
              </a:rPr>
              <a:t>／</a:t>
            </a:r>
            <a:r>
              <a:rPr lang="en-US" altLang="ja-JP" sz="2400" dirty="0">
                <a:latin typeface="+mn-lt"/>
                <a:ea typeface="+mn-ea"/>
              </a:rPr>
              <a:t>103,976</a:t>
            </a:r>
            <a:r>
              <a:rPr lang="ja-JP" altLang="en-US" sz="2400" dirty="0">
                <a:latin typeface="+mn-lt"/>
                <a:ea typeface="+mn-ea"/>
              </a:rPr>
              <a:t>人</a:t>
            </a:r>
            <a:endParaRPr lang="en-US" altLang="ja-JP" sz="2400" dirty="0">
              <a:latin typeface="+mn-lt"/>
              <a:ea typeface="+mn-ea"/>
            </a:endParaRPr>
          </a:p>
          <a:p>
            <a:pPr>
              <a:lnSpc>
                <a:spcPct val="110000"/>
              </a:lnSpc>
            </a:pPr>
            <a:r>
              <a:rPr lang="ja-JP" altLang="en-US" sz="2400" b="1" dirty="0">
                <a:latin typeface="+mn-lt"/>
                <a:ea typeface="+mn-ea"/>
              </a:rPr>
              <a:t>・</a:t>
            </a:r>
            <a:r>
              <a:rPr lang="ja-JP" altLang="en-US" sz="2400" dirty="0">
                <a:latin typeface="+mn-lt"/>
                <a:ea typeface="+mn-ea"/>
              </a:rPr>
              <a:t>桐生市の高齢化率は　</a:t>
            </a:r>
            <a:r>
              <a:rPr lang="en-US" altLang="ja-JP" sz="2400" b="1" u="sng" dirty="0">
                <a:solidFill>
                  <a:srgbClr val="FF0000"/>
                </a:solidFill>
                <a:latin typeface="+mn-lt"/>
                <a:ea typeface="+mn-ea"/>
              </a:rPr>
              <a:t>36.89</a:t>
            </a:r>
            <a:r>
              <a:rPr lang="ja-JP" altLang="en-US" sz="2400" b="1" u="sng" dirty="0">
                <a:solidFill>
                  <a:srgbClr val="FF0000"/>
                </a:solidFill>
                <a:latin typeface="+mn-lt"/>
                <a:ea typeface="+mn-ea"/>
              </a:rPr>
              <a:t>％</a:t>
            </a:r>
            <a:r>
              <a:rPr lang="ja-JP" altLang="en-US" sz="2400" b="1" u="sng" dirty="0">
                <a:solidFill>
                  <a:srgbClr val="FF0000"/>
                </a:solidFill>
                <a:latin typeface="+mn-lt"/>
                <a:ea typeface="AR P丸ゴシック体M" panose="020B0600010101010101"/>
              </a:rPr>
              <a:t>（約</a:t>
            </a:r>
            <a:r>
              <a:rPr lang="en-US" altLang="ja-JP" sz="2400" b="1" u="sng" dirty="0">
                <a:solidFill>
                  <a:srgbClr val="FF0000"/>
                </a:solidFill>
                <a:latin typeface="+mn-lt"/>
                <a:ea typeface="AR P丸ゴシック体M" panose="020B0600010101010101"/>
              </a:rPr>
              <a:t>2.7</a:t>
            </a:r>
            <a:r>
              <a:rPr lang="ja-JP" altLang="en-US" sz="2400" b="1" u="sng" dirty="0">
                <a:solidFill>
                  <a:srgbClr val="FF0000"/>
                </a:solidFill>
                <a:latin typeface="+mn-lt"/>
                <a:ea typeface="AR P丸ゴシック体M" panose="020B0600010101010101"/>
              </a:rPr>
              <a:t>人に</a:t>
            </a:r>
            <a:r>
              <a:rPr lang="en-US" altLang="ja-JP" sz="2400" b="1" u="sng" dirty="0">
                <a:solidFill>
                  <a:srgbClr val="FF0000"/>
                </a:solidFill>
                <a:latin typeface="+mn-lt"/>
                <a:ea typeface="AR P丸ゴシック体M" panose="020B0600010101010101"/>
              </a:rPr>
              <a:t>1</a:t>
            </a:r>
            <a:r>
              <a:rPr lang="ja-JP" altLang="en-US" sz="2400" b="1" u="sng" dirty="0">
                <a:solidFill>
                  <a:srgbClr val="FF0000"/>
                </a:solidFill>
                <a:latin typeface="+mn-lt"/>
                <a:ea typeface="AR P丸ゴシック体M" panose="020B0600010101010101"/>
              </a:rPr>
              <a:t>人が高齢者）</a:t>
            </a:r>
            <a:endParaRPr lang="ja-JP" altLang="en-US" sz="2400" dirty="0">
              <a:latin typeface="+mn-lt"/>
              <a:ea typeface="+mn-ea"/>
            </a:endParaRPr>
          </a:p>
        </p:txBody>
      </p:sp>
      <p:sp>
        <p:nvSpPr>
          <p:cNvPr id="16" name="テキスト ボックス 1">
            <a:extLst>
              <a:ext uri="{FF2B5EF4-FFF2-40B4-BE49-F238E27FC236}">
                <a16:creationId xmlns:a16="http://schemas.microsoft.com/office/drawing/2014/main" id="{DF80B7DB-D9B0-4A93-A1FA-DEB7ACB5AFE0}"/>
              </a:ext>
            </a:extLst>
          </p:cNvPr>
          <p:cNvSpPr txBox="1"/>
          <p:nvPr/>
        </p:nvSpPr>
        <p:spPr>
          <a:xfrm>
            <a:off x="2918515" y="5027509"/>
            <a:ext cx="566530"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100" b="1" u="sng" dirty="0"/>
              <a:t>4,689</a:t>
            </a:r>
            <a:endParaRPr lang="ja-JP" altLang="en-US" sz="1100" b="1" u="sng" dirty="0"/>
          </a:p>
        </p:txBody>
      </p:sp>
      <p:sp>
        <p:nvSpPr>
          <p:cNvPr id="19" name="テキスト ボックス 1">
            <a:extLst>
              <a:ext uri="{FF2B5EF4-FFF2-40B4-BE49-F238E27FC236}">
                <a16:creationId xmlns:a16="http://schemas.microsoft.com/office/drawing/2014/main" id="{481D68EC-2BC0-4648-BFB2-446CA0171F7F}"/>
              </a:ext>
            </a:extLst>
          </p:cNvPr>
          <p:cNvSpPr txBox="1"/>
          <p:nvPr/>
        </p:nvSpPr>
        <p:spPr>
          <a:xfrm>
            <a:off x="5180770" y="4954622"/>
            <a:ext cx="566530"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100" b="1" u="sng" dirty="0"/>
              <a:t>5,690</a:t>
            </a:r>
            <a:endParaRPr lang="ja-JP" altLang="en-US" sz="1100" b="1" u="sng" dirty="0"/>
          </a:p>
        </p:txBody>
      </p:sp>
      <p:sp>
        <p:nvSpPr>
          <p:cNvPr id="20" name="テキスト ボックス 1">
            <a:extLst>
              <a:ext uri="{FF2B5EF4-FFF2-40B4-BE49-F238E27FC236}">
                <a16:creationId xmlns:a16="http://schemas.microsoft.com/office/drawing/2014/main" id="{5AD982F0-F566-4D66-A6AE-646F1A9FB03A}"/>
              </a:ext>
            </a:extLst>
          </p:cNvPr>
          <p:cNvSpPr txBox="1"/>
          <p:nvPr/>
        </p:nvSpPr>
        <p:spPr>
          <a:xfrm>
            <a:off x="8529704" y="5101501"/>
            <a:ext cx="566530"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100" b="1" u="sng" dirty="0"/>
              <a:t>4,778</a:t>
            </a:r>
            <a:endParaRPr lang="ja-JP" altLang="en-US" sz="1100" b="1" u="sng" dirty="0"/>
          </a:p>
        </p:txBody>
      </p:sp>
      <p:sp>
        <p:nvSpPr>
          <p:cNvPr id="21" name="テキスト ボックス 1">
            <a:extLst>
              <a:ext uri="{FF2B5EF4-FFF2-40B4-BE49-F238E27FC236}">
                <a16:creationId xmlns:a16="http://schemas.microsoft.com/office/drawing/2014/main" id="{4F097BAA-BD3F-4E06-81B1-D09E5F6733E9}"/>
              </a:ext>
            </a:extLst>
          </p:cNvPr>
          <p:cNvSpPr txBox="1"/>
          <p:nvPr/>
        </p:nvSpPr>
        <p:spPr>
          <a:xfrm>
            <a:off x="6296989" y="5235714"/>
            <a:ext cx="566530"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b="1" u="sng" dirty="0"/>
              <a:t>3</a:t>
            </a:r>
            <a:r>
              <a:rPr lang="en-US" altLang="ja-JP" sz="1100" b="1" u="sng" dirty="0"/>
              <a:t>,250</a:t>
            </a:r>
            <a:endParaRPr lang="ja-JP" altLang="en-US" sz="1100" b="1" u="sng" dirty="0"/>
          </a:p>
        </p:txBody>
      </p:sp>
      <p:sp>
        <p:nvSpPr>
          <p:cNvPr id="22" name="テキスト ボックス 1">
            <a:extLst>
              <a:ext uri="{FF2B5EF4-FFF2-40B4-BE49-F238E27FC236}">
                <a16:creationId xmlns:a16="http://schemas.microsoft.com/office/drawing/2014/main" id="{E365447B-D54B-46F1-B257-8A0C708CF99F}"/>
              </a:ext>
            </a:extLst>
          </p:cNvPr>
          <p:cNvSpPr txBox="1"/>
          <p:nvPr/>
        </p:nvSpPr>
        <p:spPr>
          <a:xfrm>
            <a:off x="9665801" y="4972292"/>
            <a:ext cx="566530"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b="1" u="sng" dirty="0"/>
              <a:t>5</a:t>
            </a:r>
            <a:r>
              <a:rPr lang="en-US" altLang="ja-JP" sz="1100" b="1" u="sng" dirty="0"/>
              <a:t>,680</a:t>
            </a:r>
            <a:endParaRPr lang="ja-JP" altLang="en-US" sz="1100" b="1" u="sng" dirty="0"/>
          </a:p>
        </p:txBody>
      </p:sp>
      <p:sp>
        <p:nvSpPr>
          <p:cNvPr id="23" name="テキスト ボックス 1">
            <a:extLst>
              <a:ext uri="{FF2B5EF4-FFF2-40B4-BE49-F238E27FC236}">
                <a16:creationId xmlns:a16="http://schemas.microsoft.com/office/drawing/2014/main" id="{36B96F9E-FF68-4F81-B2FD-D419FF948E37}"/>
              </a:ext>
            </a:extLst>
          </p:cNvPr>
          <p:cNvSpPr txBox="1"/>
          <p:nvPr/>
        </p:nvSpPr>
        <p:spPr>
          <a:xfrm>
            <a:off x="4054612" y="4984439"/>
            <a:ext cx="566530"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b="1" u="sng" dirty="0"/>
              <a:t>5</a:t>
            </a:r>
            <a:r>
              <a:rPr lang="en-US" altLang="ja-JP" sz="1100" b="1" u="sng" dirty="0"/>
              <a:t>,257</a:t>
            </a:r>
            <a:endParaRPr lang="ja-JP" altLang="en-US" sz="1100" b="1" u="sng" dirty="0"/>
          </a:p>
        </p:txBody>
      </p:sp>
      <p:sp>
        <p:nvSpPr>
          <p:cNvPr id="24" name="テキスト ボックス 1">
            <a:extLst>
              <a:ext uri="{FF2B5EF4-FFF2-40B4-BE49-F238E27FC236}">
                <a16:creationId xmlns:a16="http://schemas.microsoft.com/office/drawing/2014/main" id="{FD9697CC-195E-482A-8711-5AF94ECE4251}"/>
              </a:ext>
            </a:extLst>
          </p:cNvPr>
          <p:cNvSpPr txBox="1"/>
          <p:nvPr/>
        </p:nvSpPr>
        <p:spPr>
          <a:xfrm>
            <a:off x="10787270" y="5131318"/>
            <a:ext cx="566530"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100" b="1" u="sng" dirty="0"/>
              <a:t>4,140</a:t>
            </a:r>
            <a:endParaRPr lang="ja-JP" altLang="en-US" sz="1100" b="1" u="sng" dirty="0"/>
          </a:p>
        </p:txBody>
      </p:sp>
      <p:sp>
        <p:nvSpPr>
          <p:cNvPr id="25" name="テキスト ボックス 1">
            <a:extLst>
              <a:ext uri="{FF2B5EF4-FFF2-40B4-BE49-F238E27FC236}">
                <a16:creationId xmlns:a16="http://schemas.microsoft.com/office/drawing/2014/main" id="{E6289252-295F-4F10-96FA-8E916ADEFFC6}"/>
              </a:ext>
            </a:extLst>
          </p:cNvPr>
          <p:cNvSpPr txBox="1"/>
          <p:nvPr/>
        </p:nvSpPr>
        <p:spPr>
          <a:xfrm>
            <a:off x="7463180" y="5320125"/>
            <a:ext cx="536713"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100" b="1" u="sng" dirty="0"/>
              <a:t>785</a:t>
            </a:r>
            <a:endParaRPr lang="ja-JP" altLang="en-US" sz="1100" b="1" u="sng" dirty="0"/>
          </a:p>
        </p:txBody>
      </p:sp>
      <p:sp>
        <p:nvSpPr>
          <p:cNvPr id="26" name="テキスト ボックス 1">
            <a:extLst>
              <a:ext uri="{FF2B5EF4-FFF2-40B4-BE49-F238E27FC236}">
                <a16:creationId xmlns:a16="http://schemas.microsoft.com/office/drawing/2014/main" id="{212F9A34-276B-4078-85FF-09194F45CEFB}"/>
              </a:ext>
            </a:extLst>
          </p:cNvPr>
          <p:cNvSpPr txBox="1"/>
          <p:nvPr/>
        </p:nvSpPr>
        <p:spPr>
          <a:xfrm>
            <a:off x="2548487" y="4106656"/>
            <a:ext cx="740055"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b="1" u="sng" dirty="0"/>
              <a:t>11</a:t>
            </a:r>
            <a:r>
              <a:rPr lang="en-US" altLang="ja-JP" sz="1100" b="1" u="sng" dirty="0"/>
              <a:t>,104</a:t>
            </a:r>
            <a:endParaRPr lang="ja-JP" altLang="en-US" sz="1100" b="1" u="sng" dirty="0"/>
          </a:p>
        </p:txBody>
      </p:sp>
      <p:sp>
        <p:nvSpPr>
          <p:cNvPr id="27" name="テキスト ボックス 1">
            <a:extLst>
              <a:ext uri="{FF2B5EF4-FFF2-40B4-BE49-F238E27FC236}">
                <a16:creationId xmlns:a16="http://schemas.microsoft.com/office/drawing/2014/main" id="{212F9A34-276B-4078-85FF-09194F45CEFB}"/>
              </a:ext>
            </a:extLst>
          </p:cNvPr>
          <p:cNvSpPr txBox="1"/>
          <p:nvPr/>
        </p:nvSpPr>
        <p:spPr>
          <a:xfrm>
            <a:off x="1452770" y="4369594"/>
            <a:ext cx="566530"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b="1" u="sng" dirty="0"/>
              <a:t>9</a:t>
            </a:r>
            <a:r>
              <a:rPr lang="en-US" altLang="ja-JP" sz="1100" b="1" u="sng" dirty="0"/>
              <a:t>,476</a:t>
            </a:r>
            <a:endParaRPr lang="ja-JP" altLang="en-US" sz="1100" b="1" u="sng" dirty="0"/>
          </a:p>
        </p:txBody>
      </p:sp>
      <p:sp>
        <p:nvSpPr>
          <p:cNvPr id="28" name="テキスト ボックス 1">
            <a:extLst>
              <a:ext uri="{FF2B5EF4-FFF2-40B4-BE49-F238E27FC236}">
                <a16:creationId xmlns:a16="http://schemas.microsoft.com/office/drawing/2014/main" id="{2AED0942-7C3F-40B7-A8B3-19D01B515F1C}"/>
              </a:ext>
            </a:extLst>
          </p:cNvPr>
          <p:cNvSpPr txBox="1"/>
          <p:nvPr/>
        </p:nvSpPr>
        <p:spPr>
          <a:xfrm>
            <a:off x="9278143" y="3454400"/>
            <a:ext cx="740055"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b="1" u="sng" dirty="0"/>
              <a:t>16</a:t>
            </a:r>
            <a:r>
              <a:rPr lang="en-US" altLang="ja-JP" sz="1100" b="1" u="sng" dirty="0"/>
              <a:t>,642</a:t>
            </a:r>
            <a:endParaRPr lang="ja-JP" altLang="en-US" sz="1100" b="1" u="sng" dirty="0"/>
          </a:p>
        </p:txBody>
      </p:sp>
      <p:sp>
        <p:nvSpPr>
          <p:cNvPr id="29" name="テキスト ボックス 1">
            <a:extLst>
              <a:ext uri="{FF2B5EF4-FFF2-40B4-BE49-F238E27FC236}">
                <a16:creationId xmlns:a16="http://schemas.microsoft.com/office/drawing/2014/main" id="{498A7133-B3C3-4FCB-A147-DE9CE146B813}"/>
              </a:ext>
            </a:extLst>
          </p:cNvPr>
          <p:cNvSpPr txBox="1"/>
          <p:nvPr/>
        </p:nvSpPr>
        <p:spPr>
          <a:xfrm>
            <a:off x="8142287" y="3605971"/>
            <a:ext cx="740055"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b="1" u="sng" dirty="0"/>
              <a:t>15</a:t>
            </a:r>
            <a:r>
              <a:rPr lang="en-US" altLang="ja-JP" sz="1100" b="1" u="sng" dirty="0"/>
              <a:t>,982</a:t>
            </a:r>
            <a:endParaRPr lang="ja-JP" altLang="en-US" sz="1100" b="1" u="sng" dirty="0"/>
          </a:p>
        </p:txBody>
      </p:sp>
      <p:sp>
        <p:nvSpPr>
          <p:cNvPr id="30" name="テキスト ボックス 1">
            <a:extLst>
              <a:ext uri="{FF2B5EF4-FFF2-40B4-BE49-F238E27FC236}">
                <a16:creationId xmlns:a16="http://schemas.microsoft.com/office/drawing/2014/main" id="{69606554-EAE4-4D1D-8AF8-3787898EF006}"/>
              </a:ext>
            </a:extLst>
          </p:cNvPr>
          <p:cNvSpPr txBox="1"/>
          <p:nvPr/>
        </p:nvSpPr>
        <p:spPr>
          <a:xfrm>
            <a:off x="4803775" y="3443356"/>
            <a:ext cx="740055"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b="1" u="sng" dirty="0"/>
              <a:t>16</a:t>
            </a:r>
            <a:r>
              <a:rPr lang="en-US" altLang="ja-JP" sz="1100" b="1" u="sng" dirty="0"/>
              <a:t>,905</a:t>
            </a:r>
            <a:endParaRPr lang="ja-JP" altLang="en-US" sz="1100" b="1" u="sng" dirty="0"/>
          </a:p>
        </p:txBody>
      </p:sp>
      <p:sp>
        <p:nvSpPr>
          <p:cNvPr id="31" name="テキスト ボックス 1">
            <a:extLst>
              <a:ext uri="{FF2B5EF4-FFF2-40B4-BE49-F238E27FC236}">
                <a16:creationId xmlns:a16="http://schemas.microsoft.com/office/drawing/2014/main" id="{69D765DB-28B9-4DBE-B605-6D6630C870D4}"/>
              </a:ext>
            </a:extLst>
          </p:cNvPr>
          <p:cNvSpPr txBox="1"/>
          <p:nvPr/>
        </p:nvSpPr>
        <p:spPr>
          <a:xfrm>
            <a:off x="3684584" y="3942693"/>
            <a:ext cx="740055"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b="1" u="sng" dirty="0"/>
              <a:t>12</a:t>
            </a:r>
            <a:r>
              <a:rPr lang="en-US" altLang="ja-JP" sz="1100" b="1" u="sng" dirty="0"/>
              <a:t>,602</a:t>
            </a:r>
            <a:endParaRPr lang="ja-JP" altLang="en-US" sz="1100" b="1" u="sng" dirty="0"/>
          </a:p>
        </p:txBody>
      </p:sp>
      <p:sp>
        <p:nvSpPr>
          <p:cNvPr id="32" name="テキスト ボックス 1">
            <a:extLst>
              <a:ext uri="{FF2B5EF4-FFF2-40B4-BE49-F238E27FC236}">
                <a16:creationId xmlns:a16="http://schemas.microsoft.com/office/drawing/2014/main" id="{D40BABE4-C6FB-43E7-951C-EECEF9D2BC5A}"/>
              </a:ext>
            </a:extLst>
          </p:cNvPr>
          <p:cNvSpPr txBox="1"/>
          <p:nvPr/>
        </p:nvSpPr>
        <p:spPr>
          <a:xfrm>
            <a:off x="10414000" y="4091056"/>
            <a:ext cx="740055"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b="1" u="sng" dirty="0"/>
              <a:t>11</a:t>
            </a:r>
            <a:r>
              <a:rPr lang="en-US" altLang="ja-JP" sz="1100" b="1" u="sng" dirty="0"/>
              <a:t>,969</a:t>
            </a:r>
            <a:endParaRPr lang="ja-JP" altLang="en-US" sz="1100" b="1" u="sng" dirty="0"/>
          </a:p>
        </p:txBody>
      </p:sp>
      <p:sp>
        <p:nvSpPr>
          <p:cNvPr id="33" name="テキスト ボックス 1">
            <a:extLst>
              <a:ext uri="{FF2B5EF4-FFF2-40B4-BE49-F238E27FC236}">
                <a16:creationId xmlns:a16="http://schemas.microsoft.com/office/drawing/2014/main" id="{C26E3A60-124F-4955-BE32-EC83BE4DB802}"/>
              </a:ext>
            </a:extLst>
          </p:cNvPr>
          <p:cNvSpPr txBox="1"/>
          <p:nvPr/>
        </p:nvSpPr>
        <p:spPr>
          <a:xfrm>
            <a:off x="7080250" y="5161410"/>
            <a:ext cx="702985"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b="1" u="sng" dirty="0"/>
              <a:t>1</a:t>
            </a:r>
            <a:r>
              <a:rPr lang="en-US" altLang="ja-JP" sz="1100" b="1" u="sng" dirty="0"/>
              <a:t>,529</a:t>
            </a:r>
            <a:endParaRPr lang="ja-JP" altLang="en-US" sz="1100" b="1" u="sng" dirty="0"/>
          </a:p>
        </p:txBody>
      </p:sp>
      <p:sp>
        <p:nvSpPr>
          <p:cNvPr id="34" name="テキスト ボックス 1">
            <a:extLst>
              <a:ext uri="{FF2B5EF4-FFF2-40B4-BE49-F238E27FC236}">
                <a16:creationId xmlns:a16="http://schemas.microsoft.com/office/drawing/2014/main" id="{F1511798-1332-4494-9EBB-AB0D33A1D54B}"/>
              </a:ext>
            </a:extLst>
          </p:cNvPr>
          <p:cNvSpPr txBox="1"/>
          <p:nvPr/>
        </p:nvSpPr>
        <p:spPr>
          <a:xfrm>
            <a:off x="5970617" y="4624734"/>
            <a:ext cx="692500" cy="37768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b="1" u="sng" dirty="0"/>
              <a:t>7</a:t>
            </a:r>
            <a:r>
              <a:rPr lang="en-US" altLang="ja-JP" sz="1100" b="1" u="sng" dirty="0"/>
              <a:t>,767</a:t>
            </a:r>
            <a:endParaRPr lang="ja-JP" altLang="en-US" sz="1100" b="1" u="sng" dirty="0"/>
          </a:p>
        </p:txBody>
      </p:sp>
      <p:sp>
        <p:nvSpPr>
          <p:cNvPr id="35" name="テキスト ボックス 34">
            <a:extLst>
              <a:ext uri="{FF2B5EF4-FFF2-40B4-BE49-F238E27FC236}">
                <a16:creationId xmlns:a16="http://schemas.microsoft.com/office/drawing/2014/main" id="{838542E6-5DEF-4945-9883-385045D1AEFF}"/>
              </a:ext>
            </a:extLst>
          </p:cNvPr>
          <p:cNvSpPr txBox="1"/>
          <p:nvPr/>
        </p:nvSpPr>
        <p:spPr>
          <a:xfrm>
            <a:off x="7080250" y="6409978"/>
            <a:ext cx="5108991" cy="276999"/>
          </a:xfrm>
          <a:prstGeom prst="rect">
            <a:avLst/>
          </a:prstGeom>
          <a:noFill/>
        </p:spPr>
        <p:txBody>
          <a:bodyPr wrap="square" rtlCol="0">
            <a:spAutoFit/>
          </a:bodyPr>
          <a:lstStyle/>
          <a:p>
            <a:r>
              <a:rPr kumimoji="1" lang="ja-JP" altLang="en-US" sz="1200" dirty="0">
                <a:latin typeface="ＭＳ Ｐゴシック" panose="020B0600070205080204" pitchFamily="50" charset="-128"/>
                <a:ea typeface="ＭＳ Ｐゴシック" panose="020B0600070205080204" pitchFamily="50" charset="-128"/>
              </a:rPr>
              <a:t>出典：桐生市役所ホームページ（「</a:t>
            </a:r>
            <a:r>
              <a:rPr lang="en-US" altLang="ja-JP" sz="1200" dirty="0">
                <a:latin typeface="ＭＳ Ｐゴシック" panose="020B0600070205080204" pitchFamily="50" charset="-128"/>
                <a:ea typeface="ＭＳ Ｐゴシック" panose="020B0600070205080204" pitchFamily="50" charset="-128"/>
              </a:rPr>
              <a:t>R5.4.1</a:t>
            </a:r>
            <a:r>
              <a:rPr lang="ja-JP" altLang="en-US" sz="1200" dirty="0">
                <a:latin typeface="ＭＳ Ｐゴシック" panose="020B0600070205080204" pitchFamily="50" charset="-128"/>
                <a:ea typeface="ＭＳ Ｐゴシック" panose="020B0600070205080204" pitchFamily="50" charset="-128"/>
              </a:rPr>
              <a:t>桐生市区別人口構成</a:t>
            </a:r>
            <a:r>
              <a:rPr kumimoji="1" lang="ja-JP" altLang="en-US" sz="1200" dirty="0">
                <a:latin typeface="ＭＳ Ｐゴシック" panose="020B0600070205080204" pitchFamily="50" charset="-128"/>
                <a:ea typeface="ＭＳ Ｐゴシック" panose="020B0600070205080204" pitchFamily="50" charset="-128"/>
              </a:rPr>
              <a:t>」をグラフ化）</a:t>
            </a:r>
          </a:p>
        </p:txBody>
      </p:sp>
    </p:spTree>
    <p:extLst>
      <p:ext uri="{BB962C8B-B14F-4D97-AF65-F5344CB8AC3E}">
        <p14:creationId xmlns:p14="http://schemas.microsoft.com/office/powerpoint/2010/main" val="1670310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矢印: 右 7">
            <a:extLst>
              <a:ext uri="{FF2B5EF4-FFF2-40B4-BE49-F238E27FC236}">
                <a16:creationId xmlns:a16="http://schemas.microsoft.com/office/drawing/2014/main" id="{6528E331-093A-4209-988D-441F1EB97FDD}"/>
              </a:ext>
            </a:extLst>
          </p:cNvPr>
          <p:cNvSpPr/>
          <p:nvPr/>
        </p:nvSpPr>
        <p:spPr>
          <a:xfrm>
            <a:off x="4151313" y="2133600"/>
            <a:ext cx="792162" cy="64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367" name="テキスト ボックス 9">
            <a:extLst>
              <a:ext uri="{FF2B5EF4-FFF2-40B4-BE49-F238E27FC236}">
                <a16:creationId xmlns:a16="http://schemas.microsoft.com/office/drawing/2014/main" id="{47FD5387-F7D4-407B-A507-6C3FE749881A}"/>
              </a:ext>
            </a:extLst>
          </p:cNvPr>
          <p:cNvSpPr txBox="1">
            <a:spLocks noChangeArrowheads="1"/>
          </p:cNvSpPr>
          <p:nvPr/>
        </p:nvSpPr>
        <p:spPr bwMode="auto">
          <a:xfrm>
            <a:off x="457200" y="3405584"/>
            <a:ext cx="11277600" cy="3662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2400">
                <a:solidFill>
                  <a:srgbClr val="7F7F7F"/>
                </a:solidFill>
                <a:latin typeface="Century Gothic" panose="020B0502020202020204" pitchFamily="34" charset="0"/>
                <a:ea typeface="HGS明朝E" panose="02020900000000000000" pitchFamily="18" charset="-128"/>
              </a:defRPr>
            </a:lvl1pPr>
            <a:lvl2pPr marL="742950" indent="-28575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2pPr>
            <a:lvl3pPr marL="11430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3pPr>
            <a:lvl4pPr marL="1600200" indent="-228600">
              <a:spcBef>
                <a:spcPct val="20000"/>
              </a:spcBef>
              <a:buFont typeface="Courier New" panose="02070309020205020404" pitchFamily="49" charset="0"/>
              <a:buChar char="o"/>
              <a:defRPr kumimoji="1" sz="1600">
                <a:solidFill>
                  <a:srgbClr val="7F7F7F"/>
                </a:solidFill>
                <a:latin typeface="Century Gothic" panose="020B0502020202020204" pitchFamily="34" charset="0"/>
                <a:ea typeface="HGS明朝E" panose="02020900000000000000" pitchFamily="18" charset="-128"/>
              </a:defRPr>
            </a:lvl4pPr>
            <a:lvl5pPr marL="2057400" indent="-228600">
              <a:spcBef>
                <a:spcPct val="20000"/>
              </a:spcBef>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5pPr>
            <a:lvl6pPr marL="25146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6pPr>
            <a:lvl7pPr marL="29718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7pPr>
            <a:lvl8pPr marL="34290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8pPr>
            <a:lvl9pPr marL="3886200" indent="-228600" eaLnBrk="0" fontAlgn="base" hangingPunct="0">
              <a:spcBef>
                <a:spcPct val="20000"/>
              </a:spcBef>
              <a:spcAft>
                <a:spcPct val="0"/>
              </a:spcAft>
              <a:buFont typeface="Arial" panose="020B0604020202020204" pitchFamily="34" charset="0"/>
              <a:buChar char="•"/>
              <a:defRPr kumimoji="1" sz="1600">
                <a:solidFill>
                  <a:srgbClr val="7F7F7F"/>
                </a:solidFill>
                <a:latin typeface="Century Gothic" panose="020B0502020202020204" pitchFamily="34" charset="0"/>
                <a:ea typeface="HGS明朝E" panose="02020900000000000000" pitchFamily="18" charset="-128"/>
              </a:defRPr>
            </a:lvl9pPr>
          </a:lstStyle>
          <a:p>
            <a:pPr>
              <a:spcBef>
                <a:spcPct val="0"/>
              </a:spcBef>
              <a:buFontTx/>
              <a:buNone/>
            </a:pPr>
            <a:r>
              <a:rPr lang="ja-JP" altLang="en-US" dirty="0">
                <a:solidFill>
                  <a:schemeClr val="tx1"/>
                </a:solidFill>
                <a:latin typeface="AR P丸ゴシック体M" pitchFamily="50" charset="-128"/>
                <a:ea typeface="AR P丸ゴシック体M" pitchFamily="50" charset="-128"/>
              </a:rPr>
              <a:t>　　　◎目が見えにくくなります（白内障・老眼など）</a:t>
            </a:r>
            <a:endParaRPr lang="en-US" altLang="ja-JP" dirty="0">
              <a:solidFill>
                <a:schemeClr val="tx1"/>
              </a:solidFill>
              <a:latin typeface="AR P丸ゴシック体M" pitchFamily="50" charset="-128"/>
              <a:ea typeface="AR P丸ゴシック体M" pitchFamily="50" charset="-128"/>
            </a:endParaRPr>
          </a:p>
          <a:p>
            <a:pPr>
              <a:spcBef>
                <a:spcPct val="0"/>
              </a:spcBef>
              <a:buFontTx/>
              <a:buNone/>
            </a:pPr>
            <a:r>
              <a:rPr lang="ja-JP" altLang="en-US" dirty="0">
                <a:solidFill>
                  <a:schemeClr val="tx1"/>
                </a:solidFill>
                <a:latin typeface="AR P丸ゴシック体M" pitchFamily="50" charset="-128"/>
                <a:ea typeface="AR P丸ゴシック体M" pitchFamily="50" charset="-128"/>
              </a:rPr>
              <a:t>　　　◎耳が遠くなります（高い音が聞き取りにくい）</a:t>
            </a:r>
            <a:endParaRPr lang="en-US" altLang="ja-JP" dirty="0">
              <a:solidFill>
                <a:schemeClr val="tx1"/>
              </a:solidFill>
              <a:latin typeface="AR P丸ゴシック体M" pitchFamily="50" charset="-128"/>
              <a:ea typeface="AR P丸ゴシック体M" pitchFamily="50" charset="-128"/>
            </a:endParaRPr>
          </a:p>
          <a:p>
            <a:pPr>
              <a:spcBef>
                <a:spcPct val="0"/>
              </a:spcBef>
              <a:buFontTx/>
              <a:buNone/>
            </a:pPr>
            <a:r>
              <a:rPr lang="ja-JP" altLang="en-US" dirty="0">
                <a:solidFill>
                  <a:schemeClr val="tx1"/>
                </a:solidFill>
                <a:latin typeface="AR P丸ゴシック体M" pitchFamily="50" charset="-128"/>
                <a:ea typeface="AR P丸ゴシック体M" pitchFamily="50" charset="-128"/>
              </a:rPr>
              <a:t>　　　◎しわが増え、髪の毛の色が白く白髪になります</a:t>
            </a:r>
            <a:endParaRPr lang="en-US" altLang="ja-JP" dirty="0">
              <a:solidFill>
                <a:schemeClr val="tx1"/>
              </a:solidFill>
              <a:latin typeface="AR P丸ゴシック体M" pitchFamily="50" charset="-128"/>
              <a:ea typeface="AR P丸ゴシック体M" pitchFamily="50" charset="-128"/>
            </a:endParaRPr>
          </a:p>
          <a:p>
            <a:pPr>
              <a:spcBef>
                <a:spcPct val="0"/>
              </a:spcBef>
              <a:buFontTx/>
              <a:buNone/>
            </a:pPr>
            <a:r>
              <a:rPr lang="ja-JP" altLang="en-US" dirty="0">
                <a:solidFill>
                  <a:schemeClr val="tx1"/>
                </a:solidFill>
                <a:latin typeface="AR P丸ゴシック体M" pitchFamily="50" charset="-128"/>
                <a:ea typeface="AR P丸ゴシック体M" pitchFamily="50" charset="-128"/>
              </a:rPr>
              <a:t>　　　◎痛みや温度を感じにくくなります</a:t>
            </a:r>
            <a:endParaRPr lang="en-US" altLang="ja-JP" dirty="0">
              <a:solidFill>
                <a:schemeClr val="tx1"/>
              </a:solidFill>
              <a:latin typeface="AR P丸ゴシック体M" pitchFamily="50" charset="-128"/>
              <a:ea typeface="AR P丸ゴシック体M" pitchFamily="50" charset="-128"/>
            </a:endParaRPr>
          </a:p>
          <a:p>
            <a:pPr>
              <a:spcBef>
                <a:spcPct val="0"/>
              </a:spcBef>
              <a:buFontTx/>
              <a:buNone/>
            </a:pPr>
            <a:r>
              <a:rPr lang="ja-JP" altLang="en-US" dirty="0">
                <a:solidFill>
                  <a:schemeClr val="tx1"/>
                </a:solidFill>
                <a:latin typeface="AR P丸ゴシック体M" pitchFamily="50" charset="-128"/>
                <a:ea typeface="AR P丸ゴシック体M" pitchFamily="50" charset="-128"/>
              </a:rPr>
              <a:t>　　　◎身体の能力が弱くなり病気にかかりやすくなります</a:t>
            </a:r>
            <a:endParaRPr lang="en-US" altLang="ja-JP" dirty="0">
              <a:solidFill>
                <a:schemeClr val="tx1"/>
              </a:solidFill>
              <a:latin typeface="AR P丸ゴシック体M" pitchFamily="50" charset="-128"/>
              <a:ea typeface="AR P丸ゴシック体M" pitchFamily="50" charset="-128"/>
            </a:endParaRPr>
          </a:p>
          <a:p>
            <a:pPr>
              <a:spcBef>
                <a:spcPct val="0"/>
              </a:spcBef>
              <a:buFontTx/>
              <a:buNone/>
            </a:pPr>
            <a:r>
              <a:rPr lang="ja-JP" altLang="en-US" dirty="0">
                <a:solidFill>
                  <a:schemeClr val="tx1"/>
                </a:solidFill>
                <a:latin typeface="AR P丸ゴシック体M" pitchFamily="50" charset="-128"/>
                <a:ea typeface="AR P丸ゴシック体M" pitchFamily="50" charset="-128"/>
              </a:rPr>
              <a:t>　　　◎ケガや傷が治りにくくなります</a:t>
            </a:r>
            <a:endParaRPr lang="en-US" altLang="ja-JP" dirty="0">
              <a:solidFill>
                <a:schemeClr val="tx1"/>
              </a:solidFill>
              <a:latin typeface="AR P丸ゴシック体M" pitchFamily="50" charset="-128"/>
              <a:ea typeface="AR P丸ゴシック体M" pitchFamily="50" charset="-128"/>
            </a:endParaRPr>
          </a:p>
          <a:p>
            <a:pPr>
              <a:spcBef>
                <a:spcPct val="0"/>
              </a:spcBef>
              <a:buFontTx/>
              <a:buNone/>
            </a:pPr>
            <a:r>
              <a:rPr lang="ja-JP" altLang="en-US" dirty="0">
                <a:solidFill>
                  <a:schemeClr val="tx1"/>
                </a:solidFill>
                <a:latin typeface="AR P丸ゴシック体M" pitchFamily="50" charset="-128"/>
                <a:ea typeface="AR P丸ゴシック体M" pitchFamily="50" charset="-128"/>
              </a:rPr>
              <a:t>　　　◎忘れっぽくなり、一度聞いたことを覚えることが出来なくなります</a:t>
            </a:r>
            <a:endParaRPr lang="en-US" altLang="ja-JP" dirty="0">
              <a:solidFill>
                <a:schemeClr val="tx1"/>
              </a:solidFill>
              <a:latin typeface="AR P丸ゴシック体M" pitchFamily="50" charset="-128"/>
              <a:ea typeface="AR P丸ゴシック体M" pitchFamily="50" charset="-128"/>
            </a:endParaRPr>
          </a:p>
          <a:p>
            <a:pPr>
              <a:spcBef>
                <a:spcPct val="0"/>
              </a:spcBef>
              <a:buFontTx/>
              <a:buNone/>
            </a:pPr>
            <a:endParaRPr lang="en-US" altLang="ja-JP" sz="2000" dirty="0">
              <a:solidFill>
                <a:schemeClr val="tx1"/>
              </a:solidFill>
              <a:latin typeface="AR P丸ゴシック体M" pitchFamily="50" charset="-128"/>
              <a:ea typeface="AR P丸ゴシック体M" pitchFamily="50" charset="-128"/>
            </a:endParaRPr>
          </a:p>
          <a:p>
            <a:pPr>
              <a:spcBef>
                <a:spcPct val="0"/>
              </a:spcBef>
              <a:buFontTx/>
              <a:buNone/>
            </a:pPr>
            <a:r>
              <a:rPr lang="ja-JP" altLang="en-US" b="1" dirty="0">
                <a:solidFill>
                  <a:schemeClr val="tx1"/>
                </a:solidFill>
                <a:latin typeface="AR P丸ゴシック体M" pitchFamily="50" charset="-128"/>
                <a:ea typeface="AR P丸ゴシック体M" pitchFamily="50" charset="-128"/>
              </a:rPr>
              <a:t>などの様々な変化が起こり、高齢になるほど認知症になる可能性は高くなります。</a:t>
            </a:r>
            <a:endParaRPr lang="en-US" altLang="ja-JP" b="1" dirty="0">
              <a:solidFill>
                <a:schemeClr val="tx1"/>
              </a:solidFill>
              <a:latin typeface="AR P丸ゴシック体M" pitchFamily="50" charset="-128"/>
              <a:ea typeface="AR P丸ゴシック体M" pitchFamily="50" charset="-128"/>
            </a:endParaRPr>
          </a:p>
          <a:p>
            <a:pPr>
              <a:spcBef>
                <a:spcPct val="0"/>
              </a:spcBef>
              <a:buFontTx/>
              <a:buNone/>
            </a:pPr>
            <a:endParaRPr lang="ja-JP" altLang="en-US" sz="2000" dirty="0">
              <a:solidFill>
                <a:schemeClr val="tx1"/>
              </a:solidFill>
              <a:latin typeface="AR P丸ゴシック体M" pitchFamily="50" charset="-128"/>
              <a:ea typeface="ＭＳ Ｐゴシック" panose="020B0600070205080204" pitchFamily="50" charset="-128"/>
            </a:endParaRPr>
          </a:p>
        </p:txBody>
      </p:sp>
      <p:sp>
        <p:nvSpPr>
          <p:cNvPr id="9" name="矢印: 右 8">
            <a:extLst>
              <a:ext uri="{FF2B5EF4-FFF2-40B4-BE49-F238E27FC236}">
                <a16:creationId xmlns:a16="http://schemas.microsoft.com/office/drawing/2014/main" id="{A1417D1B-4B22-46F0-88D1-FB8D592C5A66}"/>
              </a:ext>
            </a:extLst>
          </p:cNvPr>
          <p:cNvSpPr/>
          <p:nvPr/>
        </p:nvSpPr>
        <p:spPr>
          <a:xfrm>
            <a:off x="7123113" y="2133600"/>
            <a:ext cx="792162" cy="6477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 name="テキスト ボックス 4">
            <a:extLst>
              <a:ext uri="{FF2B5EF4-FFF2-40B4-BE49-F238E27FC236}">
                <a16:creationId xmlns:a16="http://schemas.microsoft.com/office/drawing/2014/main" id="{640517B9-2AD8-405C-A5DA-586492870DD6}"/>
              </a:ext>
            </a:extLst>
          </p:cNvPr>
          <p:cNvSpPr txBox="1"/>
          <p:nvPr/>
        </p:nvSpPr>
        <p:spPr>
          <a:xfrm>
            <a:off x="2038745" y="254438"/>
            <a:ext cx="8114507" cy="88023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endParaRPr kumimoji="1" lang="ja-JP" altLang="en-US" dirty="0"/>
          </a:p>
        </p:txBody>
      </p:sp>
      <p:sp>
        <p:nvSpPr>
          <p:cNvPr id="3" name="テキスト ボックス 2">
            <a:extLst>
              <a:ext uri="{FF2B5EF4-FFF2-40B4-BE49-F238E27FC236}">
                <a16:creationId xmlns:a16="http://schemas.microsoft.com/office/drawing/2014/main" id="{52FE2052-D876-40F7-9806-32C4B49A42ED}"/>
              </a:ext>
            </a:extLst>
          </p:cNvPr>
          <p:cNvSpPr txBox="1"/>
          <p:nvPr/>
        </p:nvSpPr>
        <p:spPr>
          <a:xfrm>
            <a:off x="2294730" y="214907"/>
            <a:ext cx="7602538" cy="923330"/>
          </a:xfrm>
          <a:prstGeom prst="rect">
            <a:avLst/>
          </a:prstGeom>
          <a:noFill/>
        </p:spPr>
        <p:txBody>
          <a:bodyPr wrap="square" rtlCol="0">
            <a:spAutoFit/>
          </a:bodyPr>
          <a:lstStyle/>
          <a:p>
            <a:r>
              <a:rPr lang="ja-JP" altLang="en-US" sz="1600" dirty="0"/>
              <a:t>  こうれい</a:t>
            </a:r>
            <a:r>
              <a:rPr lang="ja-JP" altLang="en-US" sz="1800" dirty="0"/>
              <a:t>　</a:t>
            </a:r>
            <a:br>
              <a:rPr lang="en-US" altLang="ja-JP" sz="1800" dirty="0"/>
            </a:br>
            <a:r>
              <a:rPr lang="ja-JP" altLang="en-US" sz="3600" dirty="0">
                <a:latin typeface="+mn-ea"/>
                <a:ea typeface="+mn-ea"/>
              </a:rPr>
              <a:t>高齢になると身体はどう変化する？</a:t>
            </a:r>
            <a:endParaRPr kumimoji="1" lang="ja-JP" altLang="en-US" sz="3600" dirty="0"/>
          </a:p>
        </p:txBody>
      </p:sp>
      <p:pic>
        <p:nvPicPr>
          <p:cNvPr id="2" name="図 1">
            <a:extLst>
              <a:ext uri="{FF2B5EF4-FFF2-40B4-BE49-F238E27FC236}">
                <a16:creationId xmlns:a16="http://schemas.microsoft.com/office/drawing/2014/main" id="{48074027-395D-42FC-B065-8DBAFAE31EA8}"/>
              </a:ext>
            </a:extLst>
          </p:cNvPr>
          <p:cNvPicPr>
            <a:picLocks noChangeAspect="1"/>
          </p:cNvPicPr>
          <p:nvPr/>
        </p:nvPicPr>
        <p:blipFill>
          <a:blip r:embed="rId3"/>
          <a:stretch>
            <a:fillRect/>
          </a:stretch>
        </p:blipFill>
        <p:spPr>
          <a:xfrm>
            <a:off x="2169970" y="1470627"/>
            <a:ext cx="1859441" cy="1847248"/>
          </a:xfrm>
          <a:prstGeom prst="rect">
            <a:avLst/>
          </a:prstGeom>
        </p:spPr>
      </p:pic>
      <p:pic>
        <p:nvPicPr>
          <p:cNvPr id="4" name="図 3">
            <a:extLst>
              <a:ext uri="{FF2B5EF4-FFF2-40B4-BE49-F238E27FC236}">
                <a16:creationId xmlns:a16="http://schemas.microsoft.com/office/drawing/2014/main" id="{8C6F2A8F-080B-4BE2-A885-6F95146568EC}"/>
              </a:ext>
            </a:extLst>
          </p:cNvPr>
          <p:cNvPicPr>
            <a:picLocks noChangeAspect="1"/>
          </p:cNvPicPr>
          <p:nvPr/>
        </p:nvPicPr>
        <p:blipFill>
          <a:blip r:embed="rId4"/>
          <a:stretch>
            <a:fillRect/>
          </a:stretch>
        </p:blipFill>
        <p:spPr>
          <a:xfrm>
            <a:off x="5065928" y="1496063"/>
            <a:ext cx="1914310" cy="1835055"/>
          </a:xfrm>
          <a:prstGeom prst="rect">
            <a:avLst/>
          </a:prstGeom>
        </p:spPr>
      </p:pic>
      <p:sp>
        <p:nvSpPr>
          <p:cNvPr id="11" name="四角形: 角を丸くする 10">
            <a:extLst>
              <a:ext uri="{FF2B5EF4-FFF2-40B4-BE49-F238E27FC236}">
                <a16:creationId xmlns:a16="http://schemas.microsoft.com/office/drawing/2014/main" id="{D6956876-6674-4445-A705-CE0F8145B925}"/>
              </a:ext>
            </a:extLst>
          </p:cNvPr>
          <p:cNvSpPr/>
          <p:nvPr/>
        </p:nvSpPr>
        <p:spPr>
          <a:xfrm>
            <a:off x="2238375" y="1208089"/>
            <a:ext cx="1727200" cy="371475"/>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latin typeface="AR P丸ゴシック体M" panose="020B0600010101010101"/>
                <a:ea typeface="AR P丸ゴシック体M" panose="020B0600010101010101"/>
              </a:rPr>
              <a:t>子供</a:t>
            </a:r>
            <a:endParaRPr lang="ja-JP" altLang="en-US" dirty="0">
              <a:solidFill>
                <a:schemeClr val="tx1"/>
              </a:solidFill>
              <a:latin typeface="AR P丸ゴシック体M" panose="020B0600010101010101"/>
            </a:endParaRPr>
          </a:p>
        </p:txBody>
      </p:sp>
      <p:sp>
        <p:nvSpPr>
          <p:cNvPr id="12" name="四角形: 角を丸くする 11">
            <a:extLst>
              <a:ext uri="{FF2B5EF4-FFF2-40B4-BE49-F238E27FC236}">
                <a16:creationId xmlns:a16="http://schemas.microsoft.com/office/drawing/2014/main" id="{2AF417E5-F444-4483-9344-E636A41D6900}"/>
              </a:ext>
            </a:extLst>
          </p:cNvPr>
          <p:cNvSpPr/>
          <p:nvPr/>
        </p:nvSpPr>
        <p:spPr>
          <a:xfrm>
            <a:off x="5164139" y="1196976"/>
            <a:ext cx="1728787" cy="371475"/>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latin typeface="AR P丸ゴシック体M" panose="020B0600010101010101"/>
                <a:ea typeface="AR P丸ゴシック体M" panose="020B0600010101010101"/>
              </a:rPr>
              <a:t>大人</a:t>
            </a:r>
            <a:endParaRPr lang="ja-JP" altLang="en-US" dirty="0">
              <a:solidFill>
                <a:schemeClr val="tx1"/>
              </a:solidFill>
              <a:latin typeface="AR P丸ゴシック体M" panose="020B0600010101010101"/>
            </a:endParaRPr>
          </a:p>
        </p:txBody>
      </p:sp>
      <p:pic>
        <p:nvPicPr>
          <p:cNvPr id="20" name="図 19">
            <a:extLst>
              <a:ext uri="{FF2B5EF4-FFF2-40B4-BE49-F238E27FC236}">
                <a16:creationId xmlns:a16="http://schemas.microsoft.com/office/drawing/2014/main" id="{E2E61A22-6006-4F97-9611-A6E66A3FCE20}"/>
              </a:ext>
            </a:extLst>
          </p:cNvPr>
          <p:cNvPicPr>
            <a:picLocks noChangeAspect="1"/>
          </p:cNvPicPr>
          <p:nvPr/>
        </p:nvPicPr>
        <p:blipFill>
          <a:blip r:embed="rId5"/>
          <a:stretch>
            <a:fillRect/>
          </a:stretch>
        </p:blipFill>
        <p:spPr>
          <a:xfrm>
            <a:off x="8066175" y="1490056"/>
            <a:ext cx="1914310" cy="1847248"/>
          </a:xfrm>
          <a:prstGeom prst="rect">
            <a:avLst/>
          </a:prstGeom>
        </p:spPr>
      </p:pic>
      <p:sp>
        <p:nvSpPr>
          <p:cNvPr id="13" name="四角形: 角を丸くする 12">
            <a:extLst>
              <a:ext uri="{FF2B5EF4-FFF2-40B4-BE49-F238E27FC236}">
                <a16:creationId xmlns:a16="http://schemas.microsoft.com/office/drawing/2014/main" id="{8901A81C-448A-4141-9B20-2AC6EEC9485C}"/>
              </a:ext>
            </a:extLst>
          </p:cNvPr>
          <p:cNvSpPr/>
          <p:nvPr/>
        </p:nvSpPr>
        <p:spPr>
          <a:xfrm>
            <a:off x="8112125" y="1200151"/>
            <a:ext cx="1728788" cy="371475"/>
          </a:xfrm>
          <a:prstGeom prst="round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dirty="0">
                <a:solidFill>
                  <a:schemeClr val="tx1"/>
                </a:solidFill>
                <a:latin typeface="AR P丸ゴシック体M" panose="020B0600010101010101"/>
                <a:ea typeface="AR P丸ゴシック体M" panose="020B0600010101010101"/>
              </a:rPr>
              <a:t>高齢者</a:t>
            </a:r>
            <a:endParaRPr lang="ja-JP" altLang="en-US" dirty="0">
              <a:solidFill>
                <a:schemeClr val="tx1"/>
              </a:solidFill>
              <a:latin typeface="AR P丸ゴシック体M" panose="020B0600010101010101"/>
            </a:endParaRPr>
          </a:p>
        </p:txBody>
      </p:sp>
      <p:sp>
        <p:nvSpPr>
          <p:cNvPr id="7" name="楕円 6">
            <a:extLst>
              <a:ext uri="{FF2B5EF4-FFF2-40B4-BE49-F238E27FC236}">
                <a16:creationId xmlns:a16="http://schemas.microsoft.com/office/drawing/2014/main" id="{5CF0F8BD-D92F-4058-924A-F626E00585EA}"/>
              </a:ext>
            </a:extLst>
          </p:cNvPr>
          <p:cNvSpPr/>
          <p:nvPr/>
        </p:nvSpPr>
        <p:spPr>
          <a:xfrm>
            <a:off x="7875588" y="1158875"/>
            <a:ext cx="2303462" cy="2159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367">
                                            <p:txEl>
                                              <p:pRg st="8" end="8"/>
                                            </p:txEl>
                                          </p:spTgt>
                                        </p:tgtEl>
                                        <p:attrNameLst>
                                          <p:attrName>style.visibility</p:attrName>
                                        </p:attrNameLst>
                                      </p:cBhvr>
                                      <p:to>
                                        <p:strVal val="visible"/>
                                      </p:to>
                                    </p:set>
                                    <p:animEffect transition="in" filter="fade">
                                      <p:cBhvr>
                                        <p:cTn id="7" dur="1000"/>
                                        <p:tgtEl>
                                          <p:spTgt spid="15367">
                                            <p:txEl>
                                              <p:pRg st="8" end="8"/>
                                            </p:txEl>
                                          </p:spTgt>
                                        </p:tgtEl>
                                      </p:cBhvr>
                                    </p:animEffect>
                                    <p:anim calcmode="lin" valueType="num">
                                      <p:cBhvr>
                                        <p:cTn id="8" dur="1000" fill="hold"/>
                                        <p:tgtEl>
                                          <p:spTgt spid="15367">
                                            <p:txEl>
                                              <p:pRg st="8" end="8"/>
                                            </p:txEl>
                                          </p:spTgt>
                                        </p:tgtEl>
                                        <p:attrNameLst>
                                          <p:attrName>ppt_x</p:attrName>
                                        </p:attrNameLst>
                                      </p:cBhvr>
                                      <p:tavLst>
                                        <p:tav tm="0">
                                          <p:val>
                                            <p:strVal val="#ppt_x"/>
                                          </p:val>
                                        </p:tav>
                                        <p:tav tm="100000">
                                          <p:val>
                                            <p:strVal val="#ppt_x"/>
                                          </p:val>
                                        </p:tav>
                                      </p:tavLst>
                                    </p:anim>
                                    <p:anim calcmode="lin" valueType="num">
                                      <p:cBhvr>
                                        <p:cTn id="9" dur="1000" fill="hold"/>
                                        <p:tgtEl>
                                          <p:spTgt spid="15367">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a:extLst>
              <a:ext uri="{FF2B5EF4-FFF2-40B4-BE49-F238E27FC236}">
                <a16:creationId xmlns:a16="http://schemas.microsoft.com/office/drawing/2014/main" id="{D9B3C880-48CA-42A8-A173-D2F115E9EBDA}"/>
              </a:ext>
            </a:extLst>
          </p:cNvPr>
          <p:cNvSpPr/>
          <p:nvPr/>
        </p:nvSpPr>
        <p:spPr>
          <a:xfrm>
            <a:off x="2817813" y="434974"/>
            <a:ext cx="6554787" cy="963613"/>
          </a:xfrm>
          <a:prstGeom prst="roundRect">
            <a:avLst/>
          </a:prstGeom>
          <a:solidFill>
            <a:schemeClr val="bg1"/>
          </a:solidFill>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2" name="タイトル 1">
            <a:extLst>
              <a:ext uri="{FF2B5EF4-FFF2-40B4-BE49-F238E27FC236}">
                <a16:creationId xmlns:a16="http://schemas.microsoft.com/office/drawing/2014/main" id="{BA49B188-C090-4A3C-9B05-A9B6DFA11F9D}"/>
              </a:ext>
            </a:extLst>
          </p:cNvPr>
          <p:cNvSpPr>
            <a:spLocks noGrp="1"/>
          </p:cNvSpPr>
          <p:nvPr>
            <p:ph type="title"/>
          </p:nvPr>
        </p:nvSpPr>
        <p:spPr>
          <a:xfrm>
            <a:off x="3448843" y="525461"/>
            <a:ext cx="5294313" cy="782637"/>
          </a:xfrm>
        </p:spPr>
        <p:txBody>
          <a:bodyPr/>
          <a:lstStyle/>
          <a:p>
            <a:pPr algn="l">
              <a:lnSpc>
                <a:spcPct val="100000"/>
              </a:lnSpc>
              <a:defRPr/>
            </a:pPr>
            <a:r>
              <a:rPr lang="ja-JP" altLang="en-US" sz="2400" b="1" dirty="0">
                <a:latin typeface="AR丸ゴシック体M" panose="020B0609010101010101" pitchFamily="49" charset="-128"/>
                <a:ea typeface="AR丸ゴシック体M" panose="020B0609010101010101"/>
              </a:rPr>
              <a:t>　</a:t>
            </a:r>
            <a:r>
              <a:rPr lang="ja-JP" altLang="en-US" sz="3600" b="1" dirty="0">
                <a:solidFill>
                  <a:srgbClr val="FF0000"/>
                </a:solidFill>
                <a:latin typeface="AR丸ゴシック体M" panose="020B0609010101010101" pitchFamily="49" charset="-128"/>
                <a:ea typeface="AR丸ゴシック体M" panose="020B0609010101010101"/>
              </a:rPr>
              <a:t>認知症</a:t>
            </a:r>
            <a:r>
              <a:rPr lang="ja-JP" altLang="en-US" sz="3600" b="1" dirty="0">
                <a:latin typeface="AR丸ゴシック体M" panose="020B0609010101010101" pitchFamily="49" charset="-128"/>
                <a:ea typeface="AR丸ゴシック体M" panose="020B0609010101010101"/>
              </a:rPr>
              <a:t>と脳のはたらき</a:t>
            </a:r>
          </a:p>
        </p:txBody>
      </p:sp>
      <p:sp>
        <p:nvSpPr>
          <p:cNvPr id="17412" name="コンテンツ プレースホルダー 2">
            <a:extLst>
              <a:ext uri="{FF2B5EF4-FFF2-40B4-BE49-F238E27FC236}">
                <a16:creationId xmlns:a16="http://schemas.microsoft.com/office/drawing/2014/main" id="{72F55CC8-420A-4271-B983-6C37C24AA2E1}"/>
              </a:ext>
            </a:extLst>
          </p:cNvPr>
          <p:cNvSpPr>
            <a:spLocks noGrp="1"/>
          </p:cNvSpPr>
          <p:nvPr>
            <p:ph idx="1"/>
          </p:nvPr>
        </p:nvSpPr>
        <p:spPr>
          <a:xfrm>
            <a:off x="1631951" y="1600201"/>
            <a:ext cx="8856663" cy="5141913"/>
          </a:xfrm>
        </p:spPr>
        <p:txBody>
          <a:bodyPr/>
          <a:lstStyle/>
          <a:p>
            <a:pPr marL="0" indent="0">
              <a:buNone/>
            </a:pPr>
            <a:r>
              <a:rPr lang="en-US" altLang="ja-JP" sz="800" dirty="0"/>
              <a:t>.</a:t>
            </a:r>
          </a:p>
          <a:p>
            <a:pPr marL="0" indent="0">
              <a:buNone/>
            </a:pPr>
            <a:endParaRPr lang="ja-JP" altLang="en-US" sz="800" dirty="0"/>
          </a:p>
        </p:txBody>
      </p:sp>
      <p:pic>
        <p:nvPicPr>
          <p:cNvPr id="17414" name="図 5">
            <a:extLst>
              <a:ext uri="{FF2B5EF4-FFF2-40B4-BE49-F238E27FC236}">
                <a16:creationId xmlns:a16="http://schemas.microsoft.com/office/drawing/2014/main" id="{5D7212FC-3820-403A-BBB2-4017C0423F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2667" y="2002742"/>
            <a:ext cx="3205700" cy="2299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a:extLst>
              <a:ext uri="{FF2B5EF4-FFF2-40B4-BE49-F238E27FC236}">
                <a16:creationId xmlns:a16="http://schemas.microsoft.com/office/drawing/2014/main" id="{007609B3-646C-41A1-B37E-AEDD773DFCED}"/>
              </a:ext>
            </a:extLst>
          </p:cNvPr>
          <p:cNvSpPr/>
          <p:nvPr/>
        </p:nvSpPr>
        <p:spPr>
          <a:xfrm>
            <a:off x="1138624" y="3819071"/>
            <a:ext cx="2368547" cy="721915"/>
          </a:xfrm>
          <a:prstGeom prst="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ja-JP" altLang="en-US" sz="2400" b="1" dirty="0">
                <a:latin typeface="AR丸ゴシック体M" panose="020B0609010101010101" pitchFamily="49" charset="-128"/>
                <a:ea typeface="AR丸ゴシック体M" panose="020B0609010101010101" pitchFamily="49" charset="-128"/>
              </a:rPr>
              <a:t>健康な脳</a:t>
            </a:r>
          </a:p>
        </p:txBody>
      </p:sp>
      <p:sp>
        <p:nvSpPr>
          <p:cNvPr id="9" name="正方形/長方形 8">
            <a:extLst>
              <a:ext uri="{FF2B5EF4-FFF2-40B4-BE49-F238E27FC236}">
                <a16:creationId xmlns:a16="http://schemas.microsoft.com/office/drawing/2014/main" id="{B30513D4-245E-41A4-853E-0019E30FE3C8}"/>
              </a:ext>
            </a:extLst>
          </p:cNvPr>
          <p:cNvSpPr/>
          <p:nvPr/>
        </p:nvSpPr>
        <p:spPr>
          <a:xfrm>
            <a:off x="4669142" y="4281103"/>
            <a:ext cx="2952750" cy="865188"/>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ja-JP" altLang="en-US" dirty="0"/>
              <a:t> </a:t>
            </a:r>
            <a:r>
              <a:rPr lang="ja-JP" altLang="en-US" sz="2400" b="1" dirty="0">
                <a:solidFill>
                  <a:srgbClr val="FF0000"/>
                </a:solidFill>
                <a:latin typeface="AR丸ゴシック体M" panose="020B0609010101010101" pitchFamily="49" charset="-128"/>
                <a:ea typeface="AR丸ゴシック体M" panose="020B0609010101010101" pitchFamily="49" charset="-128"/>
              </a:rPr>
              <a:t>アルツハイマー型</a:t>
            </a:r>
            <a:endParaRPr lang="en-US" altLang="ja-JP" sz="2400" b="1" dirty="0">
              <a:solidFill>
                <a:srgbClr val="FF0000"/>
              </a:solidFill>
              <a:latin typeface="AR丸ゴシック体M" panose="020B0609010101010101" pitchFamily="49" charset="-128"/>
              <a:ea typeface="AR丸ゴシック体M" panose="020B0609010101010101" pitchFamily="49" charset="-128"/>
            </a:endParaRPr>
          </a:p>
          <a:p>
            <a:pPr eaLnBrk="1" hangingPunct="1">
              <a:defRPr/>
            </a:pPr>
            <a:r>
              <a:rPr lang="ja-JP" altLang="en-US" sz="2400" b="1" dirty="0">
                <a:solidFill>
                  <a:srgbClr val="FF0000"/>
                </a:solidFill>
                <a:latin typeface="AR丸ゴシック体M" panose="020B0609010101010101" pitchFamily="49" charset="-128"/>
                <a:ea typeface="AR丸ゴシック体M" panose="020B0609010101010101" pitchFamily="49" charset="-128"/>
              </a:rPr>
              <a:t> 認知症の脳の状態</a:t>
            </a:r>
          </a:p>
        </p:txBody>
      </p:sp>
      <p:sp>
        <p:nvSpPr>
          <p:cNvPr id="10" name="正方形/長方形 9">
            <a:extLst>
              <a:ext uri="{FF2B5EF4-FFF2-40B4-BE49-F238E27FC236}">
                <a16:creationId xmlns:a16="http://schemas.microsoft.com/office/drawing/2014/main" id="{57F9F3BA-2888-4189-A82B-3964A206A8C0}"/>
              </a:ext>
            </a:extLst>
          </p:cNvPr>
          <p:cNvSpPr/>
          <p:nvPr/>
        </p:nvSpPr>
        <p:spPr>
          <a:xfrm>
            <a:off x="8533799" y="3825219"/>
            <a:ext cx="2797356" cy="83820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2400" dirty="0">
                <a:latin typeface="AR丸ゴシック体M" panose="020B0609010101010101" pitchFamily="49" charset="-128"/>
                <a:ea typeface="AR丸ゴシック体M" panose="020B0609010101010101" pitchFamily="49" charset="-128"/>
              </a:rPr>
              <a:t> </a:t>
            </a:r>
            <a:r>
              <a:rPr lang="ja-JP" altLang="en-US" sz="2400" b="1" dirty="0">
                <a:solidFill>
                  <a:srgbClr val="0070C0"/>
                </a:solidFill>
                <a:latin typeface="AR丸ゴシック体M" panose="020B0609010101010101" pitchFamily="49" charset="-128"/>
                <a:ea typeface="AR丸ゴシック体M" panose="020B0609010101010101" pitchFamily="49" charset="-128"/>
              </a:rPr>
              <a:t>脳血管性認知症  </a:t>
            </a:r>
            <a:endParaRPr lang="en-US" altLang="ja-JP" sz="2400" b="1" dirty="0">
              <a:solidFill>
                <a:srgbClr val="0070C0"/>
              </a:solidFill>
              <a:latin typeface="AR丸ゴシック体M" panose="020B0609010101010101" pitchFamily="49" charset="-128"/>
              <a:ea typeface="AR丸ゴシック体M" panose="020B0609010101010101" pitchFamily="49" charset="-128"/>
            </a:endParaRPr>
          </a:p>
          <a:p>
            <a:pPr eaLnBrk="1" hangingPunct="1">
              <a:defRPr/>
            </a:pPr>
            <a:r>
              <a:rPr lang="en-US" altLang="ja-JP" sz="2400" b="1" dirty="0">
                <a:solidFill>
                  <a:srgbClr val="0070C0"/>
                </a:solidFill>
                <a:latin typeface="AR丸ゴシック体M" panose="020B0609010101010101" pitchFamily="49" charset="-128"/>
                <a:ea typeface="AR丸ゴシック体M" panose="020B0609010101010101" pitchFamily="49" charset="-128"/>
              </a:rPr>
              <a:t> </a:t>
            </a:r>
            <a:r>
              <a:rPr lang="ja-JP" altLang="en-US" sz="2400" b="1" dirty="0">
                <a:solidFill>
                  <a:srgbClr val="0070C0"/>
                </a:solidFill>
                <a:latin typeface="AR丸ゴシック体M" panose="020B0609010101010101" pitchFamily="49" charset="-128"/>
                <a:ea typeface="AR丸ゴシック体M" panose="020B0609010101010101" pitchFamily="49" charset="-128"/>
              </a:rPr>
              <a:t>の</a:t>
            </a:r>
            <a:r>
              <a:rPr lang="ja-JP" altLang="en-US" sz="2400" b="1" dirty="0">
                <a:solidFill>
                  <a:schemeClr val="accent1"/>
                </a:solidFill>
                <a:latin typeface="AR丸ゴシック体M" panose="020B0609010101010101" pitchFamily="49" charset="-128"/>
                <a:ea typeface="AR丸ゴシック体M" panose="020B0609010101010101" pitchFamily="49" charset="-128"/>
              </a:rPr>
              <a:t>脳の状態</a:t>
            </a:r>
          </a:p>
        </p:txBody>
      </p:sp>
      <p:sp>
        <p:nvSpPr>
          <p:cNvPr id="11" name="正方形/長方形 10">
            <a:extLst>
              <a:ext uri="{FF2B5EF4-FFF2-40B4-BE49-F238E27FC236}">
                <a16:creationId xmlns:a16="http://schemas.microsoft.com/office/drawing/2014/main" id="{9B99245D-C505-48DB-B6BF-8D16319C43D5}"/>
              </a:ext>
            </a:extLst>
          </p:cNvPr>
          <p:cNvSpPr/>
          <p:nvPr/>
        </p:nvSpPr>
        <p:spPr>
          <a:xfrm>
            <a:off x="11050589" y="322264"/>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P3</a:t>
            </a:r>
            <a:endParaRPr lang="ja-JP" altLang="en-US" dirty="0">
              <a:latin typeface="AR丸ゴシック体M" panose="020B0609010101010101" pitchFamily="49" charset="-128"/>
              <a:ea typeface="AR丸ゴシック体M" panose="020B0609010101010101" pitchFamily="49" charset="-128"/>
            </a:endParaRPr>
          </a:p>
        </p:txBody>
      </p:sp>
      <p:sp>
        <p:nvSpPr>
          <p:cNvPr id="12" name="テキスト ボックス 7">
            <a:extLst>
              <a:ext uri="{FF2B5EF4-FFF2-40B4-BE49-F238E27FC236}">
                <a16:creationId xmlns:a16="http://schemas.microsoft.com/office/drawing/2014/main" id="{73643548-3225-439F-A7E3-34A7F6D05D7A}"/>
              </a:ext>
            </a:extLst>
          </p:cNvPr>
          <p:cNvSpPr txBox="1">
            <a:spLocks noChangeArrowheads="1"/>
          </p:cNvSpPr>
          <p:nvPr/>
        </p:nvSpPr>
        <p:spPr bwMode="auto">
          <a:xfrm>
            <a:off x="6899275" y="6423026"/>
            <a:ext cx="5292725" cy="276225"/>
          </a:xfrm>
          <a:prstGeom prst="rect">
            <a:avLst/>
          </a:prstGeom>
          <a:solidFill>
            <a:schemeClr val="accent3">
              <a:lumMod val="20000"/>
              <a:lumOff val="80000"/>
            </a:schemeClr>
          </a:solidFill>
          <a:ln>
            <a:noFill/>
          </a:ln>
        </p:spPr>
        <p:txBody>
          <a:bodyPr>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認知症サポーター中学生養成講座副読本</a:t>
            </a:r>
          </a:p>
        </p:txBody>
      </p:sp>
      <p:sp>
        <p:nvSpPr>
          <p:cNvPr id="13" name="正方形/長方形 12">
            <a:extLst>
              <a:ext uri="{FF2B5EF4-FFF2-40B4-BE49-F238E27FC236}">
                <a16:creationId xmlns:a16="http://schemas.microsoft.com/office/drawing/2014/main" id="{337A6B67-1EEE-43DE-A7D9-E3E64CB358DB}"/>
              </a:ext>
            </a:extLst>
          </p:cNvPr>
          <p:cNvSpPr/>
          <p:nvPr/>
        </p:nvSpPr>
        <p:spPr>
          <a:xfrm>
            <a:off x="8533799" y="4657600"/>
            <a:ext cx="2787486" cy="1674939"/>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lang="ja-JP" altLang="en-US" sz="2000" dirty="0">
                <a:solidFill>
                  <a:schemeClr val="tx1"/>
                </a:solidFill>
                <a:latin typeface="AR丸ゴシック体M" panose="020B0609010101010101" pitchFamily="49" charset="-128"/>
                <a:ea typeface="AR丸ゴシック体M" panose="020B0609010101010101" pitchFamily="49" charset="-128"/>
              </a:rPr>
              <a:t>脳の中の血管がつまったり切れたりしたために栄養や酸素が行きわたらず一部の細胞が死んでいきます</a:t>
            </a:r>
          </a:p>
        </p:txBody>
      </p:sp>
      <p:pic>
        <p:nvPicPr>
          <p:cNvPr id="4" name="図 3">
            <a:extLst>
              <a:ext uri="{FF2B5EF4-FFF2-40B4-BE49-F238E27FC236}">
                <a16:creationId xmlns:a16="http://schemas.microsoft.com/office/drawing/2014/main" id="{C7EB8209-3618-4D1E-A8E8-13794FC344C0}"/>
              </a:ext>
            </a:extLst>
          </p:cNvPr>
          <p:cNvPicPr>
            <a:picLocks noChangeAspect="1"/>
          </p:cNvPicPr>
          <p:nvPr/>
        </p:nvPicPr>
        <p:blipFill>
          <a:blip r:embed="rId4"/>
          <a:stretch>
            <a:fillRect/>
          </a:stretch>
        </p:blipFill>
        <p:spPr>
          <a:xfrm>
            <a:off x="8417983" y="1599312"/>
            <a:ext cx="2999492" cy="2213040"/>
          </a:xfrm>
          <a:prstGeom prst="rect">
            <a:avLst/>
          </a:prstGeom>
        </p:spPr>
      </p:pic>
      <p:pic>
        <p:nvPicPr>
          <p:cNvPr id="5" name="図 4">
            <a:extLst>
              <a:ext uri="{FF2B5EF4-FFF2-40B4-BE49-F238E27FC236}">
                <a16:creationId xmlns:a16="http://schemas.microsoft.com/office/drawing/2014/main" id="{4FD464AE-F262-4945-98D7-D214D05858F3}"/>
              </a:ext>
            </a:extLst>
          </p:cNvPr>
          <p:cNvPicPr>
            <a:picLocks noChangeAspect="1"/>
          </p:cNvPicPr>
          <p:nvPr/>
        </p:nvPicPr>
        <p:blipFill>
          <a:blip r:embed="rId5"/>
          <a:stretch>
            <a:fillRect/>
          </a:stretch>
        </p:blipFill>
        <p:spPr>
          <a:xfrm>
            <a:off x="840259" y="1606031"/>
            <a:ext cx="2999492" cy="2213040"/>
          </a:xfrm>
          <a:prstGeom prst="rect">
            <a:avLst/>
          </a:prstGeom>
        </p:spPr>
      </p:pic>
      <p:sp>
        <p:nvSpPr>
          <p:cNvPr id="17" name="正方形/長方形 16">
            <a:extLst>
              <a:ext uri="{FF2B5EF4-FFF2-40B4-BE49-F238E27FC236}">
                <a16:creationId xmlns:a16="http://schemas.microsoft.com/office/drawing/2014/main" id="{24DD6158-4882-47CD-8B4F-43CDC7A14FBF}"/>
              </a:ext>
            </a:extLst>
          </p:cNvPr>
          <p:cNvSpPr/>
          <p:nvPr/>
        </p:nvSpPr>
        <p:spPr>
          <a:xfrm>
            <a:off x="4668967" y="5132075"/>
            <a:ext cx="2952750" cy="1012831"/>
          </a:xfrm>
          <a:prstGeom prst="rect">
            <a:avLst/>
          </a:prstGeom>
          <a:ln>
            <a:solidFill>
              <a:srgbClr val="FF0000"/>
            </a:solidFill>
          </a:ln>
        </p:spPr>
        <p:style>
          <a:lnRef idx="2">
            <a:schemeClr val="accent6"/>
          </a:lnRef>
          <a:fillRef idx="1">
            <a:schemeClr val="lt1"/>
          </a:fillRef>
          <a:effectRef idx="0">
            <a:schemeClr val="accent6"/>
          </a:effectRef>
          <a:fontRef idx="minor">
            <a:schemeClr val="dk1"/>
          </a:fontRef>
        </p:style>
        <p:txBody>
          <a:bodyPr anchor="ctr"/>
          <a:lstStyle/>
          <a:p>
            <a:pPr eaLnBrk="1" hangingPunct="1">
              <a:defRPr/>
            </a:pPr>
            <a:r>
              <a:rPr lang="ja-JP" altLang="en-US" sz="2000" dirty="0">
                <a:latin typeface="AR P丸ゴシック体M" panose="020B0600010101010101" pitchFamily="50" charset="-128"/>
                <a:ea typeface="AR P丸ゴシック体M" panose="020B0600010101010101" pitchFamily="50" charset="-128"/>
              </a:rPr>
              <a:t>脳の細胞が少し死んで</a:t>
            </a:r>
            <a:endParaRPr lang="en-US" altLang="ja-JP" sz="2000" dirty="0">
              <a:latin typeface="AR P丸ゴシック体M" panose="020B0600010101010101" pitchFamily="50" charset="-128"/>
              <a:ea typeface="AR P丸ゴシック体M" panose="020B0600010101010101" pitchFamily="50" charset="-128"/>
            </a:endParaRPr>
          </a:p>
          <a:p>
            <a:pPr eaLnBrk="1" hangingPunct="1">
              <a:defRPr/>
            </a:pPr>
            <a:r>
              <a:rPr lang="ja-JP" altLang="en-US" sz="2000" dirty="0">
                <a:latin typeface="AR P丸ゴシック体M" panose="020B0600010101010101" pitchFamily="50" charset="-128"/>
                <a:ea typeface="AR P丸ゴシック体M" panose="020B0600010101010101" pitchFamily="50" charset="-128"/>
              </a:rPr>
              <a:t>しまい、脳全体が縮んでいきます</a:t>
            </a:r>
            <a:endParaRPr lang="ja-JP" altLang="en-US" sz="2000" dirty="0">
              <a:solidFill>
                <a:schemeClr val="tx1"/>
              </a:solidFill>
              <a:latin typeface="AR P丸ゴシック体M" panose="020B0600010101010101" pitchFamily="50" charset="-128"/>
              <a:ea typeface="AR P丸ゴシック体M" panose="020B0600010101010101" pitchFamily="50" charset="-12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a:extLst>
              <a:ext uri="{FF2B5EF4-FFF2-40B4-BE49-F238E27FC236}">
                <a16:creationId xmlns:a16="http://schemas.microsoft.com/office/drawing/2014/main" id="{31032030-1253-4C43-8C0D-56E950AA87F4}"/>
              </a:ext>
            </a:extLst>
          </p:cNvPr>
          <p:cNvSpPr/>
          <p:nvPr/>
        </p:nvSpPr>
        <p:spPr>
          <a:xfrm>
            <a:off x="1906589" y="263526"/>
            <a:ext cx="4537075" cy="61713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a:p>
        </p:txBody>
      </p:sp>
      <p:sp>
        <p:nvSpPr>
          <p:cNvPr id="19459" name="タイトル 1">
            <a:extLst>
              <a:ext uri="{FF2B5EF4-FFF2-40B4-BE49-F238E27FC236}">
                <a16:creationId xmlns:a16="http://schemas.microsoft.com/office/drawing/2014/main" id="{D199B274-D6C3-40D8-BBFF-66481639C885}"/>
              </a:ext>
            </a:extLst>
          </p:cNvPr>
          <p:cNvSpPr>
            <a:spLocks noGrp="1" noChangeArrowheads="1"/>
          </p:cNvSpPr>
          <p:nvPr>
            <p:ph type="title"/>
          </p:nvPr>
        </p:nvSpPr>
        <p:spPr bwMode="auto">
          <a:xfrm>
            <a:off x="2782888" y="330201"/>
            <a:ext cx="3313112" cy="544513"/>
          </a:xfrm>
        </p:spPr>
        <p:txBody>
          <a:bodyPr wrap="square" numCol="1" anchorCtr="0" compatLnSpc="1">
            <a:prstTxWarp prst="textNoShape">
              <a:avLst/>
            </a:prstTxWarp>
            <a:normAutofit/>
          </a:bodyPr>
          <a:lstStyle/>
          <a:p>
            <a:r>
              <a:rPr lang="ja-JP" altLang="en-US" sz="3200" b="1" dirty="0">
                <a:solidFill>
                  <a:srgbClr val="FF0000"/>
                </a:solidFill>
                <a:ea typeface="AR丸ゴシック体M" pitchFamily="49" charset="-128"/>
              </a:rPr>
              <a:t>脳</a:t>
            </a:r>
            <a:r>
              <a:rPr lang="ja-JP" altLang="en-US" sz="3200" b="1" dirty="0">
                <a:ea typeface="AR丸ゴシック体M" pitchFamily="49" charset="-128"/>
              </a:rPr>
              <a:t>の役割分担</a:t>
            </a:r>
          </a:p>
        </p:txBody>
      </p:sp>
      <p:sp>
        <p:nvSpPr>
          <p:cNvPr id="3" name="コンテンツ プレースホルダー 2">
            <a:extLst>
              <a:ext uri="{FF2B5EF4-FFF2-40B4-BE49-F238E27FC236}">
                <a16:creationId xmlns:a16="http://schemas.microsoft.com/office/drawing/2014/main" id="{7F9FF254-DDBF-474A-9E9F-5EBBBF17A476}"/>
              </a:ext>
            </a:extLst>
          </p:cNvPr>
          <p:cNvSpPr>
            <a:spLocks noGrp="1"/>
          </p:cNvSpPr>
          <p:nvPr>
            <p:ph idx="1"/>
          </p:nvPr>
        </p:nvSpPr>
        <p:spPr>
          <a:xfrm>
            <a:off x="819202" y="983234"/>
            <a:ext cx="10898047" cy="884023"/>
          </a:xfrm>
        </p:spPr>
        <p:txBody>
          <a:bodyPr>
            <a:noAutofit/>
          </a:bodyPr>
          <a:lstStyle/>
          <a:p>
            <a:pPr marL="0" indent="0">
              <a:lnSpc>
                <a:spcPts val="2500"/>
              </a:lnSpc>
              <a:buNone/>
              <a:defRPr/>
            </a:pPr>
            <a:r>
              <a:rPr lang="ja-JP" altLang="en-US" sz="2400" dirty="0"/>
              <a:t>　</a:t>
            </a:r>
            <a:r>
              <a:rPr lang="ja-JP" altLang="en-US" sz="2400" b="1" dirty="0">
                <a:solidFill>
                  <a:srgbClr val="FF0000"/>
                </a:solidFill>
                <a:latin typeface="AR丸ゴシック体M" pitchFamily="49" charset="-128"/>
                <a:ea typeface="AR丸ゴシック体M" pitchFamily="49" charset="-128"/>
              </a:rPr>
              <a:t>脳</a:t>
            </a:r>
            <a:r>
              <a:rPr lang="ja-JP" altLang="en-US" sz="2400" b="1" dirty="0">
                <a:latin typeface="AR丸ゴシック体M" pitchFamily="49" charset="-128"/>
                <a:ea typeface="AR丸ゴシック体M" pitchFamily="49" charset="-128"/>
              </a:rPr>
              <a:t>は、記憶・感覚・思考・感情・体全体の調節など、私達が生きていく上で</a:t>
            </a:r>
            <a:endParaRPr lang="en-US" altLang="ja-JP" sz="2400" b="1" dirty="0">
              <a:latin typeface="AR丸ゴシック体M" pitchFamily="49" charset="-128"/>
              <a:ea typeface="AR丸ゴシック体M" pitchFamily="49" charset="-128"/>
            </a:endParaRPr>
          </a:p>
          <a:p>
            <a:pPr marL="0" indent="0">
              <a:lnSpc>
                <a:spcPts val="2500"/>
              </a:lnSpc>
              <a:buNone/>
              <a:defRPr/>
            </a:pPr>
            <a:r>
              <a:rPr lang="ja-JP" altLang="en-US" sz="2400" b="1" dirty="0">
                <a:latin typeface="AR丸ゴシック体M" pitchFamily="49" charset="-128"/>
                <a:ea typeface="AR丸ゴシック体M" pitchFamily="49" charset="-128"/>
              </a:rPr>
              <a:t>　必要なほとんどのはたらきをコントロールしています。</a:t>
            </a:r>
            <a:endParaRPr lang="en-US" altLang="ja-JP" sz="2400" b="1" dirty="0">
              <a:latin typeface="AR丸ゴシック体M" pitchFamily="49" charset="-128"/>
              <a:ea typeface="AR丸ゴシック体M" pitchFamily="49" charset="-128"/>
            </a:endParaRPr>
          </a:p>
          <a:p>
            <a:pPr marL="0" indent="0">
              <a:buNone/>
              <a:defRPr/>
            </a:pPr>
            <a:endParaRPr lang="en-US" altLang="ja-JP" sz="2400" dirty="0"/>
          </a:p>
          <a:p>
            <a:pPr marL="0" indent="0">
              <a:buNone/>
              <a:defRPr/>
            </a:pPr>
            <a:r>
              <a:rPr lang="ja-JP" altLang="en-US" sz="2400" dirty="0"/>
              <a:t>　　</a:t>
            </a:r>
            <a:endParaRPr lang="en-US" altLang="ja-JP" sz="2400" dirty="0"/>
          </a:p>
          <a:p>
            <a:pPr marL="0" indent="0">
              <a:buNone/>
              <a:defRPr/>
            </a:pPr>
            <a:r>
              <a:rPr lang="ja-JP" altLang="en-US" sz="2400" dirty="0"/>
              <a:t>　　　　　　　　　　　　　　　　　　　　　　　　</a:t>
            </a:r>
            <a:endParaRPr lang="en-US" altLang="ja-JP" sz="2400" dirty="0"/>
          </a:p>
          <a:p>
            <a:pPr marL="0" indent="0">
              <a:buNone/>
              <a:defRPr/>
            </a:pPr>
            <a:r>
              <a:rPr lang="ja-JP" altLang="en-US" sz="2400" dirty="0"/>
              <a:t>　　　　　　　　　　　　　　　　　　　　　　　　　</a:t>
            </a:r>
            <a:endParaRPr lang="en-US" altLang="ja-JP" sz="2400" dirty="0"/>
          </a:p>
          <a:p>
            <a:pPr marL="0" indent="0">
              <a:buNone/>
              <a:defRPr/>
            </a:pPr>
            <a:endParaRPr lang="en-US" altLang="ja-JP" sz="2400" dirty="0"/>
          </a:p>
          <a:p>
            <a:pPr marL="0" indent="0">
              <a:buNone/>
              <a:defRPr/>
            </a:pPr>
            <a:r>
              <a:rPr lang="ja-JP" altLang="en-US" sz="2400" dirty="0"/>
              <a:t>　　　　　　　　　　　　　　　　　　　　　　　　　　　</a:t>
            </a:r>
            <a:r>
              <a:rPr lang="en-US" altLang="ja-JP" sz="2400" dirty="0"/>
              <a:t> </a:t>
            </a:r>
            <a:r>
              <a:rPr lang="ja-JP" altLang="en-US" sz="2400" dirty="0"/>
              <a:t>　</a:t>
            </a:r>
            <a:endParaRPr lang="en-US" altLang="ja-JP" sz="2400" dirty="0"/>
          </a:p>
          <a:p>
            <a:pPr marL="0" indent="0">
              <a:buNone/>
              <a:defRPr/>
            </a:pPr>
            <a:r>
              <a:rPr lang="ja-JP" altLang="en-US" sz="2400" dirty="0"/>
              <a:t>　   　　　　　　　　　　　　　　　　　　　　　 　　　</a:t>
            </a:r>
            <a:endParaRPr lang="en-US" altLang="ja-JP" sz="2400" dirty="0"/>
          </a:p>
          <a:p>
            <a:pPr marL="0" indent="0">
              <a:buNone/>
              <a:defRPr/>
            </a:pPr>
            <a:r>
              <a:rPr lang="ja-JP" altLang="en-US" sz="2400" dirty="0">
                <a:latin typeface="AR丸ゴシック体M" pitchFamily="49" charset="-128"/>
                <a:ea typeface="AR丸ゴシック体M" pitchFamily="49" charset="-128"/>
              </a:rPr>
              <a:t>　　　　　　　　　　　　　　</a:t>
            </a:r>
            <a:endParaRPr lang="en-US" altLang="ja-JP" sz="2400" dirty="0"/>
          </a:p>
          <a:p>
            <a:pPr marL="0" indent="0">
              <a:buNone/>
              <a:defRPr/>
            </a:pPr>
            <a:endParaRPr lang="en-US" altLang="ja-JP" sz="2400" dirty="0"/>
          </a:p>
          <a:p>
            <a:pPr marL="0" indent="0">
              <a:buNone/>
              <a:defRPr/>
            </a:pPr>
            <a:endParaRPr lang="en-US" altLang="ja-JP" sz="2400" dirty="0"/>
          </a:p>
          <a:p>
            <a:pPr marL="0" indent="0">
              <a:buNone/>
              <a:defRPr/>
            </a:pPr>
            <a:r>
              <a:rPr lang="ja-JP" altLang="en-US" sz="2400" dirty="0"/>
              <a:t>　　　　　　　　　　　　　　　　　　　　　　　　　　　　</a:t>
            </a:r>
          </a:p>
        </p:txBody>
      </p:sp>
      <p:sp>
        <p:nvSpPr>
          <p:cNvPr id="11" name="テキスト ボックス 10">
            <a:extLst>
              <a:ext uri="{FF2B5EF4-FFF2-40B4-BE49-F238E27FC236}">
                <a16:creationId xmlns:a16="http://schemas.microsoft.com/office/drawing/2014/main" id="{C556A263-1CB2-42CC-9321-415D0D5BBD70}"/>
              </a:ext>
            </a:extLst>
          </p:cNvPr>
          <p:cNvSpPr txBox="1"/>
          <p:nvPr/>
        </p:nvSpPr>
        <p:spPr>
          <a:xfrm>
            <a:off x="723900" y="2797009"/>
            <a:ext cx="2688377" cy="400110"/>
          </a:xfrm>
          <a:prstGeom prst="rect">
            <a:avLst/>
          </a:prstGeom>
          <a:noFill/>
        </p:spPr>
        <p:txBody>
          <a:bodyPr wrap="square" rtlCol="0">
            <a:spAutoFit/>
          </a:bodyPr>
          <a:lstStyle/>
          <a:p>
            <a:r>
              <a:rPr lang="ja-JP" altLang="en-US" sz="2000" dirty="0">
                <a:latin typeface="AR P丸ゴシック体M" panose="020B0600010101010101" pitchFamily="50" charset="-128"/>
                <a:ea typeface="AR P丸ゴシック体M" panose="020B0600010101010101" pitchFamily="50" charset="-128"/>
              </a:rPr>
              <a:t>コントロール・意欲　</a:t>
            </a:r>
            <a:endParaRPr kumimoji="1" lang="ja-JP" altLang="en-US" sz="2000" dirty="0">
              <a:latin typeface="AR P丸ゴシック体M" panose="020B0600010101010101" pitchFamily="50" charset="-128"/>
              <a:ea typeface="AR P丸ゴシック体M" panose="020B0600010101010101" pitchFamily="50" charset="-128"/>
            </a:endParaRPr>
          </a:p>
        </p:txBody>
      </p:sp>
      <p:sp>
        <p:nvSpPr>
          <p:cNvPr id="15" name="テキスト ボックス 14">
            <a:extLst>
              <a:ext uri="{FF2B5EF4-FFF2-40B4-BE49-F238E27FC236}">
                <a16:creationId xmlns:a16="http://schemas.microsoft.com/office/drawing/2014/main" id="{659B93F7-4CA6-4751-A48D-1C8585D6D86F}"/>
              </a:ext>
            </a:extLst>
          </p:cNvPr>
          <p:cNvSpPr txBox="1"/>
          <p:nvPr/>
        </p:nvSpPr>
        <p:spPr>
          <a:xfrm>
            <a:off x="8633600" y="2751619"/>
            <a:ext cx="2383311" cy="400110"/>
          </a:xfrm>
          <a:prstGeom prst="rect">
            <a:avLst/>
          </a:prstGeom>
          <a:noFill/>
        </p:spPr>
        <p:txBody>
          <a:bodyPr wrap="square" rtlCol="0">
            <a:spAutoFit/>
          </a:bodyPr>
          <a:lstStyle/>
          <a:p>
            <a:pPr marL="0" indent="0">
              <a:buNone/>
              <a:defRPr/>
            </a:pPr>
            <a:r>
              <a:rPr lang="ja-JP" altLang="en-US" sz="1800" dirty="0"/>
              <a:t> </a:t>
            </a:r>
            <a:r>
              <a:rPr lang="ja-JP" altLang="en-US" sz="2000" dirty="0">
                <a:latin typeface="AR丸ゴシック体M" pitchFamily="49" charset="-128"/>
                <a:ea typeface="AR丸ゴシック体M" pitchFamily="49" charset="-128"/>
              </a:rPr>
              <a:t>運動・感覚・計算</a:t>
            </a:r>
            <a:endParaRPr lang="en-US" altLang="ja-JP" sz="2000" dirty="0">
              <a:latin typeface="AR丸ゴシック体M" pitchFamily="49" charset="-128"/>
              <a:ea typeface="AR丸ゴシック体M" pitchFamily="49" charset="-128"/>
            </a:endParaRPr>
          </a:p>
        </p:txBody>
      </p:sp>
      <p:sp>
        <p:nvSpPr>
          <p:cNvPr id="16" name="テキスト ボックス 15">
            <a:extLst>
              <a:ext uri="{FF2B5EF4-FFF2-40B4-BE49-F238E27FC236}">
                <a16:creationId xmlns:a16="http://schemas.microsoft.com/office/drawing/2014/main" id="{BE9FD049-C177-4CAD-AAD1-C9EC9DA4324C}"/>
              </a:ext>
            </a:extLst>
          </p:cNvPr>
          <p:cNvSpPr txBox="1"/>
          <p:nvPr/>
        </p:nvSpPr>
        <p:spPr>
          <a:xfrm>
            <a:off x="8565346" y="5698768"/>
            <a:ext cx="2383311" cy="400110"/>
          </a:xfrm>
          <a:prstGeom prst="rect">
            <a:avLst/>
          </a:prstGeom>
          <a:noFill/>
        </p:spPr>
        <p:txBody>
          <a:bodyPr wrap="square" rtlCol="0">
            <a:spAutoFit/>
          </a:bodyPr>
          <a:lstStyle/>
          <a:p>
            <a:pPr marL="0" indent="0">
              <a:buNone/>
              <a:defRPr/>
            </a:pPr>
            <a:r>
              <a:rPr lang="ja-JP" altLang="en-US" sz="2000" dirty="0">
                <a:latin typeface="AR丸ゴシック体M" pitchFamily="49" charset="-128"/>
                <a:ea typeface="AR丸ゴシック体M" pitchFamily="49" charset="-128"/>
              </a:rPr>
              <a:t>記憶の保存・聞く</a:t>
            </a:r>
            <a:endParaRPr lang="en-US" altLang="ja-JP" sz="2000" dirty="0">
              <a:latin typeface="AR丸ゴシック体M" pitchFamily="49" charset="-128"/>
              <a:ea typeface="AR丸ゴシック体M" pitchFamily="49" charset="-128"/>
            </a:endParaRPr>
          </a:p>
        </p:txBody>
      </p:sp>
      <p:sp>
        <p:nvSpPr>
          <p:cNvPr id="17" name="テキスト ボックス 16">
            <a:extLst>
              <a:ext uri="{FF2B5EF4-FFF2-40B4-BE49-F238E27FC236}">
                <a16:creationId xmlns:a16="http://schemas.microsoft.com/office/drawing/2014/main" id="{2D89A69E-E958-4E18-87EB-F0265D7836C6}"/>
              </a:ext>
            </a:extLst>
          </p:cNvPr>
          <p:cNvSpPr txBox="1"/>
          <p:nvPr/>
        </p:nvSpPr>
        <p:spPr>
          <a:xfrm>
            <a:off x="944885" y="4403916"/>
            <a:ext cx="1994891" cy="400110"/>
          </a:xfrm>
          <a:prstGeom prst="rect">
            <a:avLst/>
          </a:prstGeom>
          <a:noFill/>
        </p:spPr>
        <p:txBody>
          <a:bodyPr wrap="square" rtlCol="0">
            <a:spAutoFit/>
          </a:bodyPr>
          <a:lstStyle/>
          <a:p>
            <a:r>
              <a:rPr lang="en-US" altLang="ja-JP" sz="2000" dirty="0">
                <a:latin typeface="AR P丸ゴシック体M" panose="020B0600010101010101" pitchFamily="50" charset="-128"/>
                <a:ea typeface="AR P丸ゴシック体M" panose="020B0600010101010101" pitchFamily="50" charset="-128"/>
              </a:rPr>
              <a:t> </a:t>
            </a:r>
            <a:r>
              <a:rPr lang="ja-JP" altLang="en-US" sz="2000" dirty="0">
                <a:latin typeface="AR P丸ゴシック体M" panose="020B0600010101010101" pitchFamily="50" charset="-128"/>
                <a:ea typeface="AR P丸ゴシック体M" panose="020B0600010101010101" pitchFamily="50" charset="-128"/>
              </a:rPr>
              <a:t>喜び・悲しみ</a:t>
            </a:r>
            <a:r>
              <a:rPr lang="en-US" altLang="ja-JP" sz="2000" dirty="0">
                <a:latin typeface="AR P丸ゴシック体M" panose="020B0600010101010101" pitchFamily="50" charset="-128"/>
                <a:ea typeface="AR P丸ゴシック体M" panose="020B0600010101010101" pitchFamily="50" charset="-128"/>
              </a:rPr>
              <a:t> </a:t>
            </a:r>
            <a:endParaRPr kumimoji="1" lang="ja-JP" altLang="en-US" sz="2000" dirty="0">
              <a:latin typeface="AR P丸ゴシック体M" panose="020B0600010101010101" pitchFamily="50" charset="-128"/>
              <a:ea typeface="AR P丸ゴシック体M" panose="020B0600010101010101" pitchFamily="50" charset="-128"/>
            </a:endParaRPr>
          </a:p>
        </p:txBody>
      </p:sp>
      <p:sp>
        <p:nvSpPr>
          <p:cNvPr id="18" name="テキスト ボックス 17">
            <a:extLst>
              <a:ext uri="{FF2B5EF4-FFF2-40B4-BE49-F238E27FC236}">
                <a16:creationId xmlns:a16="http://schemas.microsoft.com/office/drawing/2014/main" id="{F7381CDE-1CC8-4F26-9F97-5B1563DCA777}"/>
              </a:ext>
            </a:extLst>
          </p:cNvPr>
          <p:cNvSpPr txBox="1"/>
          <p:nvPr/>
        </p:nvSpPr>
        <p:spPr>
          <a:xfrm>
            <a:off x="1564746" y="5889662"/>
            <a:ext cx="2215683" cy="400110"/>
          </a:xfrm>
          <a:prstGeom prst="rect">
            <a:avLst/>
          </a:prstGeom>
          <a:noFill/>
        </p:spPr>
        <p:txBody>
          <a:bodyPr wrap="square" rtlCol="0">
            <a:spAutoFit/>
          </a:bodyPr>
          <a:lstStyle/>
          <a:p>
            <a:pPr marL="0" indent="0">
              <a:buNone/>
              <a:defRPr/>
            </a:pPr>
            <a:r>
              <a:rPr lang="ja-JP" altLang="en-US" sz="2000" dirty="0">
                <a:latin typeface="AR丸ゴシック体M" pitchFamily="49" charset="-128"/>
                <a:ea typeface="AR丸ゴシック体M" pitchFamily="49" charset="-128"/>
              </a:rPr>
              <a:t>覚える（記憶）</a:t>
            </a:r>
            <a:endParaRPr lang="en-US" altLang="ja-JP" sz="2000" dirty="0">
              <a:latin typeface="AR丸ゴシック体M" pitchFamily="49" charset="-128"/>
              <a:ea typeface="AR丸ゴシック体M" pitchFamily="49" charset="-128"/>
            </a:endParaRPr>
          </a:p>
        </p:txBody>
      </p:sp>
      <p:sp>
        <p:nvSpPr>
          <p:cNvPr id="19" name="テキスト ボックス 18">
            <a:extLst>
              <a:ext uri="{FF2B5EF4-FFF2-40B4-BE49-F238E27FC236}">
                <a16:creationId xmlns:a16="http://schemas.microsoft.com/office/drawing/2014/main" id="{72AC0661-7CB8-4089-9F2D-574388E78054}"/>
              </a:ext>
            </a:extLst>
          </p:cNvPr>
          <p:cNvSpPr txBox="1"/>
          <p:nvPr/>
        </p:nvSpPr>
        <p:spPr>
          <a:xfrm>
            <a:off x="9532111" y="4264332"/>
            <a:ext cx="1021588" cy="400110"/>
          </a:xfrm>
          <a:prstGeom prst="rect">
            <a:avLst/>
          </a:prstGeom>
          <a:noFill/>
        </p:spPr>
        <p:txBody>
          <a:bodyPr wrap="square" rtlCol="0">
            <a:spAutoFit/>
          </a:bodyPr>
          <a:lstStyle/>
          <a:p>
            <a:pPr marL="0" indent="0">
              <a:buNone/>
              <a:defRPr/>
            </a:pPr>
            <a:r>
              <a:rPr lang="ja-JP" altLang="en-US" sz="2000" dirty="0">
                <a:latin typeface="AR丸ゴシック体M" pitchFamily="49" charset="-128"/>
                <a:ea typeface="AR丸ゴシック体M" pitchFamily="49" charset="-128"/>
              </a:rPr>
              <a:t>見る</a:t>
            </a:r>
            <a:r>
              <a:rPr lang="en-US" altLang="ja-JP" sz="2000" dirty="0">
                <a:latin typeface="AR丸ゴシック体M" pitchFamily="49" charset="-128"/>
                <a:ea typeface="AR丸ゴシック体M" pitchFamily="49" charset="-128"/>
              </a:rPr>
              <a:t> </a:t>
            </a:r>
          </a:p>
        </p:txBody>
      </p:sp>
      <p:sp>
        <p:nvSpPr>
          <p:cNvPr id="20" name="正方形/長方形 19">
            <a:extLst>
              <a:ext uri="{FF2B5EF4-FFF2-40B4-BE49-F238E27FC236}">
                <a16:creationId xmlns:a16="http://schemas.microsoft.com/office/drawing/2014/main" id="{356DB1DD-2C51-42EB-B033-5FEB6AB76A91}"/>
              </a:ext>
            </a:extLst>
          </p:cNvPr>
          <p:cNvSpPr/>
          <p:nvPr/>
        </p:nvSpPr>
        <p:spPr>
          <a:xfrm>
            <a:off x="11050589" y="322264"/>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P3</a:t>
            </a:r>
            <a:endParaRPr lang="ja-JP" altLang="en-US" dirty="0">
              <a:latin typeface="AR丸ゴシック体M" panose="020B0609010101010101" pitchFamily="49" charset="-128"/>
              <a:ea typeface="AR丸ゴシック体M" panose="020B0609010101010101" pitchFamily="49" charset="-128"/>
            </a:endParaRPr>
          </a:p>
        </p:txBody>
      </p:sp>
      <p:sp>
        <p:nvSpPr>
          <p:cNvPr id="21" name="テキスト ボックス 7">
            <a:extLst>
              <a:ext uri="{FF2B5EF4-FFF2-40B4-BE49-F238E27FC236}">
                <a16:creationId xmlns:a16="http://schemas.microsoft.com/office/drawing/2014/main" id="{1B93D13A-D16A-40E5-A371-DCD13ABADF73}"/>
              </a:ext>
            </a:extLst>
          </p:cNvPr>
          <p:cNvSpPr txBox="1">
            <a:spLocks noChangeArrowheads="1"/>
          </p:cNvSpPr>
          <p:nvPr/>
        </p:nvSpPr>
        <p:spPr bwMode="auto">
          <a:xfrm>
            <a:off x="6899275" y="6423026"/>
            <a:ext cx="5292725" cy="276225"/>
          </a:xfrm>
          <a:prstGeom prst="rect">
            <a:avLst/>
          </a:prstGeom>
          <a:solidFill>
            <a:schemeClr val="accent3">
              <a:lumMod val="20000"/>
              <a:lumOff val="80000"/>
            </a:schemeClr>
          </a:solidFill>
          <a:ln>
            <a:noFill/>
          </a:ln>
        </p:spPr>
        <p:txBody>
          <a:bodyPr>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認知症サポーター中学生養成講座副読本</a:t>
            </a:r>
          </a:p>
        </p:txBody>
      </p:sp>
      <p:pic>
        <p:nvPicPr>
          <p:cNvPr id="2" name="図 1">
            <a:extLst>
              <a:ext uri="{FF2B5EF4-FFF2-40B4-BE49-F238E27FC236}">
                <a16:creationId xmlns:a16="http://schemas.microsoft.com/office/drawing/2014/main" id="{FCFFE28A-B20E-4166-B0FA-DF4C3BD52DD6}"/>
              </a:ext>
            </a:extLst>
          </p:cNvPr>
          <p:cNvPicPr>
            <a:picLocks noChangeAspect="1"/>
          </p:cNvPicPr>
          <p:nvPr/>
        </p:nvPicPr>
        <p:blipFill>
          <a:blip r:embed="rId3"/>
          <a:stretch>
            <a:fillRect/>
          </a:stretch>
        </p:blipFill>
        <p:spPr>
          <a:xfrm>
            <a:off x="3346353" y="1743134"/>
            <a:ext cx="5169856" cy="4676037"/>
          </a:xfrm>
          <a:prstGeom prst="rect">
            <a:avLst/>
          </a:prstGeom>
        </p:spPr>
      </p:pic>
      <p:sp>
        <p:nvSpPr>
          <p:cNvPr id="6" name="線吹き出し 2 (枠付き) 5">
            <a:extLst>
              <a:ext uri="{FF2B5EF4-FFF2-40B4-BE49-F238E27FC236}">
                <a16:creationId xmlns:a16="http://schemas.microsoft.com/office/drawing/2014/main" id="{C9A45991-A7C6-44E0-BAFD-C3DE4EA7D973}"/>
              </a:ext>
            </a:extLst>
          </p:cNvPr>
          <p:cNvSpPr/>
          <p:nvPr/>
        </p:nvSpPr>
        <p:spPr>
          <a:xfrm>
            <a:off x="1122685" y="2062722"/>
            <a:ext cx="1882217" cy="695325"/>
          </a:xfrm>
          <a:prstGeom prst="borderCallout2">
            <a:avLst>
              <a:gd name="adj1" fmla="val 51079"/>
              <a:gd name="adj2" fmla="val 99521"/>
              <a:gd name="adj3" fmla="val 53001"/>
              <a:gd name="adj4" fmla="val 141565"/>
              <a:gd name="adj5" fmla="val 101298"/>
              <a:gd name="adj6" fmla="val 199426"/>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b="1" dirty="0">
                <a:solidFill>
                  <a:schemeClr val="tx1"/>
                </a:solidFill>
                <a:latin typeface="AR丸ゴシック体M" pitchFamily="49" charset="-128"/>
                <a:ea typeface="AR丸ゴシック体M" pitchFamily="49" charset="-128"/>
              </a:rPr>
              <a:t>ぜんとうよう</a:t>
            </a:r>
            <a:endParaRPr lang="en-US" altLang="ja-JP" sz="1400" b="1" dirty="0">
              <a:solidFill>
                <a:schemeClr val="tx1"/>
              </a:solidFill>
              <a:latin typeface="AR丸ゴシック体M" pitchFamily="49" charset="-128"/>
              <a:ea typeface="AR丸ゴシック体M" pitchFamily="49" charset="-128"/>
            </a:endParaRPr>
          </a:p>
          <a:p>
            <a:pPr algn="ctr" eaLnBrk="1" hangingPunct="1">
              <a:defRPr/>
            </a:pPr>
            <a:r>
              <a:rPr lang="ja-JP" altLang="en-US" sz="2400" b="1" dirty="0">
                <a:solidFill>
                  <a:schemeClr val="tx1"/>
                </a:solidFill>
                <a:latin typeface="AR丸ゴシック体M" pitchFamily="49" charset="-128"/>
                <a:ea typeface="AR丸ゴシック体M" pitchFamily="49" charset="-128"/>
              </a:rPr>
              <a:t>前頭葉</a:t>
            </a:r>
          </a:p>
        </p:txBody>
      </p:sp>
      <p:sp>
        <p:nvSpPr>
          <p:cNvPr id="7" name="線吹き出し 1 (枠付き) 6">
            <a:extLst>
              <a:ext uri="{FF2B5EF4-FFF2-40B4-BE49-F238E27FC236}">
                <a16:creationId xmlns:a16="http://schemas.microsoft.com/office/drawing/2014/main" id="{6618E8D9-83F6-4D1D-B7D1-7F6BC59617CF}"/>
              </a:ext>
            </a:extLst>
          </p:cNvPr>
          <p:cNvSpPr/>
          <p:nvPr/>
        </p:nvSpPr>
        <p:spPr>
          <a:xfrm>
            <a:off x="985638" y="3635731"/>
            <a:ext cx="1748441" cy="695325"/>
          </a:xfrm>
          <a:prstGeom prst="borderCallout1">
            <a:avLst>
              <a:gd name="adj1" fmla="val 40728"/>
              <a:gd name="adj2" fmla="val 100659"/>
              <a:gd name="adj3" fmla="val 136558"/>
              <a:gd name="adj4" fmla="val 222515"/>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b="1" dirty="0">
                <a:solidFill>
                  <a:schemeClr val="tx1"/>
                </a:solidFill>
                <a:latin typeface="AR丸ゴシック体M" pitchFamily="49" charset="-128"/>
                <a:ea typeface="AR丸ゴシック体M" pitchFamily="49" charset="-128"/>
              </a:rPr>
              <a:t>へんとうたい</a:t>
            </a:r>
            <a:endParaRPr lang="en-US" altLang="ja-JP" sz="1400" b="1" dirty="0">
              <a:solidFill>
                <a:schemeClr val="tx1"/>
              </a:solidFill>
              <a:latin typeface="AR丸ゴシック体M" pitchFamily="49" charset="-128"/>
              <a:ea typeface="AR丸ゴシック体M" pitchFamily="49" charset="-128"/>
            </a:endParaRPr>
          </a:p>
          <a:p>
            <a:pPr algn="ctr" eaLnBrk="1" hangingPunct="1">
              <a:defRPr/>
            </a:pPr>
            <a:r>
              <a:rPr lang="ja-JP" altLang="en-US" sz="2400" b="1" dirty="0">
                <a:solidFill>
                  <a:schemeClr val="tx1"/>
                </a:solidFill>
                <a:latin typeface="AR丸ゴシック体M" pitchFamily="49" charset="-128"/>
                <a:ea typeface="AR丸ゴシック体M" pitchFamily="49" charset="-128"/>
              </a:rPr>
              <a:t>扁桃体</a:t>
            </a:r>
            <a:endParaRPr lang="en-US" altLang="ja-JP" sz="2400" b="1" dirty="0">
              <a:solidFill>
                <a:schemeClr val="tx1"/>
              </a:solidFill>
              <a:latin typeface="AR丸ゴシック体M" pitchFamily="49" charset="-128"/>
              <a:ea typeface="AR丸ゴシック体M" pitchFamily="49" charset="-128"/>
            </a:endParaRPr>
          </a:p>
        </p:txBody>
      </p:sp>
      <p:sp>
        <p:nvSpPr>
          <p:cNvPr id="10" name="線吹き出し 1 (枠付き) 9">
            <a:extLst>
              <a:ext uri="{FF2B5EF4-FFF2-40B4-BE49-F238E27FC236}">
                <a16:creationId xmlns:a16="http://schemas.microsoft.com/office/drawing/2014/main" id="{A0A315A6-1B9E-4CB2-A67B-10D951B3357C}"/>
              </a:ext>
            </a:extLst>
          </p:cNvPr>
          <p:cNvSpPr/>
          <p:nvPr/>
        </p:nvSpPr>
        <p:spPr>
          <a:xfrm>
            <a:off x="1714500" y="5116414"/>
            <a:ext cx="1458769" cy="695325"/>
          </a:xfrm>
          <a:prstGeom prst="borderCallout1">
            <a:avLst>
              <a:gd name="adj1" fmla="val 47609"/>
              <a:gd name="adj2" fmla="val 99517"/>
              <a:gd name="adj3" fmla="val -51129"/>
              <a:gd name="adj4" fmla="val 250596"/>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b="1" dirty="0">
                <a:solidFill>
                  <a:schemeClr val="tx1"/>
                </a:solidFill>
                <a:latin typeface="AR丸ゴシック体M" pitchFamily="49" charset="-128"/>
                <a:ea typeface="AR丸ゴシック体M" pitchFamily="49" charset="-128"/>
              </a:rPr>
              <a:t>かいば</a:t>
            </a:r>
            <a:endParaRPr lang="en-US" altLang="ja-JP" sz="1400" b="1" dirty="0">
              <a:solidFill>
                <a:schemeClr val="tx1"/>
              </a:solidFill>
              <a:latin typeface="AR丸ゴシック体M" pitchFamily="49" charset="-128"/>
              <a:ea typeface="AR丸ゴシック体M" pitchFamily="49" charset="-128"/>
            </a:endParaRPr>
          </a:p>
          <a:p>
            <a:pPr algn="ctr" eaLnBrk="1" hangingPunct="1">
              <a:defRPr/>
            </a:pPr>
            <a:r>
              <a:rPr lang="ja-JP" altLang="en-US" sz="2400" b="1" dirty="0">
                <a:solidFill>
                  <a:schemeClr val="tx1"/>
                </a:solidFill>
                <a:latin typeface="AR丸ゴシック体M" pitchFamily="49" charset="-128"/>
                <a:ea typeface="AR丸ゴシック体M" pitchFamily="49" charset="-128"/>
              </a:rPr>
              <a:t>海馬</a:t>
            </a:r>
          </a:p>
        </p:txBody>
      </p:sp>
      <p:sp>
        <p:nvSpPr>
          <p:cNvPr id="4" name="線吹き出し 3 (枠付き) 3">
            <a:extLst>
              <a:ext uri="{FF2B5EF4-FFF2-40B4-BE49-F238E27FC236}">
                <a16:creationId xmlns:a16="http://schemas.microsoft.com/office/drawing/2014/main" id="{77D219CD-3EC1-4FCA-9E59-753FDA15A7DA}"/>
              </a:ext>
            </a:extLst>
          </p:cNvPr>
          <p:cNvSpPr/>
          <p:nvPr/>
        </p:nvSpPr>
        <p:spPr>
          <a:xfrm>
            <a:off x="8689293" y="4936657"/>
            <a:ext cx="1788207" cy="677862"/>
          </a:xfrm>
          <a:prstGeom prst="borderCallout3">
            <a:avLst>
              <a:gd name="adj1" fmla="val 40854"/>
              <a:gd name="adj2" fmla="val 158"/>
              <a:gd name="adj3" fmla="val 37082"/>
              <a:gd name="adj4" fmla="val -43353"/>
              <a:gd name="adj5" fmla="val 31785"/>
              <a:gd name="adj6" fmla="val -109578"/>
              <a:gd name="adj7" fmla="val 36158"/>
              <a:gd name="adj8" fmla="val -177261"/>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b="1" dirty="0">
                <a:solidFill>
                  <a:schemeClr val="tx1"/>
                </a:solidFill>
                <a:latin typeface="AR丸ゴシック体M" pitchFamily="49" charset="-128"/>
                <a:ea typeface="AR丸ゴシック体M" pitchFamily="49" charset="-128"/>
              </a:rPr>
              <a:t>そくとうよう</a:t>
            </a:r>
            <a:endParaRPr lang="en-US" altLang="ja-JP" sz="1400" b="1" dirty="0">
              <a:solidFill>
                <a:schemeClr val="tx1"/>
              </a:solidFill>
              <a:latin typeface="AR丸ゴシック体M" pitchFamily="49" charset="-128"/>
              <a:ea typeface="AR丸ゴシック体M" pitchFamily="49" charset="-128"/>
            </a:endParaRPr>
          </a:p>
          <a:p>
            <a:pPr algn="ctr" eaLnBrk="1" hangingPunct="1">
              <a:defRPr/>
            </a:pPr>
            <a:r>
              <a:rPr lang="ja-JP" altLang="en-US" sz="2400" b="1" dirty="0">
                <a:solidFill>
                  <a:schemeClr val="tx1"/>
                </a:solidFill>
                <a:latin typeface="AR丸ゴシック体M" pitchFamily="49" charset="-128"/>
                <a:ea typeface="AR丸ゴシック体M" pitchFamily="49" charset="-128"/>
              </a:rPr>
              <a:t>側頭葉</a:t>
            </a:r>
          </a:p>
        </p:txBody>
      </p:sp>
      <p:sp>
        <p:nvSpPr>
          <p:cNvPr id="9" name="線吹き出し 1 (枠付き) 8">
            <a:extLst>
              <a:ext uri="{FF2B5EF4-FFF2-40B4-BE49-F238E27FC236}">
                <a16:creationId xmlns:a16="http://schemas.microsoft.com/office/drawing/2014/main" id="{916D5C07-B57C-499E-883E-2D7B3333B336}"/>
              </a:ext>
            </a:extLst>
          </p:cNvPr>
          <p:cNvSpPr/>
          <p:nvPr/>
        </p:nvSpPr>
        <p:spPr>
          <a:xfrm>
            <a:off x="9072790" y="3429000"/>
            <a:ext cx="1611394" cy="708025"/>
          </a:xfrm>
          <a:prstGeom prst="borderCallout1">
            <a:avLst>
              <a:gd name="adj1" fmla="val 48645"/>
              <a:gd name="adj2" fmla="val -620"/>
              <a:gd name="adj3" fmla="val 103121"/>
              <a:gd name="adj4" fmla="val -77643"/>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b="1" dirty="0">
                <a:solidFill>
                  <a:schemeClr val="tx1"/>
                </a:solidFill>
                <a:latin typeface="AR丸ゴシック体M" pitchFamily="49" charset="-128"/>
                <a:ea typeface="AR丸ゴシック体M" pitchFamily="49" charset="-128"/>
              </a:rPr>
              <a:t>こうとうよう</a:t>
            </a:r>
            <a:endParaRPr lang="en-US" altLang="ja-JP" sz="1400" b="1" dirty="0">
              <a:solidFill>
                <a:schemeClr val="tx1"/>
              </a:solidFill>
              <a:latin typeface="AR丸ゴシック体M" pitchFamily="49" charset="-128"/>
              <a:ea typeface="AR丸ゴシック体M" pitchFamily="49" charset="-128"/>
            </a:endParaRPr>
          </a:p>
          <a:p>
            <a:pPr algn="ctr" eaLnBrk="1" hangingPunct="1">
              <a:defRPr/>
            </a:pPr>
            <a:r>
              <a:rPr lang="ja-JP" altLang="en-US" sz="2400" b="1" dirty="0">
                <a:solidFill>
                  <a:schemeClr val="tx1"/>
                </a:solidFill>
                <a:latin typeface="AR丸ゴシック体M" pitchFamily="49" charset="-128"/>
                <a:ea typeface="AR丸ゴシック体M" pitchFamily="49" charset="-128"/>
              </a:rPr>
              <a:t>後頭葉</a:t>
            </a:r>
          </a:p>
        </p:txBody>
      </p:sp>
      <p:sp>
        <p:nvSpPr>
          <p:cNvPr id="8" name="線吹き出し 2 (枠付き) 7">
            <a:extLst>
              <a:ext uri="{FF2B5EF4-FFF2-40B4-BE49-F238E27FC236}">
                <a16:creationId xmlns:a16="http://schemas.microsoft.com/office/drawing/2014/main" id="{A21A822F-C2E5-4823-B2E6-3501CA872AFE}"/>
              </a:ext>
            </a:extLst>
          </p:cNvPr>
          <p:cNvSpPr/>
          <p:nvPr/>
        </p:nvSpPr>
        <p:spPr>
          <a:xfrm>
            <a:off x="8740662" y="1969834"/>
            <a:ext cx="1813037" cy="709612"/>
          </a:xfrm>
          <a:prstGeom prst="borderCallout2">
            <a:avLst>
              <a:gd name="adj1" fmla="val 52263"/>
              <a:gd name="adj2" fmla="val 206"/>
              <a:gd name="adj3" fmla="val 54064"/>
              <a:gd name="adj4" fmla="val -52528"/>
              <a:gd name="adj5" fmla="val 117274"/>
              <a:gd name="adj6" fmla="val -104732"/>
            </a:avLst>
          </a:prstGeom>
          <a:solidFill>
            <a:srgbClr val="FFFF00"/>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400" b="1" dirty="0">
                <a:solidFill>
                  <a:schemeClr val="tx1"/>
                </a:solidFill>
                <a:latin typeface="AR丸ゴシック体M" pitchFamily="49" charset="-128"/>
                <a:ea typeface="AR丸ゴシック体M" pitchFamily="49" charset="-128"/>
              </a:rPr>
              <a:t>とうちょうよう</a:t>
            </a:r>
            <a:endParaRPr lang="en-US" altLang="ja-JP" sz="1400" b="1" dirty="0">
              <a:solidFill>
                <a:schemeClr val="tx1"/>
              </a:solidFill>
              <a:latin typeface="AR丸ゴシック体M" pitchFamily="49" charset="-128"/>
              <a:ea typeface="AR丸ゴシック体M" pitchFamily="49" charset="-128"/>
            </a:endParaRPr>
          </a:p>
          <a:p>
            <a:pPr algn="ctr" eaLnBrk="1" hangingPunct="1">
              <a:defRPr/>
            </a:pPr>
            <a:r>
              <a:rPr lang="ja-JP" altLang="en-US" sz="2400" b="1" dirty="0">
                <a:solidFill>
                  <a:schemeClr val="tx1"/>
                </a:solidFill>
                <a:latin typeface="AR丸ゴシック体M" pitchFamily="49" charset="-128"/>
                <a:ea typeface="AR丸ゴシック体M" pitchFamily="49" charset="-128"/>
              </a:rPr>
              <a:t>頭頂葉</a:t>
            </a:r>
          </a:p>
        </p:txBody>
      </p:sp>
      <p:sp>
        <p:nvSpPr>
          <p:cNvPr id="12" name="楕円 11">
            <a:extLst>
              <a:ext uri="{FF2B5EF4-FFF2-40B4-BE49-F238E27FC236}">
                <a16:creationId xmlns:a16="http://schemas.microsoft.com/office/drawing/2014/main" id="{1DBBFB7F-B39C-4571-99B6-2CA981844843}"/>
              </a:ext>
            </a:extLst>
          </p:cNvPr>
          <p:cNvSpPr/>
          <p:nvPr/>
        </p:nvSpPr>
        <p:spPr>
          <a:xfrm>
            <a:off x="1026112" y="4859195"/>
            <a:ext cx="2835544" cy="1657817"/>
          </a:xfrm>
          <a:prstGeom prst="ellipse">
            <a:avLst/>
          </a:prstGeom>
          <a:noFill/>
          <a:ln w="3810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83752D14-5606-46FF-8272-FC9812477121}"/>
              </a:ext>
            </a:extLst>
          </p:cNvPr>
          <p:cNvSpPr/>
          <p:nvPr/>
        </p:nvSpPr>
        <p:spPr>
          <a:xfrm>
            <a:off x="646021" y="1811496"/>
            <a:ext cx="2835544" cy="1657817"/>
          </a:xfrm>
          <a:prstGeom prst="ellipse">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21973E97-B344-45E8-A10E-14B844BBF553}"/>
              </a:ext>
            </a:extLst>
          </p:cNvPr>
          <p:cNvSpPr/>
          <p:nvPr/>
        </p:nvSpPr>
        <p:spPr>
          <a:xfrm>
            <a:off x="8400364" y="3122138"/>
            <a:ext cx="2835544" cy="1657817"/>
          </a:xfrm>
          <a:prstGeom prst="ellipse">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A55BF247-CC67-484C-8B91-91D303257F82}"/>
              </a:ext>
            </a:extLst>
          </p:cNvPr>
          <p:cNvSpPr/>
          <p:nvPr/>
        </p:nvSpPr>
        <p:spPr>
          <a:xfrm>
            <a:off x="8284519" y="4635167"/>
            <a:ext cx="2835544" cy="1657817"/>
          </a:xfrm>
          <a:prstGeom prst="ellipse">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 name="楕円 24">
            <a:extLst>
              <a:ext uri="{FF2B5EF4-FFF2-40B4-BE49-F238E27FC236}">
                <a16:creationId xmlns:a16="http://schemas.microsoft.com/office/drawing/2014/main" id="{D7B42215-45B9-4E2F-BB11-775FDB4A0063}"/>
              </a:ext>
            </a:extLst>
          </p:cNvPr>
          <p:cNvSpPr/>
          <p:nvPr/>
        </p:nvSpPr>
        <p:spPr>
          <a:xfrm>
            <a:off x="8339229" y="1609109"/>
            <a:ext cx="2835544" cy="1657817"/>
          </a:xfrm>
          <a:prstGeom prst="ellipse">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018ECB27-F702-4285-8BC4-58FFB2956FCA}"/>
              </a:ext>
            </a:extLst>
          </p:cNvPr>
          <p:cNvSpPr txBox="1"/>
          <p:nvPr/>
        </p:nvSpPr>
        <p:spPr>
          <a:xfrm>
            <a:off x="11227621" y="3176642"/>
            <a:ext cx="738664" cy="2064265"/>
          </a:xfrm>
          <a:prstGeom prst="rect">
            <a:avLst/>
          </a:prstGeom>
          <a:noFill/>
        </p:spPr>
        <p:txBody>
          <a:bodyPr vert="eaVert" wrap="square" rtlCol="0">
            <a:spAutoFit/>
          </a:bodyPr>
          <a:lstStyle/>
          <a:p>
            <a:r>
              <a:rPr kumimoji="1" lang="ja-JP" altLang="en-US" sz="3600" b="1" dirty="0">
                <a:solidFill>
                  <a:srgbClr val="FF0000"/>
                </a:solidFill>
              </a:rPr>
              <a:t>大脳皮質</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0C813FBF-47CA-4EC2-80F8-F6F82A30D5DF}"/>
              </a:ext>
            </a:extLst>
          </p:cNvPr>
          <p:cNvPicPr>
            <a:picLocks noChangeAspect="1"/>
          </p:cNvPicPr>
          <p:nvPr/>
        </p:nvPicPr>
        <p:blipFill>
          <a:blip r:embed="rId3"/>
          <a:stretch>
            <a:fillRect/>
          </a:stretch>
        </p:blipFill>
        <p:spPr>
          <a:xfrm>
            <a:off x="10722710" y="5272125"/>
            <a:ext cx="1048603" cy="999831"/>
          </a:xfrm>
          <a:prstGeom prst="rect">
            <a:avLst/>
          </a:prstGeom>
        </p:spPr>
      </p:pic>
      <p:sp>
        <p:nvSpPr>
          <p:cNvPr id="5" name="角丸四角形 4">
            <a:extLst>
              <a:ext uri="{FF2B5EF4-FFF2-40B4-BE49-F238E27FC236}">
                <a16:creationId xmlns:a16="http://schemas.microsoft.com/office/drawing/2014/main" id="{958AE22A-B4D1-4A9B-B000-8ECF14713BAC}"/>
              </a:ext>
            </a:extLst>
          </p:cNvPr>
          <p:cNvSpPr/>
          <p:nvPr/>
        </p:nvSpPr>
        <p:spPr>
          <a:xfrm>
            <a:off x="1620043" y="296067"/>
            <a:ext cx="6480176" cy="768352"/>
          </a:xfrm>
          <a:prstGeom prst="roundRect">
            <a:avLst/>
          </a:prstGeom>
          <a:solidFill>
            <a:schemeClr val="bg1"/>
          </a:solidFill>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endParaRPr lang="ja-JP" altLang="en-US"/>
          </a:p>
        </p:txBody>
      </p:sp>
      <p:sp>
        <p:nvSpPr>
          <p:cNvPr id="21507" name="タイトル 1">
            <a:extLst>
              <a:ext uri="{FF2B5EF4-FFF2-40B4-BE49-F238E27FC236}">
                <a16:creationId xmlns:a16="http://schemas.microsoft.com/office/drawing/2014/main" id="{E78C811A-8E43-45D3-BD9E-5FDCBE98953C}"/>
              </a:ext>
            </a:extLst>
          </p:cNvPr>
          <p:cNvSpPr>
            <a:spLocks noGrp="1" noChangeArrowheads="1"/>
          </p:cNvSpPr>
          <p:nvPr>
            <p:ph type="title"/>
          </p:nvPr>
        </p:nvSpPr>
        <p:spPr bwMode="auto">
          <a:xfrm>
            <a:off x="1774825" y="351631"/>
            <a:ext cx="6530975" cy="720725"/>
          </a:xfrm>
        </p:spPr>
        <p:txBody>
          <a:bodyPr wrap="square" numCol="1" anchorCtr="0" compatLnSpc="1">
            <a:prstTxWarp prst="textNoShape">
              <a:avLst/>
            </a:prstTxWarp>
          </a:bodyPr>
          <a:lstStyle/>
          <a:p>
            <a:r>
              <a:rPr lang="ja-JP" altLang="en-US" sz="3600" b="1" dirty="0">
                <a:solidFill>
                  <a:srgbClr val="FF0000"/>
                </a:solidFill>
                <a:latin typeface="AR丸ゴシック体M" pitchFamily="49" charset="-128"/>
                <a:ea typeface="AR丸ゴシック体M" pitchFamily="49" charset="-128"/>
              </a:rPr>
              <a:t>認知症とは</a:t>
            </a:r>
            <a:r>
              <a:rPr lang="en-US" altLang="ja-JP" sz="3600" b="1" dirty="0">
                <a:solidFill>
                  <a:srgbClr val="FF0000"/>
                </a:solidFill>
                <a:latin typeface="AR丸ゴシック体M" pitchFamily="49" charset="-128"/>
                <a:ea typeface="AR丸ゴシック体M" pitchFamily="49" charset="-128"/>
              </a:rPr>
              <a:t>…</a:t>
            </a:r>
            <a:r>
              <a:rPr lang="ja-JP" altLang="en-US" sz="3600" b="1" dirty="0">
                <a:latin typeface="AR丸ゴシック体M" pitchFamily="49" charset="-128"/>
                <a:ea typeface="AR丸ゴシック体M" pitchFamily="49" charset="-128"/>
              </a:rPr>
              <a:t>　</a:t>
            </a:r>
            <a:r>
              <a:rPr lang="ja-JP" altLang="en-US" sz="2400" b="1" dirty="0">
                <a:solidFill>
                  <a:srgbClr val="FF0000"/>
                </a:solidFill>
                <a:latin typeface="HGｺﾞｼｯｸM 見出し"/>
                <a:ea typeface="AR丸ゴシック体M" pitchFamily="49" charset="-128"/>
              </a:rPr>
              <a:t>認知症</a:t>
            </a:r>
            <a:r>
              <a:rPr lang="ja-JP" altLang="en-US" sz="2400" dirty="0">
                <a:latin typeface="HGｺﾞｼｯｸM 見出し"/>
                <a:ea typeface="AR丸ゴシック体M" pitchFamily="49" charset="-128"/>
              </a:rPr>
              <a:t>の</a:t>
            </a:r>
            <a:r>
              <a:rPr lang="ja-JP" altLang="en-US" sz="2400" b="1" dirty="0">
                <a:latin typeface="HGｺﾞｼｯｸM 見出し"/>
                <a:ea typeface="AR丸ゴシック体M" pitchFamily="49" charset="-128"/>
              </a:rPr>
              <a:t>２つの症状</a:t>
            </a:r>
            <a:endParaRPr lang="ja-JP" altLang="en-US" sz="3600" b="1" dirty="0">
              <a:latin typeface="HGｺﾞｼｯｸM 見出し"/>
              <a:ea typeface="AR丸ゴシック体M" pitchFamily="49" charset="-128"/>
            </a:endParaRPr>
          </a:p>
        </p:txBody>
      </p:sp>
      <p:sp>
        <p:nvSpPr>
          <p:cNvPr id="22" name="正方形/長方形 21">
            <a:extLst>
              <a:ext uri="{FF2B5EF4-FFF2-40B4-BE49-F238E27FC236}">
                <a16:creationId xmlns:a16="http://schemas.microsoft.com/office/drawing/2014/main" id="{EDC2EEE8-83D3-49E9-893A-530219C5C5D6}"/>
              </a:ext>
            </a:extLst>
          </p:cNvPr>
          <p:cNvSpPr/>
          <p:nvPr/>
        </p:nvSpPr>
        <p:spPr>
          <a:xfrm>
            <a:off x="11050589" y="322264"/>
            <a:ext cx="720725" cy="431800"/>
          </a:xfrm>
          <a:prstGeom prst="rect">
            <a:avLst/>
          </a:prstGeom>
          <a:ln>
            <a:solidFill>
              <a:schemeClr val="accent1"/>
            </a:solidFill>
          </a:ln>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en-US" altLang="ja-JP" dirty="0">
                <a:latin typeface="AR丸ゴシック体M" panose="020B0609010101010101" pitchFamily="49" charset="-128"/>
                <a:ea typeface="AR丸ゴシック体M" panose="020B0609010101010101" pitchFamily="49" charset="-128"/>
              </a:rPr>
              <a:t>P4</a:t>
            </a:r>
            <a:endParaRPr lang="ja-JP" altLang="en-US" dirty="0">
              <a:latin typeface="AR丸ゴシック体M" panose="020B0609010101010101" pitchFamily="49" charset="-128"/>
              <a:ea typeface="AR丸ゴシック体M" panose="020B0609010101010101" pitchFamily="49" charset="-128"/>
            </a:endParaRPr>
          </a:p>
        </p:txBody>
      </p:sp>
      <p:sp>
        <p:nvSpPr>
          <p:cNvPr id="2" name="テキスト ボックス 1">
            <a:extLst>
              <a:ext uri="{FF2B5EF4-FFF2-40B4-BE49-F238E27FC236}">
                <a16:creationId xmlns:a16="http://schemas.microsoft.com/office/drawing/2014/main" id="{D9C71F58-D666-49DA-8C54-398D7CBB0992}"/>
              </a:ext>
            </a:extLst>
          </p:cNvPr>
          <p:cNvSpPr txBox="1"/>
          <p:nvPr/>
        </p:nvSpPr>
        <p:spPr>
          <a:xfrm>
            <a:off x="520700" y="1172885"/>
            <a:ext cx="11250613" cy="430887"/>
          </a:xfrm>
          <a:prstGeom prst="rect">
            <a:avLst/>
          </a:prstGeom>
          <a:noFill/>
        </p:spPr>
        <p:txBody>
          <a:bodyPr wrap="square" rtlCol="0">
            <a:spAutoFit/>
          </a:bodyPr>
          <a:lstStyle/>
          <a:p>
            <a:pPr marL="0" indent="0">
              <a:buNone/>
            </a:pPr>
            <a:r>
              <a:rPr lang="ja-JP" altLang="en-US" sz="2000" dirty="0">
                <a:solidFill>
                  <a:schemeClr val="tx1"/>
                </a:solidFill>
                <a:latin typeface="AR丸ゴシック体M" pitchFamily="49" charset="-128"/>
                <a:ea typeface="AR丸ゴシック体M" pitchFamily="49" charset="-128"/>
              </a:rPr>
              <a:t>認知症の症状は、</a:t>
            </a:r>
            <a:r>
              <a:rPr lang="ja-JP" altLang="en-US" sz="2200" b="1" u="sng" dirty="0">
                <a:solidFill>
                  <a:srgbClr val="FF0000"/>
                </a:solidFill>
                <a:latin typeface="AR丸ゴシック体M" pitchFamily="49" charset="-128"/>
                <a:ea typeface="AR丸ゴシック体M" pitchFamily="49" charset="-128"/>
              </a:rPr>
              <a:t>「中核症状」</a:t>
            </a:r>
            <a:r>
              <a:rPr lang="ja-JP" altLang="en-US" sz="2000" dirty="0">
                <a:solidFill>
                  <a:schemeClr val="tx1"/>
                </a:solidFill>
                <a:latin typeface="AR丸ゴシック体M" pitchFamily="49" charset="-128"/>
                <a:ea typeface="AR丸ゴシック体M" pitchFamily="49" charset="-128"/>
              </a:rPr>
              <a:t>と</a:t>
            </a:r>
            <a:r>
              <a:rPr lang="ja-JP" altLang="en-US" sz="2200" b="1" u="sng" dirty="0">
                <a:solidFill>
                  <a:srgbClr val="0070C0"/>
                </a:solidFill>
                <a:latin typeface="AR丸ゴシック体M" pitchFamily="49" charset="-128"/>
                <a:ea typeface="AR丸ゴシック体M" pitchFamily="49" charset="-128"/>
              </a:rPr>
              <a:t>「行動・心理症状（</a:t>
            </a:r>
            <a:r>
              <a:rPr lang="en-US" altLang="ja-JP" sz="2200" b="1" u="sng" dirty="0">
                <a:solidFill>
                  <a:srgbClr val="0070C0"/>
                </a:solidFill>
                <a:latin typeface="AR丸ゴシック体M" pitchFamily="49" charset="-128"/>
                <a:ea typeface="AR丸ゴシック体M" pitchFamily="49" charset="-128"/>
              </a:rPr>
              <a:t>BPSD)</a:t>
            </a:r>
            <a:r>
              <a:rPr lang="ja-JP" altLang="en-US" sz="2200" b="1" u="sng" dirty="0">
                <a:solidFill>
                  <a:srgbClr val="0070C0"/>
                </a:solidFill>
                <a:latin typeface="AR丸ゴシック体M" pitchFamily="49" charset="-128"/>
                <a:ea typeface="AR丸ゴシック体M" pitchFamily="49" charset="-128"/>
              </a:rPr>
              <a:t>」</a:t>
            </a:r>
            <a:r>
              <a:rPr lang="ja-JP" altLang="en-US" sz="2000" dirty="0">
                <a:solidFill>
                  <a:schemeClr val="tx1"/>
                </a:solidFill>
                <a:latin typeface="AR丸ゴシック体M" pitchFamily="49" charset="-128"/>
                <a:ea typeface="AR丸ゴシック体M" pitchFamily="49" charset="-128"/>
              </a:rPr>
              <a:t>の大きく２つに分けられます。</a:t>
            </a:r>
            <a:endParaRPr lang="en-US" altLang="ja-JP" sz="2000" dirty="0">
              <a:solidFill>
                <a:schemeClr val="tx1"/>
              </a:solidFill>
              <a:latin typeface="AR丸ゴシック体M" pitchFamily="49" charset="-128"/>
              <a:ea typeface="AR丸ゴシック体M" pitchFamily="49" charset="-128"/>
            </a:endParaRPr>
          </a:p>
        </p:txBody>
      </p:sp>
      <p:sp>
        <p:nvSpPr>
          <p:cNvPr id="21" name="テキスト ボックス 7">
            <a:extLst>
              <a:ext uri="{FF2B5EF4-FFF2-40B4-BE49-F238E27FC236}">
                <a16:creationId xmlns:a16="http://schemas.microsoft.com/office/drawing/2014/main" id="{EE727908-7EE8-4F92-96EA-96CBC54C4403}"/>
              </a:ext>
            </a:extLst>
          </p:cNvPr>
          <p:cNvSpPr txBox="1">
            <a:spLocks noChangeArrowheads="1"/>
          </p:cNvSpPr>
          <p:nvPr/>
        </p:nvSpPr>
        <p:spPr bwMode="auto">
          <a:xfrm>
            <a:off x="6899275" y="6445251"/>
            <a:ext cx="5292725" cy="276225"/>
          </a:xfrm>
          <a:prstGeom prst="rect">
            <a:avLst/>
          </a:prstGeom>
          <a:solidFill>
            <a:schemeClr val="accent3">
              <a:lumMod val="20000"/>
              <a:lumOff val="80000"/>
            </a:schemeClr>
          </a:solidFill>
          <a:ln>
            <a:noFill/>
          </a:ln>
        </p:spPr>
        <p:txBody>
          <a:bodyPr>
            <a:spAutoFit/>
          </a:bodyPr>
          <a:lstStyle>
            <a:lvl1pPr>
              <a:defRPr kumimoji="1" sz="2000">
                <a:solidFill>
                  <a:schemeClr val="tx1"/>
                </a:solidFill>
                <a:latin typeface="Arial" panose="020B0604020202020204" pitchFamily="34" charset="0"/>
                <a:ea typeface="ＭＳ Ｐゴシック" panose="020B0600070205080204" pitchFamily="50" charset="-128"/>
              </a:defRPr>
            </a:lvl1pPr>
            <a:lvl2pPr marL="742950" indent="-285750">
              <a:defRPr kumimoji="1" sz="2000">
                <a:solidFill>
                  <a:schemeClr val="tx1"/>
                </a:solidFill>
                <a:latin typeface="Arial" panose="020B0604020202020204" pitchFamily="34" charset="0"/>
                <a:ea typeface="ＭＳ Ｐゴシック" panose="020B0600070205080204" pitchFamily="50" charset="-128"/>
              </a:defRPr>
            </a:lvl2pPr>
            <a:lvl3pPr marL="1143000" indent="-228600">
              <a:defRPr kumimoji="1" sz="2000">
                <a:solidFill>
                  <a:schemeClr val="tx1"/>
                </a:solidFill>
                <a:latin typeface="Arial" panose="020B0604020202020204" pitchFamily="34" charset="0"/>
                <a:ea typeface="ＭＳ Ｐゴシック" panose="020B0600070205080204" pitchFamily="50" charset="-128"/>
              </a:defRPr>
            </a:lvl3pPr>
            <a:lvl4pPr marL="1600200" indent="-228600">
              <a:defRPr kumimoji="1" sz="2000">
                <a:solidFill>
                  <a:schemeClr val="tx1"/>
                </a:solidFill>
                <a:latin typeface="Arial" panose="020B0604020202020204" pitchFamily="34" charset="0"/>
                <a:ea typeface="ＭＳ Ｐゴシック" panose="020B0600070205080204" pitchFamily="50" charset="-128"/>
              </a:defRPr>
            </a:lvl4pPr>
            <a:lvl5pPr marL="2057400" indent="-228600">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pPr>
              <a:defRPr/>
            </a:pPr>
            <a:r>
              <a:rPr lang="ja-JP" altLang="en-US" sz="1200" dirty="0"/>
              <a:t>出典：認知症サポーターキャラバン　認知症サポーター中学生養成講座副読本</a:t>
            </a:r>
          </a:p>
        </p:txBody>
      </p:sp>
      <p:sp>
        <p:nvSpPr>
          <p:cNvPr id="24" name="楕円 23">
            <a:extLst>
              <a:ext uri="{FF2B5EF4-FFF2-40B4-BE49-F238E27FC236}">
                <a16:creationId xmlns:a16="http://schemas.microsoft.com/office/drawing/2014/main" id="{E96DB05E-6E2E-4A49-89DE-C78840A65E36}"/>
              </a:ext>
            </a:extLst>
          </p:cNvPr>
          <p:cNvSpPr/>
          <p:nvPr/>
        </p:nvSpPr>
        <p:spPr>
          <a:xfrm>
            <a:off x="1656556" y="2325364"/>
            <a:ext cx="6649244" cy="1573421"/>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98BC8A66-7675-448C-897F-AA16B4201B9C}"/>
              </a:ext>
            </a:extLst>
          </p:cNvPr>
          <p:cNvSpPr txBox="1"/>
          <p:nvPr/>
        </p:nvSpPr>
        <p:spPr>
          <a:xfrm>
            <a:off x="3818889" y="2382750"/>
            <a:ext cx="2322514" cy="338554"/>
          </a:xfrm>
          <a:prstGeom prst="rect">
            <a:avLst/>
          </a:prstGeom>
          <a:noFill/>
        </p:spPr>
        <p:txBody>
          <a:bodyPr wrap="square" rtlCol="0">
            <a:spAutoFit/>
          </a:bodyPr>
          <a:lstStyle/>
          <a:p>
            <a:r>
              <a:rPr kumimoji="1" lang="ja-JP" altLang="en-US" sz="1600" b="1" dirty="0">
                <a:solidFill>
                  <a:srgbClr val="FF0000"/>
                </a:solidFill>
              </a:rPr>
              <a:t>たとえばこんなことが</a:t>
            </a:r>
          </a:p>
        </p:txBody>
      </p:sp>
      <p:sp>
        <p:nvSpPr>
          <p:cNvPr id="32" name="楕円 31">
            <a:extLst>
              <a:ext uri="{FF2B5EF4-FFF2-40B4-BE49-F238E27FC236}">
                <a16:creationId xmlns:a16="http://schemas.microsoft.com/office/drawing/2014/main" id="{44154453-9816-437B-9234-5C7742EAA35C}"/>
              </a:ext>
            </a:extLst>
          </p:cNvPr>
          <p:cNvSpPr/>
          <p:nvPr/>
        </p:nvSpPr>
        <p:spPr>
          <a:xfrm>
            <a:off x="1603774" y="5047214"/>
            <a:ext cx="6702026" cy="1539959"/>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915198FE-8818-41AA-AC25-0FC25B021C48}"/>
              </a:ext>
            </a:extLst>
          </p:cNvPr>
          <p:cNvSpPr txBox="1"/>
          <p:nvPr/>
        </p:nvSpPr>
        <p:spPr>
          <a:xfrm>
            <a:off x="3892231" y="5105410"/>
            <a:ext cx="2241552" cy="338554"/>
          </a:xfrm>
          <a:prstGeom prst="rect">
            <a:avLst/>
          </a:prstGeom>
          <a:noFill/>
        </p:spPr>
        <p:txBody>
          <a:bodyPr wrap="square" rtlCol="0">
            <a:spAutoFit/>
          </a:bodyPr>
          <a:lstStyle/>
          <a:p>
            <a:r>
              <a:rPr kumimoji="1" lang="ja-JP" altLang="en-US" sz="1600" b="1" dirty="0">
                <a:solidFill>
                  <a:srgbClr val="FF0000"/>
                </a:solidFill>
              </a:rPr>
              <a:t>たとえばこんなことが</a:t>
            </a:r>
          </a:p>
        </p:txBody>
      </p:sp>
      <p:sp>
        <p:nvSpPr>
          <p:cNvPr id="27" name="吹き出し: 円形 26">
            <a:extLst>
              <a:ext uri="{FF2B5EF4-FFF2-40B4-BE49-F238E27FC236}">
                <a16:creationId xmlns:a16="http://schemas.microsoft.com/office/drawing/2014/main" id="{18C23AF9-E30F-4B24-8A43-31703B0D0586}"/>
              </a:ext>
            </a:extLst>
          </p:cNvPr>
          <p:cNvSpPr/>
          <p:nvPr/>
        </p:nvSpPr>
        <p:spPr>
          <a:xfrm>
            <a:off x="8997789" y="1618133"/>
            <a:ext cx="2152650" cy="1894226"/>
          </a:xfrm>
          <a:prstGeom prst="wedgeEllipseCallout">
            <a:avLst>
              <a:gd name="adj1" fmla="val -72042"/>
              <a:gd name="adj2" fmla="val -3149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9FF17C6B-2FD0-45EA-A712-A6C1803C8224}"/>
              </a:ext>
            </a:extLst>
          </p:cNvPr>
          <p:cNvSpPr txBox="1"/>
          <p:nvPr/>
        </p:nvSpPr>
        <p:spPr>
          <a:xfrm>
            <a:off x="9316025" y="2325544"/>
            <a:ext cx="1685136" cy="523220"/>
          </a:xfrm>
          <a:prstGeom prst="rect">
            <a:avLst/>
          </a:prstGeom>
          <a:noFill/>
        </p:spPr>
        <p:txBody>
          <a:bodyPr wrap="square" rtlCol="0">
            <a:spAutoFit/>
          </a:bodyPr>
          <a:lstStyle/>
          <a:p>
            <a:r>
              <a:rPr kumimoji="1" lang="ja-JP" altLang="en-US" sz="2800" b="1" dirty="0">
                <a:solidFill>
                  <a:schemeClr val="bg1"/>
                </a:solidFill>
              </a:rPr>
              <a:t>治らない</a:t>
            </a:r>
          </a:p>
        </p:txBody>
      </p:sp>
      <p:sp>
        <p:nvSpPr>
          <p:cNvPr id="36" name="吹き出し: 円形 35">
            <a:extLst>
              <a:ext uri="{FF2B5EF4-FFF2-40B4-BE49-F238E27FC236}">
                <a16:creationId xmlns:a16="http://schemas.microsoft.com/office/drawing/2014/main" id="{100C796F-0F47-4683-B525-00ECCB19568C}"/>
              </a:ext>
            </a:extLst>
          </p:cNvPr>
          <p:cNvSpPr/>
          <p:nvPr/>
        </p:nvSpPr>
        <p:spPr>
          <a:xfrm>
            <a:off x="9013033" y="3733342"/>
            <a:ext cx="2152650" cy="1894226"/>
          </a:xfrm>
          <a:prstGeom prst="wedgeEllipseCallout">
            <a:avLst>
              <a:gd name="adj1" fmla="val -74638"/>
              <a:gd name="adj2" fmla="val -7630"/>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9135C790-BC70-4A49-91B4-84376ECC430B}"/>
              </a:ext>
            </a:extLst>
          </p:cNvPr>
          <p:cNvSpPr txBox="1"/>
          <p:nvPr/>
        </p:nvSpPr>
        <p:spPr>
          <a:xfrm>
            <a:off x="9178133" y="4170528"/>
            <a:ext cx="1822450" cy="1061829"/>
          </a:xfrm>
          <a:prstGeom prst="rect">
            <a:avLst/>
          </a:prstGeom>
          <a:noFill/>
        </p:spPr>
        <p:txBody>
          <a:bodyPr wrap="square" rtlCol="0">
            <a:spAutoFit/>
          </a:bodyPr>
          <a:lstStyle/>
          <a:p>
            <a:r>
              <a:rPr kumimoji="1" lang="ja-JP" altLang="en-US" sz="2100" b="1" dirty="0">
                <a:solidFill>
                  <a:schemeClr val="bg1"/>
                </a:solidFill>
              </a:rPr>
              <a:t>まわりの人の助けがあればよくなります</a:t>
            </a:r>
          </a:p>
        </p:txBody>
      </p:sp>
      <p:sp>
        <p:nvSpPr>
          <p:cNvPr id="29" name="四角形: 角を丸くする 28">
            <a:extLst>
              <a:ext uri="{FF2B5EF4-FFF2-40B4-BE49-F238E27FC236}">
                <a16:creationId xmlns:a16="http://schemas.microsoft.com/office/drawing/2014/main" id="{EC006B70-8732-4C5E-9B31-C5E0646FD113}"/>
              </a:ext>
            </a:extLst>
          </p:cNvPr>
          <p:cNvSpPr/>
          <p:nvPr/>
        </p:nvSpPr>
        <p:spPr>
          <a:xfrm>
            <a:off x="1741487" y="4324358"/>
            <a:ext cx="6564313" cy="768352"/>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16C78006-99AE-4612-8CCE-128AA98AB6A5}"/>
              </a:ext>
            </a:extLst>
          </p:cNvPr>
          <p:cNvSpPr txBox="1"/>
          <p:nvPr/>
        </p:nvSpPr>
        <p:spPr>
          <a:xfrm>
            <a:off x="3210241" y="4700775"/>
            <a:ext cx="4302921" cy="477054"/>
          </a:xfrm>
          <a:prstGeom prst="rect">
            <a:avLst/>
          </a:prstGeom>
          <a:noFill/>
        </p:spPr>
        <p:txBody>
          <a:bodyPr wrap="square" rtlCol="0">
            <a:spAutoFit/>
          </a:bodyPr>
          <a:lstStyle/>
          <a:p>
            <a:r>
              <a:rPr lang="ja-JP" altLang="en-US" sz="2500" b="1" dirty="0">
                <a:solidFill>
                  <a:schemeClr val="bg1"/>
                </a:solidFill>
              </a:rPr>
              <a:t>行動・心理症状（</a:t>
            </a:r>
            <a:r>
              <a:rPr lang="en-US" altLang="ja-JP" sz="2500" b="1" dirty="0">
                <a:solidFill>
                  <a:schemeClr val="bg1"/>
                </a:solidFill>
              </a:rPr>
              <a:t>BPSD</a:t>
            </a:r>
            <a:r>
              <a:rPr lang="ja-JP" altLang="en-US" sz="2500" b="1" dirty="0">
                <a:solidFill>
                  <a:schemeClr val="bg1"/>
                </a:solidFill>
              </a:rPr>
              <a:t>）</a:t>
            </a:r>
            <a:endParaRPr kumimoji="1" lang="ja-JP" altLang="en-US" sz="2500" b="1" dirty="0">
              <a:solidFill>
                <a:schemeClr val="bg1"/>
              </a:solidFill>
            </a:endParaRPr>
          </a:p>
        </p:txBody>
      </p:sp>
      <p:sp>
        <p:nvSpPr>
          <p:cNvPr id="26" name="テキスト ボックス 25">
            <a:extLst>
              <a:ext uri="{FF2B5EF4-FFF2-40B4-BE49-F238E27FC236}">
                <a16:creationId xmlns:a16="http://schemas.microsoft.com/office/drawing/2014/main" id="{4FEC2E5B-F46C-4BBD-9D3F-3A06B8BE95BA}"/>
              </a:ext>
            </a:extLst>
          </p:cNvPr>
          <p:cNvSpPr txBox="1"/>
          <p:nvPr/>
        </p:nvSpPr>
        <p:spPr>
          <a:xfrm>
            <a:off x="2335216" y="4382441"/>
            <a:ext cx="5292724" cy="400110"/>
          </a:xfrm>
          <a:prstGeom prst="rect">
            <a:avLst/>
          </a:prstGeom>
          <a:noFill/>
        </p:spPr>
        <p:txBody>
          <a:bodyPr wrap="square" rtlCol="0">
            <a:spAutoFit/>
          </a:bodyPr>
          <a:lstStyle/>
          <a:p>
            <a:r>
              <a:rPr kumimoji="1" lang="ja-JP" altLang="en-US" sz="2000" b="1" dirty="0"/>
              <a:t>心の状態や性格、環境などによって出る症状</a:t>
            </a:r>
          </a:p>
        </p:txBody>
      </p:sp>
      <p:sp>
        <p:nvSpPr>
          <p:cNvPr id="4" name="矢印: 下 3">
            <a:extLst>
              <a:ext uri="{FF2B5EF4-FFF2-40B4-BE49-F238E27FC236}">
                <a16:creationId xmlns:a16="http://schemas.microsoft.com/office/drawing/2014/main" id="{F175CD6F-EBF0-470A-ACAA-7FCD1A6CEB0D}"/>
              </a:ext>
            </a:extLst>
          </p:cNvPr>
          <p:cNvSpPr/>
          <p:nvPr/>
        </p:nvSpPr>
        <p:spPr>
          <a:xfrm>
            <a:off x="4502626" y="3823642"/>
            <a:ext cx="1044734" cy="58881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四角形: 角を丸くする 10">
            <a:extLst>
              <a:ext uri="{FF2B5EF4-FFF2-40B4-BE49-F238E27FC236}">
                <a16:creationId xmlns:a16="http://schemas.microsoft.com/office/drawing/2014/main" id="{2A080B07-1220-483B-BBAA-B12A5B0CEF3B}"/>
              </a:ext>
            </a:extLst>
          </p:cNvPr>
          <p:cNvSpPr/>
          <p:nvPr/>
        </p:nvSpPr>
        <p:spPr>
          <a:xfrm>
            <a:off x="1741486" y="1602561"/>
            <a:ext cx="6564314" cy="768352"/>
          </a:xfrm>
          <a:prstGeom prst="roundRect">
            <a:avLst/>
          </a:prstGeom>
          <a:solidFill>
            <a:srgbClr val="FF9999"/>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BEF395B4-0520-49FB-9002-61BAC957D40C}"/>
              </a:ext>
            </a:extLst>
          </p:cNvPr>
          <p:cNvSpPr txBox="1"/>
          <p:nvPr/>
        </p:nvSpPr>
        <p:spPr>
          <a:xfrm>
            <a:off x="2981165" y="1610563"/>
            <a:ext cx="4259263" cy="400110"/>
          </a:xfrm>
          <a:prstGeom prst="rect">
            <a:avLst/>
          </a:prstGeom>
          <a:noFill/>
        </p:spPr>
        <p:txBody>
          <a:bodyPr wrap="square" rtlCol="0">
            <a:spAutoFit/>
          </a:bodyPr>
          <a:lstStyle/>
          <a:p>
            <a:r>
              <a:rPr kumimoji="1" lang="ja-JP" altLang="en-US" sz="2000" b="1" dirty="0"/>
              <a:t>脳の細胞が死んでしまい起こる症状</a:t>
            </a:r>
          </a:p>
        </p:txBody>
      </p:sp>
      <p:sp>
        <p:nvSpPr>
          <p:cNvPr id="20" name="テキスト ボックス 19">
            <a:extLst>
              <a:ext uri="{FF2B5EF4-FFF2-40B4-BE49-F238E27FC236}">
                <a16:creationId xmlns:a16="http://schemas.microsoft.com/office/drawing/2014/main" id="{2141862B-3E17-4058-B20D-8E5F037BD828}"/>
              </a:ext>
            </a:extLst>
          </p:cNvPr>
          <p:cNvSpPr txBox="1"/>
          <p:nvPr/>
        </p:nvSpPr>
        <p:spPr>
          <a:xfrm>
            <a:off x="4243068" y="1919933"/>
            <a:ext cx="1568452" cy="492443"/>
          </a:xfrm>
          <a:prstGeom prst="rect">
            <a:avLst/>
          </a:prstGeom>
          <a:noFill/>
        </p:spPr>
        <p:txBody>
          <a:bodyPr wrap="square" rtlCol="0">
            <a:spAutoFit/>
          </a:bodyPr>
          <a:lstStyle/>
          <a:p>
            <a:r>
              <a:rPr kumimoji="1" lang="ja-JP" altLang="en-US" sz="2600" b="1" dirty="0">
                <a:solidFill>
                  <a:schemeClr val="bg1"/>
                </a:solidFill>
              </a:rPr>
              <a:t>中核症状</a:t>
            </a:r>
          </a:p>
        </p:txBody>
      </p:sp>
      <p:sp>
        <p:nvSpPr>
          <p:cNvPr id="6" name="テキスト ボックス 5">
            <a:extLst>
              <a:ext uri="{FF2B5EF4-FFF2-40B4-BE49-F238E27FC236}">
                <a16:creationId xmlns:a16="http://schemas.microsoft.com/office/drawing/2014/main" id="{F3ACA7EC-D311-447E-8BF5-24D72263DF87}"/>
              </a:ext>
            </a:extLst>
          </p:cNvPr>
          <p:cNvSpPr txBox="1"/>
          <p:nvPr/>
        </p:nvSpPr>
        <p:spPr>
          <a:xfrm>
            <a:off x="2848369" y="2715035"/>
            <a:ext cx="4557714" cy="923330"/>
          </a:xfrm>
          <a:prstGeom prst="rect">
            <a:avLst/>
          </a:prstGeom>
          <a:noFill/>
        </p:spPr>
        <p:txBody>
          <a:bodyPr wrap="square" rtlCol="0">
            <a:spAutoFit/>
          </a:bodyPr>
          <a:lstStyle/>
          <a:p>
            <a:r>
              <a:rPr kumimoji="1" lang="ja-JP" altLang="en-US" b="1" dirty="0"/>
              <a:t>覚えられない</a:t>
            </a:r>
            <a:r>
              <a:rPr kumimoji="1" lang="en-US" altLang="ja-JP" b="1" dirty="0"/>
              <a:t>…</a:t>
            </a:r>
            <a:r>
              <a:rPr kumimoji="1" lang="ja-JP" altLang="en-US" b="1" dirty="0"/>
              <a:t>　　</a:t>
            </a:r>
            <a:r>
              <a:rPr lang="ja-JP" altLang="en-US" b="1" dirty="0"/>
              <a:t>すぐ忘れてしまう</a:t>
            </a:r>
            <a:r>
              <a:rPr lang="en-US" altLang="ja-JP" b="1" dirty="0"/>
              <a:t>…</a:t>
            </a:r>
          </a:p>
          <a:p>
            <a:r>
              <a:rPr kumimoji="1" lang="ja-JP" altLang="en-US" b="1" dirty="0"/>
              <a:t>月日や年月、場所、人がわからなくなる</a:t>
            </a:r>
            <a:r>
              <a:rPr kumimoji="1" lang="en-US" altLang="ja-JP" b="1" dirty="0"/>
              <a:t>…</a:t>
            </a:r>
          </a:p>
          <a:p>
            <a:r>
              <a:rPr kumimoji="1" lang="ja-JP" altLang="en-US" b="1" dirty="0"/>
              <a:t>考えるスピードが遅くなる</a:t>
            </a:r>
            <a:r>
              <a:rPr kumimoji="1" lang="en-US" altLang="ja-JP" b="1" dirty="0"/>
              <a:t>…</a:t>
            </a:r>
            <a:r>
              <a:rPr kumimoji="1" lang="ja-JP" altLang="en-US" b="1" dirty="0"/>
              <a:t>など</a:t>
            </a:r>
            <a:endParaRPr kumimoji="1" lang="en-US" altLang="ja-JP" b="1" dirty="0"/>
          </a:p>
        </p:txBody>
      </p:sp>
      <p:sp>
        <p:nvSpPr>
          <p:cNvPr id="30" name="テキスト ボックス 29">
            <a:extLst>
              <a:ext uri="{FF2B5EF4-FFF2-40B4-BE49-F238E27FC236}">
                <a16:creationId xmlns:a16="http://schemas.microsoft.com/office/drawing/2014/main" id="{A01241EA-67D2-446D-BBC3-BE7285C83F4B}"/>
              </a:ext>
            </a:extLst>
          </p:cNvPr>
          <p:cNvSpPr txBox="1"/>
          <p:nvPr/>
        </p:nvSpPr>
        <p:spPr>
          <a:xfrm>
            <a:off x="2351875" y="5377448"/>
            <a:ext cx="5250659" cy="923330"/>
          </a:xfrm>
          <a:prstGeom prst="rect">
            <a:avLst/>
          </a:prstGeom>
          <a:noFill/>
        </p:spPr>
        <p:txBody>
          <a:bodyPr wrap="square" rtlCol="0">
            <a:spAutoFit/>
          </a:bodyPr>
          <a:lstStyle/>
          <a:p>
            <a:r>
              <a:rPr lang="ja-JP" altLang="en-US" b="1" dirty="0"/>
              <a:t>自信を失い、すべてが面倒に</a:t>
            </a:r>
            <a:r>
              <a:rPr lang="en-US" altLang="ja-JP" b="1" dirty="0"/>
              <a:t>…</a:t>
            </a:r>
            <a:r>
              <a:rPr lang="ja-JP" altLang="en-US" b="1" dirty="0"/>
              <a:t>　トイレの失敗</a:t>
            </a:r>
            <a:r>
              <a:rPr lang="en-US" altLang="ja-JP" b="1" dirty="0"/>
              <a:t>…</a:t>
            </a:r>
          </a:p>
          <a:p>
            <a:r>
              <a:rPr lang="ja-JP" altLang="en-US" b="1" dirty="0"/>
              <a:t>将来への望みを失ってうつ状態に</a:t>
            </a:r>
            <a:r>
              <a:rPr lang="en-US" altLang="ja-JP" b="1" dirty="0"/>
              <a:t>…</a:t>
            </a:r>
          </a:p>
          <a:p>
            <a:r>
              <a:rPr lang="ja-JP" altLang="en-US" b="1" dirty="0"/>
              <a:t>道に迷って家に帰れなくなってしまう</a:t>
            </a:r>
            <a:r>
              <a:rPr lang="en-US" altLang="ja-JP" b="1" dirty="0"/>
              <a:t>…</a:t>
            </a:r>
            <a:r>
              <a:rPr lang="ja-JP" altLang="en-US" b="1" dirty="0"/>
              <a:t>など</a:t>
            </a:r>
            <a:endParaRPr lang="en-US" altLang="ja-JP" b="1" dirty="0"/>
          </a:p>
        </p:txBody>
      </p:sp>
      <p:sp>
        <p:nvSpPr>
          <p:cNvPr id="7" name="楕円 6">
            <a:extLst>
              <a:ext uri="{FF2B5EF4-FFF2-40B4-BE49-F238E27FC236}">
                <a16:creationId xmlns:a16="http://schemas.microsoft.com/office/drawing/2014/main" id="{26E9C636-A464-4968-8398-0AB25F60013D}"/>
              </a:ext>
            </a:extLst>
          </p:cNvPr>
          <p:cNvSpPr/>
          <p:nvPr/>
        </p:nvSpPr>
        <p:spPr>
          <a:xfrm>
            <a:off x="850900" y="1531817"/>
            <a:ext cx="8162133" cy="2332464"/>
          </a:xfrm>
          <a:prstGeom prst="ellipse">
            <a:avLst/>
          </a:prstGeom>
          <a:noFill/>
          <a:ln w="5715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35" name="楕円 34">
            <a:extLst>
              <a:ext uri="{FF2B5EF4-FFF2-40B4-BE49-F238E27FC236}">
                <a16:creationId xmlns:a16="http://schemas.microsoft.com/office/drawing/2014/main" id="{1F7B8A85-0C91-4FFD-BE39-C09367E846F4}"/>
              </a:ext>
            </a:extLst>
          </p:cNvPr>
          <p:cNvSpPr/>
          <p:nvPr/>
        </p:nvSpPr>
        <p:spPr>
          <a:xfrm>
            <a:off x="849316" y="4077850"/>
            <a:ext cx="8162133" cy="2482126"/>
          </a:xfrm>
          <a:prstGeom prst="ellipse">
            <a:avLst/>
          </a:prstGeom>
          <a:noFill/>
          <a:ln w="57150">
            <a:solidFill>
              <a:srgbClr val="7030A0"/>
            </a:solid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367006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1000"/>
                                        <p:tgtEl>
                                          <p:spTgt spid="35"/>
                                        </p:tgtEl>
                                      </p:cBhvr>
                                    </p:animEffect>
                                    <p:anim calcmode="lin" valueType="num">
                                      <p:cBhvr>
                                        <p:cTn id="15" dur="1000" fill="hold"/>
                                        <p:tgtEl>
                                          <p:spTgt spid="35"/>
                                        </p:tgtEl>
                                        <p:attrNameLst>
                                          <p:attrName>ppt_x</p:attrName>
                                        </p:attrNameLst>
                                      </p:cBhvr>
                                      <p:tavLst>
                                        <p:tav tm="0">
                                          <p:val>
                                            <p:strVal val="#ppt_x"/>
                                          </p:val>
                                        </p:tav>
                                        <p:tav tm="100000">
                                          <p:val>
                                            <p:strVal val="#ppt_x"/>
                                          </p:val>
                                        </p:tav>
                                      </p:tavLst>
                                    </p:anim>
                                    <p:anim calcmode="lin" valueType="num">
                                      <p:cBhvr>
                                        <p:cTn id="1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5"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3498</TotalTime>
  <Words>11514</Words>
  <Application>Microsoft Office PowerPoint</Application>
  <PresentationFormat>ワイド画面</PresentationFormat>
  <Paragraphs>848</Paragraphs>
  <Slides>30</Slides>
  <Notes>30</Notes>
  <HiddenSlides>0</HiddenSlides>
  <MMClips>0</MMClips>
  <ScaleCrop>false</ScaleCrop>
  <HeadingPairs>
    <vt:vector size="6" baseType="variant">
      <vt:variant>
        <vt:lpstr>使用されているフォント</vt:lpstr>
      </vt:variant>
      <vt:variant>
        <vt:i4>13</vt:i4>
      </vt:variant>
      <vt:variant>
        <vt:lpstr>テーマ</vt:lpstr>
      </vt:variant>
      <vt:variant>
        <vt:i4>1</vt:i4>
      </vt:variant>
      <vt:variant>
        <vt:lpstr>スライド タイトル</vt:lpstr>
      </vt:variant>
      <vt:variant>
        <vt:i4>30</vt:i4>
      </vt:variant>
    </vt:vector>
  </HeadingPairs>
  <TitlesOfParts>
    <vt:vector size="44" baseType="lpstr">
      <vt:lpstr>AR P丸ゴシック体M</vt:lpstr>
      <vt:lpstr>AR丸ゴシック体M</vt:lpstr>
      <vt:lpstr>HGP創英角ﾎﾟｯﾌﾟ体</vt:lpstr>
      <vt:lpstr>HGS創英角ﾎﾟｯﾌﾟ体</vt:lpstr>
      <vt:lpstr>HGｺﾞｼｯｸE</vt:lpstr>
      <vt:lpstr>HGｺﾞｼｯｸM 見出し</vt:lpstr>
      <vt:lpstr>ＭＳ Ｐゴシック</vt:lpstr>
      <vt:lpstr>富士ポップ</vt:lpstr>
      <vt:lpstr>游ゴシック</vt:lpstr>
      <vt:lpstr>游ゴシック Light</vt:lpstr>
      <vt:lpstr>Arial</vt:lpstr>
      <vt:lpstr>Calibri</vt:lpstr>
      <vt:lpstr>Gill Sans MT</vt:lpstr>
      <vt:lpstr>Office テーマ</vt:lpstr>
      <vt:lpstr>PowerPoint プレゼンテーション</vt:lpstr>
      <vt:lpstr> 今日お話しする内容</vt:lpstr>
      <vt:lpstr>は じ め に</vt:lpstr>
      <vt:lpstr>　　　　　　　  　　　　　　　 こうれい        日本の人口と高齢者の割合</vt:lpstr>
      <vt:lpstr>　桐生市圏域別人口と高齢者人口</vt:lpstr>
      <vt:lpstr>PowerPoint プレゼンテーション</vt:lpstr>
      <vt:lpstr>　認知症と脳のはたらき</vt:lpstr>
      <vt:lpstr>脳の役割分担</vt:lpstr>
      <vt:lpstr>認知症とは…　認知症の２つの症状</vt:lpstr>
      <vt:lpstr>中核症状１「記憶障害」</vt:lpstr>
      <vt:lpstr> 　　ふつう 「普通のもの忘れ」と「認知症のもの忘れ」の違い</vt:lpstr>
      <vt:lpstr>PowerPoint プレゼンテーション</vt:lpstr>
      <vt:lpstr>PowerPoint プレゼンテーション</vt:lpstr>
      <vt:lpstr>PowerPoint プレゼンテーション</vt:lpstr>
      <vt:lpstr>認知症とは…　認知症の２つの症状</vt:lpstr>
      <vt:lpstr>PowerPoint プレゼンテーション</vt:lpstr>
      <vt:lpstr>行動・心理症状 ②症状と接し方</vt:lpstr>
      <vt:lpstr>認知症になり、失敗ばかりが続いたとき･･･</vt:lpstr>
      <vt:lpstr>   次の症状は「認知症」の症状だと思いますか？    それとも「もの忘れ」だと思いますか？どちらかに手をあげてください</vt:lpstr>
      <vt:lpstr>　すんげき 寸劇・DVD</vt:lpstr>
      <vt:lpstr>「希望の道ー認知症とともに生きるー」 　　　　　   メッセージ動画</vt:lpstr>
      <vt:lpstr>　　　　　　  そうき しんだん　　  そうき ちりょう 大切な早期診断・早期治療</vt:lpstr>
      <vt:lpstr>家族の気持ちを理解しましょう</vt:lpstr>
      <vt:lpstr>認知症の方と接するときの心がまえ</vt:lpstr>
      <vt:lpstr>PowerPoint プレゼンテーション</vt:lpstr>
      <vt:lpstr>今日から 認知症 サポーター！</vt:lpstr>
      <vt:lpstr>　桐生市の取り組み（一部紹介）</vt:lpstr>
      <vt:lpstr>　　　　　　　　　　　　　　　　そうだん まどぐち          　　　桐生市の相談窓口</vt:lpstr>
      <vt:lpstr>　最後に</vt:lpstr>
      <vt:lpstr>これで認知症サポーター養成講座を終わります</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User01</dc:creator>
  <cp:lastModifiedBy>User01</cp:lastModifiedBy>
  <cp:revision>276</cp:revision>
  <cp:lastPrinted>2022-01-26T02:03:36Z</cp:lastPrinted>
  <dcterms:created xsi:type="dcterms:W3CDTF">2021-06-29T07:53:09Z</dcterms:created>
  <dcterms:modified xsi:type="dcterms:W3CDTF">2023-07-06T04:05:38Z</dcterms:modified>
</cp:coreProperties>
</file>