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60" r:id="rId3"/>
    <p:sldId id="461" r:id="rId4"/>
    <p:sldId id="392" r:id="rId5"/>
    <p:sldId id="398" r:id="rId6"/>
    <p:sldId id="423" r:id="rId7"/>
    <p:sldId id="419" r:id="rId8"/>
    <p:sldId id="378" r:id="rId9"/>
    <p:sldId id="354" r:id="rId10"/>
    <p:sldId id="355" r:id="rId11"/>
    <p:sldId id="370" r:id="rId12"/>
    <p:sldId id="388" r:id="rId13"/>
    <p:sldId id="420" r:id="rId14"/>
    <p:sldId id="343" r:id="rId15"/>
    <p:sldId id="406" r:id="rId16"/>
    <p:sldId id="363" r:id="rId17"/>
    <p:sldId id="408" r:id="rId18"/>
    <p:sldId id="395" r:id="rId19"/>
    <p:sldId id="442" r:id="rId20"/>
    <p:sldId id="358" r:id="rId21"/>
    <p:sldId id="443" r:id="rId22"/>
    <p:sldId id="458" r:id="rId23"/>
    <p:sldId id="454" r:id="rId24"/>
    <p:sldId id="440" r:id="rId25"/>
    <p:sldId id="459" r:id="rId26"/>
    <p:sldId id="347" r:id="rId27"/>
    <p:sldId id="414" r:id="rId28"/>
    <p:sldId id="415" r:id="rId29"/>
    <p:sldId id="441" r:id="rId30"/>
    <p:sldId id="417" r:id="rId3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6600"/>
    <a:srgbClr val="CCECFF"/>
    <a:srgbClr val="66CC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4" autoAdjust="0"/>
    <p:restoredTop sz="44273" autoAdjust="0"/>
  </p:normalViewPr>
  <p:slideViewPr>
    <p:cSldViewPr snapToGrid="0" showGuides="1">
      <p:cViewPr varScale="1">
        <p:scale>
          <a:sx n="46" d="100"/>
          <a:sy n="46" d="100"/>
        </p:scale>
        <p:origin x="1218" y="42"/>
      </p:cViewPr>
      <p:guideLst>
        <p:guide orient="horz" pos="2115"/>
        <p:guide pos="3840"/>
      </p:guideLst>
    </p:cSldViewPr>
  </p:slideViewPr>
  <p:notesTextViewPr>
    <p:cViewPr>
      <p:scale>
        <a:sx n="1" d="1"/>
        <a:sy n="1" d="1"/>
      </p:scale>
      <p:origin x="0" y="0"/>
    </p:cViewPr>
  </p:notesTextViewPr>
  <p:notesViewPr>
    <p:cSldViewPr snapToGrid="0" showGuides="1">
      <p:cViewPr varScale="1">
        <p:scale>
          <a:sx n="107" d="100"/>
          <a:sy n="107" d="100"/>
        </p:scale>
        <p:origin x="4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lt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918598461905545E-2"/>
          <c:y val="0.1848918833159427"/>
          <c:w val="0.92726088871758161"/>
          <c:h val="0.62148167255821452"/>
        </c:manualLayout>
      </c:layout>
      <c:barChart>
        <c:barDir val="col"/>
        <c:grouping val="clustered"/>
        <c:varyColors val="0"/>
        <c:ser>
          <c:idx val="0"/>
          <c:order val="0"/>
          <c:tx>
            <c:strRef>
              <c:f>Sheet1!$B$1</c:f>
              <c:strCache>
                <c:ptCount val="1"/>
                <c:pt idx="0">
                  <c:v>人口</c:v>
                </c:pt>
              </c:strCache>
            </c:strRef>
          </c:tx>
          <c:spPr>
            <a:solidFill>
              <a:schemeClr val="accent1"/>
            </a:solidFill>
            <a:ln>
              <a:noFill/>
            </a:ln>
            <a:effectLst/>
          </c:spPr>
          <c:invertIfNegative val="0"/>
          <c:cat>
            <c:strRef>
              <c:f>Sheet1!$A$2:$A$10</c:f>
              <c:strCache>
                <c:ptCount val="9"/>
                <c:pt idx="0">
                  <c:v>山育会</c:v>
                </c:pt>
                <c:pt idx="1">
                  <c:v>社協</c:v>
                </c:pt>
                <c:pt idx="2">
                  <c:v>菱風園</c:v>
                </c:pt>
                <c:pt idx="3">
                  <c:v>ユートピア広沢</c:v>
                </c:pt>
                <c:pt idx="4">
                  <c:v>思いやり</c:v>
                </c:pt>
                <c:pt idx="5">
                  <c:v>思いやり黒保根</c:v>
                </c:pt>
                <c:pt idx="6">
                  <c:v>にいさと</c:v>
                </c:pt>
                <c:pt idx="7">
                  <c:v>のぞみの苑</c:v>
                </c:pt>
                <c:pt idx="8">
                  <c:v>神明</c:v>
                </c:pt>
              </c:strCache>
            </c:strRef>
          </c:cat>
          <c:val>
            <c:numRef>
              <c:f>Sheet1!$B$2:$B$10</c:f>
              <c:numCache>
                <c:formatCode>General</c:formatCode>
                <c:ptCount val="9"/>
                <c:pt idx="0">
                  <c:v>9943</c:v>
                </c:pt>
                <c:pt idx="1">
                  <c:v>11648</c:v>
                </c:pt>
                <c:pt idx="2">
                  <c:v>13266</c:v>
                </c:pt>
                <c:pt idx="3">
                  <c:v>17290</c:v>
                </c:pt>
                <c:pt idx="4">
                  <c:v>8065</c:v>
                </c:pt>
                <c:pt idx="5">
                  <c:v>1715</c:v>
                </c:pt>
                <c:pt idx="6">
                  <c:v>16261</c:v>
                </c:pt>
                <c:pt idx="7">
                  <c:v>17152</c:v>
                </c:pt>
                <c:pt idx="8">
                  <c:v>12261</c:v>
                </c:pt>
              </c:numCache>
            </c:numRef>
          </c:val>
          <c:extLst>
            <c:ext xmlns:c16="http://schemas.microsoft.com/office/drawing/2014/chart" uri="{C3380CC4-5D6E-409C-BE32-E72D297353CC}">
              <c16:uniqueId val="{00000000-9194-4F95-BFD0-AE28455FAA84}"/>
            </c:ext>
          </c:extLst>
        </c:ser>
        <c:ser>
          <c:idx val="1"/>
          <c:order val="1"/>
          <c:tx>
            <c:strRef>
              <c:f>Sheet1!$C$1</c:f>
              <c:strCache>
                <c:ptCount val="1"/>
                <c:pt idx="0">
                  <c:v>65歳以上人口</c:v>
                </c:pt>
              </c:strCache>
            </c:strRef>
          </c:tx>
          <c:spPr>
            <a:solidFill>
              <a:schemeClr val="accent2"/>
            </a:solidFill>
            <a:ln>
              <a:noFill/>
            </a:ln>
            <a:effectLst/>
          </c:spPr>
          <c:invertIfNegative val="0"/>
          <c:cat>
            <c:strRef>
              <c:f>Sheet1!$A$2:$A$10</c:f>
              <c:strCache>
                <c:ptCount val="9"/>
                <c:pt idx="0">
                  <c:v>山育会</c:v>
                </c:pt>
                <c:pt idx="1">
                  <c:v>社協</c:v>
                </c:pt>
                <c:pt idx="2">
                  <c:v>菱風園</c:v>
                </c:pt>
                <c:pt idx="3">
                  <c:v>ユートピア広沢</c:v>
                </c:pt>
                <c:pt idx="4">
                  <c:v>思いやり</c:v>
                </c:pt>
                <c:pt idx="5">
                  <c:v>思いやり黒保根</c:v>
                </c:pt>
                <c:pt idx="6">
                  <c:v>にいさと</c:v>
                </c:pt>
                <c:pt idx="7">
                  <c:v>のぞみの苑</c:v>
                </c:pt>
                <c:pt idx="8">
                  <c:v>神明</c:v>
                </c:pt>
              </c:strCache>
            </c:strRef>
          </c:cat>
          <c:val>
            <c:numRef>
              <c:f>Sheet1!$C$2:$C$10</c:f>
              <c:numCache>
                <c:formatCode>General</c:formatCode>
                <c:ptCount val="9"/>
                <c:pt idx="0">
                  <c:v>4223</c:v>
                </c:pt>
                <c:pt idx="1">
                  <c:v>4931</c:v>
                </c:pt>
                <c:pt idx="2">
                  <c:v>5364</c:v>
                </c:pt>
                <c:pt idx="3">
                  <c:v>5725</c:v>
                </c:pt>
                <c:pt idx="4">
                  <c:v>3270</c:v>
                </c:pt>
                <c:pt idx="5">
                  <c:v>831</c:v>
                </c:pt>
                <c:pt idx="6">
                  <c:v>4704</c:v>
                </c:pt>
                <c:pt idx="7">
                  <c:v>5698</c:v>
                </c:pt>
                <c:pt idx="8">
                  <c:v>4208</c:v>
                </c:pt>
              </c:numCache>
            </c:numRef>
          </c:val>
          <c:extLst>
            <c:ext xmlns:c16="http://schemas.microsoft.com/office/drawing/2014/chart" uri="{C3380CC4-5D6E-409C-BE32-E72D297353CC}">
              <c16:uniqueId val="{00000001-9194-4F95-BFD0-AE28455FAA84}"/>
            </c:ext>
          </c:extLst>
        </c:ser>
        <c:dLbls>
          <c:showLegendKey val="0"/>
          <c:showVal val="0"/>
          <c:showCatName val="0"/>
          <c:showSerName val="0"/>
          <c:showPercent val="0"/>
          <c:showBubbleSize val="0"/>
        </c:dLbls>
        <c:gapWidth val="219"/>
        <c:overlap val="-27"/>
        <c:axId val="1016969023"/>
        <c:axId val="1016970271"/>
      </c:barChart>
      <c:catAx>
        <c:axId val="101696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16970271"/>
        <c:crosses val="autoZero"/>
        <c:auto val="1"/>
        <c:lblAlgn val="ctr"/>
        <c:lblOffset val="100"/>
        <c:noMultiLvlLbl val="0"/>
      </c:catAx>
      <c:valAx>
        <c:axId val="1016970271"/>
        <c:scaling>
          <c:orientation val="minMax"/>
          <c:max val="18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1696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1"/>
      </a:solid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0.06643</cdr:x>
      <cdr:y>0.27708</cdr:y>
    </cdr:from>
    <cdr:to>
      <cdr:x>0.14918</cdr:x>
      <cdr:y>0.42593</cdr:y>
    </cdr:to>
    <cdr:sp macro="" textlink="">
      <cdr:nvSpPr>
        <cdr:cNvPr id="2" name="吹き出し: 角を丸めた四角形 1">
          <a:extLst xmlns:a="http://schemas.openxmlformats.org/drawingml/2006/main">
            <a:ext uri="{FF2B5EF4-FFF2-40B4-BE49-F238E27FC236}">
              <a16:creationId xmlns:a16="http://schemas.microsoft.com/office/drawing/2014/main" id="{BF6ACBD7-56A8-4D27-B5E3-669A35F29FB6}"/>
            </a:ext>
          </a:extLst>
        </cdr:cNvPr>
        <cdr:cNvSpPr/>
      </cdr:nvSpPr>
      <cdr:spPr>
        <a:xfrm xmlns:a="http://schemas.openxmlformats.org/drawingml/2006/main">
          <a:off x="723900" y="1120346"/>
          <a:ext cx="901700" cy="601858"/>
        </a:xfrm>
        <a:prstGeom xmlns:a="http://schemas.openxmlformats.org/drawingml/2006/main" prst="wedgeRoundRectCallout">
          <a:avLst>
            <a:gd name="adj1" fmla="val 14952"/>
            <a:gd name="adj2" fmla="val 89951"/>
            <a:gd name="adj3" fmla="val 16667"/>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sz="1200" b="1" dirty="0"/>
            <a:t>高齢化率</a:t>
          </a:r>
          <a:endParaRPr lang="en-US" altLang="ja-JP" sz="1200" b="1" dirty="0"/>
        </a:p>
        <a:p xmlns:a="http://schemas.openxmlformats.org/drawingml/2006/main">
          <a:r>
            <a:rPr lang="en-US" altLang="ja-JP" sz="1400" b="1" dirty="0"/>
            <a:t>43.18</a:t>
          </a:r>
          <a:r>
            <a:rPr lang="ja-JP" altLang="en-US" sz="1400" b="1" dirty="0"/>
            <a:t>％</a:t>
          </a:r>
          <a:endParaRPr lang="ja-JP" sz="1400" b="1" dirty="0"/>
        </a:p>
      </cdr:txBody>
    </cdr:sp>
  </cdr:relSizeAnchor>
  <cdr:relSizeAnchor xmlns:cdr="http://schemas.openxmlformats.org/drawingml/2006/chartDrawing">
    <cdr:from>
      <cdr:x>0.10216</cdr:x>
      <cdr:y>0.70234</cdr:y>
    </cdr:from>
    <cdr:to>
      <cdr:x>0.15415</cdr:x>
      <cdr:y>0.79575</cdr:y>
    </cdr:to>
    <cdr:sp macro="" textlink="">
      <cdr:nvSpPr>
        <cdr:cNvPr id="3" name="テキスト ボックス 2">
          <a:extLst xmlns:a="http://schemas.openxmlformats.org/drawingml/2006/main">
            <a:ext uri="{FF2B5EF4-FFF2-40B4-BE49-F238E27FC236}">
              <a16:creationId xmlns:a16="http://schemas.microsoft.com/office/drawing/2014/main" id="{EF9BC4AD-F70E-4691-80B6-4AE57E8FE21B}"/>
            </a:ext>
          </a:extLst>
        </cdr:cNvPr>
        <cdr:cNvSpPr txBox="1"/>
      </cdr:nvSpPr>
      <cdr:spPr>
        <a:xfrm xmlns:a="http://schemas.openxmlformats.org/drawingml/2006/main">
          <a:off x="1113184" y="2839832"/>
          <a:ext cx="566530" cy="3776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b="1" u="sng" dirty="0"/>
            <a:t>4,092</a:t>
          </a:r>
          <a:endParaRPr lang="ja-JP" altLang="en-US" sz="1100" b="1" u="sng"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2A65E12-CE90-42A2-BC34-00F035F77FDE}"/>
              </a:ext>
            </a:extLst>
          </p:cNvPr>
          <p:cNvSpPr>
            <a:spLocks noGrp="1"/>
          </p:cNvSpPr>
          <p:nvPr>
            <p:ph type="hdr" sz="quarter"/>
          </p:nvPr>
        </p:nvSpPr>
        <p:spPr>
          <a:xfrm>
            <a:off x="0" y="0"/>
            <a:ext cx="2918650" cy="4952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8DA9C5B-D576-46C6-A9B8-E7B7C9FA68B1}"/>
              </a:ext>
            </a:extLst>
          </p:cNvPr>
          <p:cNvSpPr>
            <a:spLocks noGrp="1"/>
          </p:cNvSpPr>
          <p:nvPr>
            <p:ph type="dt" sz="quarter" idx="1"/>
          </p:nvPr>
        </p:nvSpPr>
        <p:spPr>
          <a:xfrm>
            <a:off x="3814945" y="0"/>
            <a:ext cx="2919734" cy="495293"/>
          </a:xfrm>
          <a:prstGeom prst="rect">
            <a:avLst/>
          </a:prstGeom>
        </p:spPr>
        <p:txBody>
          <a:bodyPr vert="horz" lIns="91440" tIns="45720" rIns="91440" bIns="45720" rtlCol="0"/>
          <a:lstStyle>
            <a:lvl1pPr algn="r">
              <a:defRPr sz="1200"/>
            </a:lvl1pPr>
          </a:lstStyle>
          <a:p>
            <a:fld id="{615758D7-6665-4DB0-A22C-D079A5873925}" type="datetime1">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F13E37F8-5574-4C5B-829B-0A5A1915AE07}"/>
              </a:ext>
            </a:extLst>
          </p:cNvPr>
          <p:cNvSpPr>
            <a:spLocks noGrp="1"/>
          </p:cNvSpPr>
          <p:nvPr>
            <p:ph type="ftr" sz="quarter" idx="2"/>
          </p:nvPr>
        </p:nvSpPr>
        <p:spPr>
          <a:xfrm>
            <a:off x="0" y="9371020"/>
            <a:ext cx="2918650" cy="4952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D1346C5-0A73-45D7-8A46-EED3400E34D2}"/>
              </a:ext>
            </a:extLst>
          </p:cNvPr>
          <p:cNvSpPr>
            <a:spLocks noGrp="1"/>
          </p:cNvSpPr>
          <p:nvPr>
            <p:ph type="sldNum" sz="quarter" idx="3"/>
          </p:nvPr>
        </p:nvSpPr>
        <p:spPr>
          <a:xfrm>
            <a:off x="3814945" y="9371020"/>
            <a:ext cx="2919734" cy="495293"/>
          </a:xfrm>
          <a:prstGeom prst="rect">
            <a:avLst/>
          </a:prstGeom>
        </p:spPr>
        <p:txBody>
          <a:bodyPr vert="horz" lIns="91440" tIns="45720" rIns="91440" bIns="45720" rtlCol="0" anchor="b"/>
          <a:lstStyle>
            <a:lvl1pPr algn="r">
              <a:defRPr sz="1200"/>
            </a:lvl1pPr>
          </a:lstStyle>
          <a:p>
            <a:fld id="{164D9B3D-2E1F-4058-9B9A-A43D1C4B0126}" type="slidenum">
              <a:rPr kumimoji="1" lang="ja-JP" altLang="en-US" smtClean="0"/>
              <a:t>‹#›</a:t>
            </a:fld>
            <a:endParaRPr kumimoji="1" lang="ja-JP" altLang="en-US"/>
          </a:p>
        </p:txBody>
      </p:sp>
    </p:spTree>
    <p:extLst>
      <p:ext uri="{BB962C8B-B14F-4D97-AF65-F5344CB8AC3E}">
        <p14:creationId xmlns:p14="http://schemas.microsoft.com/office/powerpoint/2010/main" val="33833466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B1B64A28-FD7C-4E0F-85C6-710C224E3D9B}" type="datetime1">
              <a:rPr kumimoji="1" lang="ja-JP" altLang="en-US" smtClean="0"/>
              <a:t>2023/7/6</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8744AEE6-3A6D-4E72-95A8-DC3A52423C5C}" type="slidenum">
              <a:rPr kumimoji="1" lang="ja-JP" altLang="en-US" smtClean="0"/>
              <a:t>‹#›</a:t>
            </a:fld>
            <a:endParaRPr kumimoji="1" lang="ja-JP" altLang="en-US"/>
          </a:p>
        </p:txBody>
      </p:sp>
    </p:spTree>
    <p:extLst>
      <p:ext uri="{BB962C8B-B14F-4D97-AF65-F5344CB8AC3E}">
        <p14:creationId xmlns:p14="http://schemas.microsoft.com/office/powerpoint/2010/main" val="3515198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akamaaru.asahi.com/nakamaaru/extra/kibounomichi/index.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講座を</a:t>
            </a:r>
            <a:r>
              <a:rPr lang="en-US" altLang="ja-JP" sz="1100" b="1" dirty="0">
                <a:latin typeface="+mn-ea"/>
                <a:ea typeface="+mn-ea"/>
              </a:rPr>
              <a:t>60</a:t>
            </a:r>
            <a:r>
              <a:rPr lang="ja-JP" altLang="en-US" sz="1100" b="1" dirty="0">
                <a:latin typeface="+mn-ea"/>
                <a:ea typeface="+mn-ea"/>
              </a:rPr>
              <a:t>分間で行う場合の目安となる時間配分記載</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a:t>
            </a:r>
            <a:r>
              <a:rPr lang="ja-JP" altLang="en-US" sz="1100" b="1" dirty="0">
                <a:latin typeface="+mn-ea"/>
                <a:ea typeface="+mn-ea"/>
              </a:rPr>
              <a:t>スライド</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6</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a:t>
            </a:r>
            <a:r>
              <a:rPr lang="ja-JP" altLang="en-US" sz="1100" b="1" dirty="0">
                <a:latin typeface="+mn-ea"/>
                <a:ea typeface="+mn-ea"/>
              </a:rPr>
              <a:t>スライド</a:t>
            </a:r>
            <a:r>
              <a:rPr lang="en-US" altLang="ja-JP" sz="1100" b="1" dirty="0">
                <a:latin typeface="+mn-ea"/>
                <a:ea typeface="+mn-ea"/>
              </a:rPr>
              <a:t>7</a:t>
            </a:r>
            <a:r>
              <a:rPr lang="ja-JP" altLang="en-US" sz="1100" b="1" dirty="0">
                <a:latin typeface="+mn-ea"/>
                <a:ea typeface="+mn-ea"/>
              </a:rPr>
              <a:t>～</a:t>
            </a:r>
            <a:r>
              <a:rPr lang="en-US" altLang="ja-JP" sz="1100" b="1" dirty="0">
                <a:latin typeface="+mn-ea"/>
                <a:ea typeface="+mn-ea"/>
              </a:rPr>
              <a:t>12</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分程度で伝える</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13</a:t>
            </a:r>
            <a:r>
              <a:rPr lang="ja-JP" altLang="en-US" sz="1100" b="1" dirty="0">
                <a:latin typeface="+mn-ea"/>
                <a:ea typeface="+mn-ea"/>
              </a:rPr>
              <a:t>～</a:t>
            </a:r>
            <a:r>
              <a:rPr lang="en-US" altLang="ja-JP" sz="1100" b="1" dirty="0">
                <a:latin typeface="+mn-ea"/>
                <a:ea typeface="+mn-ea"/>
              </a:rPr>
              <a:t>17</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18</a:t>
            </a:r>
            <a:r>
              <a:rPr lang="ja-JP" altLang="en-US" sz="1100" b="1" dirty="0">
                <a:latin typeface="+mn-ea"/>
                <a:ea typeface="+mn-ea"/>
              </a:rPr>
              <a:t>・</a:t>
            </a:r>
            <a:r>
              <a:rPr lang="en-US" altLang="ja-JP" sz="1100" b="1" dirty="0">
                <a:latin typeface="+mn-ea"/>
                <a:ea typeface="+mn-ea"/>
              </a:rPr>
              <a:t>19</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20</a:t>
            </a:r>
            <a:r>
              <a:rPr lang="ja-JP" altLang="en-US" sz="1100" b="1" dirty="0">
                <a:latin typeface="+mn-ea"/>
                <a:ea typeface="+mn-ea"/>
              </a:rPr>
              <a:t>～</a:t>
            </a:r>
            <a:r>
              <a:rPr lang="en-US" altLang="ja-JP" sz="1100" b="1" dirty="0">
                <a:latin typeface="+mn-ea"/>
                <a:ea typeface="+mn-ea"/>
              </a:rPr>
              <a:t>26</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分程度で伝え終了</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27</a:t>
            </a:r>
            <a:r>
              <a:rPr lang="ja-JP" altLang="en-US" sz="1100" b="1" dirty="0">
                <a:latin typeface="+mn-ea"/>
                <a:ea typeface="+mn-ea"/>
              </a:rPr>
              <a:t>～</a:t>
            </a:r>
            <a:r>
              <a:rPr lang="en-US" altLang="ja-JP" sz="1100" b="1" dirty="0">
                <a:latin typeface="+mn-ea"/>
                <a:ea typeface="+mn-ea"/>
              </a:rPr>
              <a:t>30</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このパワーポイント資料を必ず活用し講座を行ってくださいというものではありません</a:t>
            </a:r>
            <a:endParaRPr lang="en-US" altLang="ja-JP" sz="1100" b="1" u="sng" dirty="0">
              <a:latin typeface="+mn-ea"/>
              <a:ea typeface="+mn-ea"/>
            </a:endParaRPr>
          </a:p>
          <a:p>
            <a:r>
              <a:rPr lang="en-US" altLang="ja-JP" sz="1100" b="1" u="sng" dirty="0">
                <a:latin typeface="+mn-ea"/>
                <a:ea typeface="+mn-ea"/>
              </a:rPr>
              <a:t>※</a:t>
            </a:r>
            <a:r>
              <a:rPr lang="ja-JP" altLang="en-US" sz="1100" b="1" u="sng" dirty="0">
                <a:latin typeface="+mn-ea"/>
                <a:ea typeface="+mn-ea"/>
              </a:rPr>
              <a:t>このパワーポイント資料の内容は、基本的に「認知症サポーター養成講座標準教材」から出典しており、スライド右上にページ数を記載しています</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スライドの一部活用や差し替え等を行う場合は、スライド右下の出典の取り扱いにご注意ください</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ノート内コメントの●は、アニメーションを使うおおよそのタイミングです</a:t>
            </a:r>
            <a:endParaRPr lang="en-US" altLang="ja-JP" sz="1100" b="1" u="sng" dirty="0">
              <a:latin typeface="+mn-ea"/>
              <a:ea typeface="+mn-ea"/>
            </a:endParaRPr>
          </a:p>
          <a:p>
            <a:r>
              <a:rPr lang="en-US" altLang="ja-JP" sz="1100" b="1" u="sng" dirty="0">
                <a:latin typeface="+mn-ea"/>
                <a:ea typeface="+mn-ea"/>
              </a:rPr>
              <a:t>※</a:t>
            </a:r>
            <a:r>
              <a:rPr lang="ja-JP" altLang="en-US" sz="1100" b="1" u="sng" dirty="0">
                <a:latin typeface="+mn-ea"/>
                <a:ea typeface="+mn-ea"/>
              </a:rPr>
              <a:t>ノート内コメントの太字や</a:t>
            </a:r>
            <a:r>
              <a:rPr lang="en-US" altLang="ja-JP" sz="1100" b="1" u="sng" dirty="0">
                <a:latin typeface="+mn-ea"/>
                <a:ea typeface="+mn-ea"/>
              </a:rPr>
              <a:t>(</a:t>
            </a:r>
            <a:r>
              <a:rPr lang="ja-JP" altLang="en-US" sz="1100" b="1" u="sng" dirty="0">
                <a:latin typeface="+mn-ea"/>
                <a:ea typeface="+mn-ea"/>
              </a:rPr>
              <a:t>　</a:t>
            </a:r>
            <a:r>
              <a:rPr lang="en-US" altLang="ja-JP" sz="1100" b="1" u="sng" dirty="0">
                <a:latin typeface="+mn-ea"/>
                <a:ea typeface="+mn-ea"/>
              </a:rPr>
              <a:t>)</a:t>
            </a:r>
            <a:r>
              <a:rPr lang="ja-JP" altLang="en-US" sz="1100" b="1" u="sng" dirty="0">
                <a:latin typeface="+mn-ea"/>
                <a:ea typeface="+mn-ea"/>
              </a:rPr>
              <a:t>については、補足やたとえ話、出典、</a:t>
            </a:r>
            <a:r>
              <a:rPr lang="ja-JP" altLang="en-US" sz="1100" b="1" u="sng" dirty="0">
                <a:solidFill>
                  <a:srgbClr val="FF0000"/>
                </a:solidFill>
                <a:latin typeface="+mn-ea"/>
                <a:ea typeface="+mn-ea"/>
              </a:rPr>
              <a:t>講座時間に応じて活用いただくページ等に</a:t>
            </a:r>
            <a:r>
              <a:rPr lang="ja-JP" altLang="en-US" sz="1100" b="1" u="sng" dirty="0">
                <a:latin typeface="+mn-ea"/>
                <a:ea typeface="+mn-ea"/>
              </a:rPr>
              <a:t>なっています</a:t>
            </a:r>
            <a:endParaRPr lang="en-US" altLang="ja-JP" sz="1100" b="1" u="sng" dirty="0">
              <a:latin typeface="+mn-ea"/>
              <a:ea typeface="+mn-ea"/>
            </a:endParaRPr>
          </a:p>
          <a:p>
            <a:endParaRPr lang="en-US" altLang="ja-JP" sz="1100" dirty="0">
              <a:latin typeface="+mn-ea"/>
              <a:ea typeface="+mn-ea"/>
            </a:endParaRPr>
          </a:p>
          <a:p>
            <a:r>
              <a:rPr lang="ja-JP" altLang="en-US" sz="1100" dirty="0">
                <a:latin typeface="+mn-ea"/>
                <a:ea typeface="+mn-ea"/>
              </a:rPr>
              <a:t>（自己紹介）</a:t>
            </a:r>
            <a:endParaRPr lang="en-US" altLang="ja-JP" sz="1100" dirty="0">
              <a:latin typeface="+mn-ea"/>
              <a:ea typeface="+mn-ea"/>
            </a:endParaRPr>
          </a:p>
          <a:p>
            <a:r>
              <a:rPr lang="ja-JP" altLang="en-US" sz="1100" dirty="0">
                <a:latin typeface="+mn-ea"/>
                <a:ea typeface="+mn-ea"/>
              </a:rPr>
              <a:t>キャラバンメイトの○○です。普段は～～～～というところで働いています。</a:t>
            </a:r>
            <a:endParaRPr lang="en-US" altLang="ja-JP" sz="1100" dirty="0">
              <a:latin typeface="+mn-ea"/>
              <a:ea typeface="+mn-ea"/>
            </a:endParaRPr>
          </a:p>
          <a:p>
            <a:r>
              <a:rPr lang="ja-JP" altLang="en-US" sz="1100" dirty="0">
                <a:latin typeface="+mn-ea"/>
                <a:ea typeface="+mn-ea"/>
              </a:rPr>
              <a:t>キャラバン・メイトと言うのは、認知症のことを知ってもらい、一人でも多くの人に認知症サポーターになってもらうことを目的として活動をしています。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「認知症サポーター」というのは、特別なことをする人ではなく、</a:t>
            </a:r>
            <a:endParaRPr lang="en-US" altLang="ja-JP" sz="1100" dirty="0">
              <a:latin typeface="+mn-ea"/>
              <a:ea typeface="+mn-ea"/>
            </a:endParaRPr>
          </a:p>
          <a:p>
            <a:r>
              <a:rPr lang="ja-JP" altLang="en-US" sz="1100" dirty="0">
                <a:latin typeface="+mn-ea"/>
                <a:ea typeface="+mn-ea"/>
              </a:rPr>
              <a:t>認知症のことを知って、認知症の方とその家族を、温かく見守ることがスタートで、</a:t>
            </a:r>
            <a:endParaRPr lang="en-US" altLang="ja-JP" sz="1100" dirty="0">
              <a:latin typeface="+mn-ea"/>
              <a:ea typeface="+mn-ea"/>
            </a:endParaRPr>
          </a:p>
          <a:p>
            <a:r>
              <a:rPr lang="ja-JP" altLang="en-US" sz="1100" dirty="0">
                <a:latin typeface="+mn-ea"/>
                <a:ea typeface="+mn-ea"/>
              </a:rPr>
              <a:t>応援者と思っていただけるといいと思います。</a:t>
            </a:r>
            <a:endParaRPr lang="en-US" altLang="ja-JP" sz="1100" dirty="0">
              <a:latin typeface="+mn-ea"/>
              <a:ea typeface="+mn-ea"/>
            </a:endParaRPr>
          </a:p>
          <a:p>
            <a:r>
              <a:rPr lang="ja-JP" altLang="en-US" sz="1100" dirty="0">
                <a:latin typeface="+mn-ea"/>
                <a:ea typeface="+mn-ea"/>
              </a:rPr>
              <a:t>本日は、認知症のことを知ってもらうために・・・</a:t>
            </a:r>
            <a:endParaRPr lang="en-US" altLang="ja-JP" sz="1100" dirty="0">
              <a:latin typeface="+mn-ea"/>
              <a:ea typeface="+mn-ea"/>
            </a:endParaRPr>
          </a:p>
          <a:p>
            <a:r>
              <a:rPr lang="ja-JP" altLang="en-US" sz="1100" dirty="0">
                <a:latin typeface="+mn-ea"/>
                <a:ea typeface="+mn-ea"/>
              </a:rPr>
              <a:t>こちらの教材をもとにお話しをさせていただきたいと思います。</a:t>
            </a:r>
            <a:endParaRPr lang="en-US" altLang="ja-JP" sz="1100" dirty="0">
              <a:latin typeface="+mn-ea"/>
              <a:ea typeface="+mn-ea"/>
            </a:endParaRPr>
          </a:p>
          <a:p>
            <a:r>
              <a:rPr lang="ja-JP" altLang="en-US" sz="1100" dirty="0">
                <a:latin typeface="+mn-ea"/>
                <a:ea typeface="+mn-ea"/>
              </a:rPr>
              <a:t>それでは、よろしくお願いいたします。</a:t>
            </a:r>
            <a:endParaRPr lang="en-US" altLang="ja-JP" sz="1100" dirty="0">
              <a:latin typeface="+mn-ea"/>
              <a:ea typeface="+mn-ea"/>
            </a:endParaRPr>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1</a:t>
            </a:fld>
            <a:endParaRPr kumimoji="1" lang="ja-JP" altLang="en-US"/>
          </a:p>
        </p:txBody>
      </p:sp>
    </p:spTree>
    <p:extLst>
      <p:ext uri="{BB962C8B-B14F-4D97-AF65-F5344CB8AC3E}">
        <p14:creationId xmlns:p14="http://schemas.microsoft.com/office/powerpoint/2010/main" val="205450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3749CCF8-36EB-4858-9EE0-6D0B9A3B57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C6B5719F-9FF3-45B1-BAD8-70DC48616E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9</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中核症状の</a:t>
            </a:r>
            <a:r>
              <a:rPr lang="en-US" altLang="ja-JP" sz="1100" dirty="0">
                <a:latin typeface="+mn-ea"/>
                <a:ea typeface="+mn-ea"/>
              </a:rPr>
              <a:t>3</a:t>
            </a:r>
            <a:r>
              <a:rPr lang="ja-JP" altLang="en-US" sz="1100" dirty="0">
                <a:latin typeface="+mn-ea"/>
                <a:ea typeface="+mn-ea"/>
              </a:rPr>
              <a:t>つ目は、「理解・判断力の障害」です。</a:t>
            </a:r>
            <a:endParaRPr lang="en-US" altLang="ja-JP" sz="1100" dirty="0">
              <a:latin typeface="+mn-ea"/>
              <a:ea typeface="+mn-ea"/>
            </a:endParaRPr>
          </a:p>
          <a:p>
            <a:r>
              <a:rPr lang="ja-JP" altLang="en-US" sz="1100" dirty="0">
                <a:latin typeface="+mn-ea"/>
                <a:ea typeface="+mn-ea"/>
              </a:rPr>
              <a:t>「理解・判断力の障害」は、認知症になると物事を理解したり、判断する力が衰えるため、すぐに答えが出せなくなったりします。</a:t>
            </a:r>
            <a:endParaRPr lang="en-US" altLang="ja-JP" sz="1100" dirty="0">
              <a:latin typeface="+mn-ea"/>
              <a:ea typeface="+mn-ea"/>
            </a:endParaRPr>
          </a:p>
          <a:p>
            <a:r>
              <a:rPr lang="ja-JP" altLang="en-US" sz="1100" dirty="0">
                <a:latin typeface="+mn-ea"/>
                <a:ea typeface="+mn-ea"/>
              </a:rPr>
              <a:t>●でも時間をかければ</a:t>
            </a:r>
            <a:r>
              <a:rPr lang="ja-JP" altLang="en-US" sz="1100" b="1" dirty="0">
                <a:latin typeface="+mn-ea"/>
                <a:ea typeface="+mn-ea"/>
              </a:rPr>
              <a:t>（本人のペース）</a:t>
            </a:r>
            <a:r>
              <a:rPr lang="ja-JP" altLang="en-US" sz="1100" dirty="0">
                <a:latin typeface="+mn-ea"/>
                <a:ea typeface="+mn-ea"/>
              </a:rPr>
              <a:t>わかるので、急がせないことが大切です。</a:t>
            </a:r>
            <a:endParaRPr lang="en-US" altLang="ja-JP" sz="1100" dirty="0">
              <a:latin typeface="+mn-ea"/>
              <a:ea typeface="+mn-ea"/>
            </a:endParaRPr>
          </a:p>
          <a:p>
            <a:r>
              <a:rPr lang="ja-JP" altLang="en-US" sz="1100" dirty="0">
                <a:latin typeface="+mn-ea"/>
                <a:ea typeface="+mn-ea"/>
              </a:rPr>
              <a:t>また、</a:t>
            </a:r>
            <a:r>
              <a:rPr lang="en-US" altLang="ja-JP" sz="1100" dirty="0">
                <a:latin typeface="+mn-ea"/>
                <a:ea typeface="+mn-ea"/>
              </a:rPr>
              <a:t>2</a:t>
            </a:r>
            <a:r>
              <a:rPr lang="ja-JP" altLang="en-US" sz="1100" dirty="0">
                <a:latin typeface="+mn-ea"/>
                <a:ea typeface="+mn-ea"/>
              </a:rPr>
              <a:t>つ以上のことが重なるとうまく処理ができなくなります。お願いごとや頼み事をする場合は、長々と説明するのではなく</a:t>
            </a:r>
            <a:endParaRPr lang="en-US" altLang="ja-JP" sz="1100" dirty="0">
              <a:latin typeface="+mn-ea"/>
              <a:ea typeface="+mn-ea"/>
            </a:endParaRPr>
          </a:p>
          <a:p>
            <a:r>
              <a:rPr lang="ja-JP" altLang="en-US" sz="1100" dirty="0">
                <a:latin typeface="+mn-ea"/>
                <a:ea typeface="+mn-ea"/>
              </a:rPr>
              <a:t>●簡単にシンプルに伝えることが大切です。</a:t>
            </a:r>
            <a:endParaRPr lang="en-US" altLang="ja-JP" sz="1100" dirty="0">
              <a:latin typeface="+mn-ea"/>
              <a:ea typeface="+mn-ea"/>
            </a:endParaRPr>
          </a:p>
          <a:p>
            <a:r>
              <a:rPr lang="ja-JP" altLang="en-US" sz="1100" dirty="0">
                <a:latin typeface="+mn-ea"/>
                <a:ea typeface="+mn-ea"/>
              </a:rPr>
              <a:t>急な家族の入院など、いつもと違う出来事があると混乱しやすくなるため、</a:t>
            </a:r>
            <a:endParaRPr lang="en-US" altLang="ja-JP" sz="1100" dirty="0">
              <a:latin typeface="+mn-ea"/>
              <a:ea typeface="+mn-ea"/>
            </a:endParaRPr>
          </a:p>
          <a:p>
            <a:r>
              <a:rPr lang="ja-JP" altLang="en-US" sz="1100" dirty="0">
                <a:latin typeface="+mn-ea"/>
                <a:ea typeface="+mn-ea"/>
              </a:rPr>
              <a:t>●出来ないところを補い、手助けすることが大切です。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また、仕組みが目に見えない道具、例えばパスモやスイカのようなカード、銀行のＡＴＭ、ＩＨヒーター等は使い方がわからず戸惑ってしまいます。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（昔から使っている道具については、ある程度まで使いこなすことが出来ますが、それも新しくしてしまうことで使えなくなってしまうことが多くみられます）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なので、出来ないことなどは無理矢理、出来るまで考えさせたり、やらせるのではなく、</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●さり気ない手助けが大切です。</a:t>
            </a:r>
            <a:endParaRPr lang="en-US" altLang="ja-JP" sz="1100" dirty="0">
              <a:latin typeface="+mn-ea"/>
              <a:ea typeface="+mn-ea"/>
            </a:endParaRPr>
          </a:p>
          <a:p>
            <a:r>
              <a:rPr lang="ja-JP" altLang="en-US" sz="1100" dirty="0">
                <a:latin typeface="+mn-ea"/>
                <a:ea typeface="+mn-ea"/>
              </a:rPr>
              <a:t>これらの症状を「理解・判断力の障害」と言います。</a:t>
            </a:r>
          </a:p>
        </p:txBody>
      </p:sp>
      <p:sp>
        <p:nvSpPr>
          <p:cNvPr id="30724" name="スライド番号プレースホルダー 3">
            <a:extLst>
              <a:ext uri="{FF2B5EF4-FFF2-40B4-BE49-F238E27FC236}">
                <a16:creationId xmlns:a16="http://schemas.microsoft.com/office/drawing/2014/main" id="{8E668196-8F81-4586-AF38-E4755EE7D2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30A894CF-15CA-4E9F-B2C4-945976479760}" type="slidenum">
              <a:rPr lang="ja-JP" altLang="en-US" sz="1300" smtClean="0"/>
              <a:pPr/>
              <a:t>10</a:t>
            </a:fld>
            <a:endParaRPr lang="ja-JP"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21243063-2101-4178-8A1F-C398A1B7A1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a:extLst>
              <a:ext uri="{FF2B5EF4-FFF2-40B4-BE49-F238E27FC236}">
                <a16:creationId xmlns:a16="http://schemas.microsoft.com/office/drawing/2014/main" id="{5E368071-E8DB-465F-9661-BBEBE0ECAE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10</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中核症状の</a:t>
            </a:r>
            <a:r>
              <a:rPr lang="en-US" altLang="ja-JP" sz="1100" dirty="0">
                <a:latin typeface="+mn-ea"/>
                <a:ea typeface="+mn-ea"/>
              </a:rPr>
              <a:t>4</a:t>
            </a:r>
            <a:r>
              <a:rPr lang="ja-JP" altLang="en-US" sz="1100" dirty="0">
                <a:latin typeface="+mn-ea"/>
                <a:ea typeface="+mn-ea"/>
              </a:rPr>
              <a:t>つ目の「実行機能障害」とは何か？</a:t>
            </a:r>
            <a:endParaRPr lang="en-US" altLang="ja-JP" sz="1100" dirty="0">
              <a:latin typeface="+mn-ea"/>
              <a:ea typeface="+mn-ea"/>
            </a:endParaRPr>
          </a:p>
          <a:p>
            <a:r>
              <a:rPr lang="ja-JP" altLang="en-US" sz="1100" dirty="0">
                <a:latin typeface="+mn-ea"/>
                <a:ea typeface="+mn-ea"/>
              </a:rPr>
              <a:t>脳には、物事を順序よく進めて、多少予定外のことがあっても、それに対処できる働きがあります。</a:t>
            </a:r>
            <a:endParaRPr lang="en-US" altLang="ja-JP" sz="1100" dirty="0">
              <a:latin typeface="+mn-ea"/>
              <a:ea typeface="+mn-ea"/>
            </a:endParaRPr>
          </a:p>
          <a:p>
            <a:r>
              <a:rPr lang="ja-JP" altLang="en-US" sz="1100" dirty="0">
                <a:latin typeface="+mn-ea"/>
                <a:ea typeface="+mn-ea"/>
              </a:rPr>
              <a:t>私たちは、普段から頭の中で「これをしたら、あれをして」と無意識のうちに計画を立てていますが、認知症になるとそれが難しくなり、日常生活に必要な作業がこなせなくなってきます。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こういう症状のことを「実行機能障害」と言います。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例えば、皆さんが家族の食事を作るとき、多少の個人差はあるものの、献立を考えて必要な材料を用意して何種類かの料理を同時進行で作ることができると思います。</a:t>
            </a:r>
            <a:endParaRPr lang="en-US" altLang="ja-JP" sz="1100" dirty="0">
              <a:latin typeface="+mn-ea"/>
              <a:ea typeface="+mn-ea"/>
            </a:endParaRPr>
          </a:p>
          <a:p>
            <a:r>
              <a:rPr lang="ja-JP" altLang="en-US" sz="1100" dirty="0">
                <a:latin typeface="+mn-ea"/>
                <a:ea typeface="+mn-ea"/>
              </a:rPr>
              <a:t>ところが、認知症になると計画を立て順序立てて行動することが難しくなるため、今までと同じように材料をそろえたり、同時進行で調理することが難しくなります。</a:t>
            </a:r>
            <a:endParaRPr lang="en-US" altLang="ja-JP" sz="1100" dirty="0">
              <a:latin typeface="+mn-ea"/>
              <a:ea typeface="+mn-ea"/>
            </a:endParaRPr>
          </a:p>
          <a:p>
            <a:r>
              <a:rPr lang="ja-JP" altLang="en-US" sz="1100" dirty="0">
                <a:latin typeface="+mn-ea"/>
                <a:ea typeface="+mn-ea"/>
              </a:rPr>
              <a:t>同じ食材を何個も買って来てしまって、冷蔵庫に同じものがいっぱいに入っていたり、火にかけていることを忘れてしまい、鍋を何回も焦がしてしまったりします。なので、本人の苦手なことに合わせて、本人に買い物のメモを渡したり、本人と一緒に買い物に出かけるなどの工夫や声をかけながら一緒に調理するなどさり気ない手助けが大切になってきます。</a:t>
            </a:r>
            <a:endParaRPr lang="en-US" altLang="ja-JP" sz="1100" dirty="0">
              <a:latin typeface="+mn-ea"/>
              <a:ea typeface="+mn-ea"/>
            </a:endParaRPr>
          </a:p>
        </p:txBody>
      </p:sp>
      <p:sp>
        <p:nvSpPr>
          <p:cNvPr id="32772" name="スライド番号プレースホルダー 3">
            <a:extLst>
              <a:ext uri="{FF2B5EF4-FFF2-40B4-BE49-F238E27FC236}">
                <a16:creationId xmlns:a16="http://schemas.microsoft.com/office/drawing/2014/main" id="{6914C18B-2900-4F21-AE06-876287C796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1633D9F6-0828-4D8C-9474-D02B97E3A48B}" type="slidenum">
              <a:rPr lang="ja-JP" altLang="en-US" sz="1300" smtClean="0"/>
              <a:pPr/>
              <a:t>11</a:t>
            </a:fld>
            <a:endParaRPr lang="ja-JP"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11</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7</a:t>
            </a:r>
            <a:r>
              <a:rPr lang="ja-JP" altLang="en-US" sz="1100" b="1" dirty="0">
                <a:latin typeface="+mn-ea"/>
                <a:ea typeface="+mn-ea"/>
              </a:rPr>
              <a:t>～</a:t>
            </a:r>
            <a:r>
              <a:rPr lang="en-US" altLang="ja-JP" sz="1100" b="1" dirty="0">
                <a:latin typeface="+mn-ea"/>
                <a:ea typeface="+mn-ea"/>
              </a:rPr>
              <a:t>12</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分程度で伝える（目安）</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endParaRPr kumimoji="1" lang="en-US" altLang="ja-JP" sz="1100" dirty="0">
              <a:latin typeface="+mn-ea"/>
              <a:ea typeface="+mn-ea"/>
            </a:endParaRPr>
          </a:p>
          <a:p>
            <a:r>
              <a:rPr kumimoji="1" lang="ja-JP" altLang="en-US" sz="1100" dirty="0">
                <a:latin typeface="+mn-ea"/>
                <a:ea typeface="+mn-ea"/>
              </a:rPr>
              <a:t>その他として、</a:t>
            </a:r>
            <a:endParaRPr kumimoji="1" lang="en-US" altLang="ja-JP" sz="1100" dirty="0">
              <a:latin typeface="+mn-ea"/>
              <a:ea typeface="+mn-ea"/>
            </a:endParaRPr>
          </a:p>
          <a:p>
            <a:r>
              <a:rPr kumimoji="1" lang="ja-JP" altLang="en-US" sz="1100" dirty="0">
                <a:latin typeface="+mn-ea"/>
                <a:ea typeface="+mn-ea"/>
              </a:rPr>
              <a:t>記憶障害、見当識障害、理解・判断力の障害のため、周囲からの刺激や情報に対して正しい解釈ができずに、急に「馬鹿にされた」「邪魔者にされた」と怒り出してしまうこともあります。</a:t>
            </a:r>
            <a:endParaRPr kumimoji="1" lang="en-US" altLang="ja-JP" sz="1100" dirty="0">
              <a:latin typeface="+mn-ea"/>
              <a:ea typeface="+mn-ea"/>
            </a:endParaRPr>
          </a:p>
          <a:p>
            <a:r>
              <a:rPr kumimoji="1" lang="ja-JP" altLang="en-US" sz="1100" dirty="0">
                <a:latin typeface="+mn-ea"/>
                <a:ea typeface="+mn-ea"/>
              </a:rPr>
              <a:t>その場の状況や空気を読むことが苦手になることで起こります。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人は他者と関わる時は、自然にその人の気持ちや性格、心のうち、顔の表情や態度など、記憶や見当・理解・判断などの様々な機能を使いながら社会生活、日常生活を送っていますが、それらの機能が障害されることによって、社会とのつながりや他社との交流、生活そのものが苦手になります。その苦手になることを一人でも多くの人が理解し見守り、手助けすることが出来れば、認知症があっても出来る限り自宅で暮らせる力となるんですよね。）</a:t>
            </a:r>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12</a:t>
            </a:fld>
            <a:endParaRPr kumimoji="1" lang="ja-JP" altLang="en-US"/>
          </a:p>
        </p:txBody>
      </p:sp>
    </p:spTree>
    <p:extLst>
      <p:ext uri="{BB962C8B-B14F-4D97-AF65-F5344CB8AC3E}">
        <p14:creationId xmlns:p14="http://schemas.microsoft.com/office/powerpoint/2010/main" val="4146144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6</a:t>
            </a:r>
            <a:r>
              <a:rPr lang="ja-JP" altLang="en-US" sz="1100" b="1" dirty="0">
                <a:latin typeface="+mn-ea"/>
                <a:ea typeface="+mn-ea"/>
              </a:rPr>
              <a:t>ページに戻ります）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ここまでは、「中核症状」の障害についてみてきましたが、</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人間は、とても複雑に出来ているんですよね。</a:t>
            </a:r>
            <a:endParaRPr lang="en-US" altLang="ja-JP" sz="1100" dirty="0">
              <a:latin typeface="+mn-ea"/>
              <a:ea typeface="+mn-ea"/>
            </a:endParaRPr>
          </a:p>
          <a:p>
            <a:r>
              <a:rPr lang="ja-JP" altLang="en-US" sz="1100" dirty="0">
                <a:latin typeface="+mn-ea"/>
                <a:ea typeface="+mn-ea"/>
              </a:rPr>
              <a:t>●それらの障害にともなって、本人の性格や素質、人間関係、生活環境、心の状態、周囲の人たちの対応の仕方など様々なことが絡み合って出てくる症状である「行動・心理症状（</a:t>
            </a:r>
            <a:r>
              <a:rPr lang="en-US" altLang="ja-JP" sz="1100" dirty="0">
                <a:latin typeface="+mn-ea"/>
                <a:ea typeface="+mn-ea"/>
              </a:rPr>
              <a:t>BPSD)</a:t>
            </a:r>
            <a:r>
              <a:rPr lang="ja-JP" altLang="en-US" sz="1100" dirty="0">
                <a:latin typeface="+mn-ea"/>
                <a:ea typeface="+mn-ea"/>
              </a:rPr>
              <a:t>」は、不安感やうつ状態、幻覚、妄想、徘徊、暴力などの症状が現れます。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ただ、認知症の進行によって悪化するものではなく、必ず出る症状でもありません。</a:t>
            </a:r>
            <a:endParaRPr lang="en-US" altLang="ja-JP" sz="1100" dirty="0">
              <a:latin typeface="+mn-ea"/>
              <a:ea typeface="+mn-ea"/>
            </a:endParaRPr>
          </a:p>
          <a:p>
            <a:r>
              <a:rPr lang="ja-JP" altLang="en-US" sz="1100" b="1" dirty="0">
                <a:latin typeface="+mn-ea"/>
                <a:ea typeface="+mn-ea"/>
              </a:rPr>
              <a:t>（皆さんの中で「以前は、活動的でよく見かけたのに最近は、まったく見かけない（家に閉じこもってしまっているらしいよ）」という話や、トイレに行って手伝うと暴れるなどの話を聞いたことがある方がいらっしゃるかもしれませんが、何でそのような状態になるのか？など、</a:t>
            </a:r>
            <a:endParaRPr lang="en-US" altLang="ja-JP" sz="1100" b="1" dirty="0">
              <a:latin typeface="+mn-ea"/>
              <a:ea typeface="+mn-ea"/>
            </a:endParaRPr>
          </a:p>
          <a:p>
            <a:r>
              <a:rPr lang="ja-JP" altLang="en-US" sz="1100" b="1" dirty="0">
                <a:latin typeface="+mn-ea"/>
                <a:ea typeface="+mn-ea"/>
              </a:rPr>
              <a:t>これからお話しする）</a:t>
            </a:r>
            <a:endParaRPr lang="en-US" altLang="ja-JP" sz="1100" b="1" dirty="0">
              <a:latin typeface="+mn-ea"/>
              <a:ea typeface="+mn-ea"/>
            </a:endParaRPr>
          </a:p>
          <a:p>
            <a:r>
              <a:rPr lang="ja-JP" altLang="en-US" sz="1100" dirty="0">
                <a:latin typeface="+mn-ea"/>
                <a:ea typeface="+mn-ea"/>
              </a:rPr>
              <a:t>「行動・心理症状（</a:t>
            </a:r>
            <a:r>
              <a:rPr lang="en-US" altLang="ja-JP" sz="1100" dirty="0">
                <a:latin typeface="+mn-ea"/>
                <a:ea typeface="+mn-ea"/>
              </a:rPr>
              <a:t>BPSD)</a:t>
            </a:r>
            <a:r>
              <a:rPr lang="ja-JP" altLang="en-US" sz="1100" dirty="0">
                <a:latin typeface="+mn-ea"/>
                <a:ea typeface="+mn-ea"/>
              </a:rPr>
              <a:t>」も認知症を知るうえで欠かすことのできない症状となりますので、一緒に</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紫の丸</a:t>
            </a:r>
            <a:r>
              <a:rPr lang="ja-JP" altLang="en-US" sz="1100" b="0" dirty="0">
                <a:latin typeface="+mn-ea"/>
                <a:ea typeface="+mn-ea"/>
              </a:rPr>
              <a:t>「行動・心理症状（</a:t>
            </a:r>
            <a:r>
              <a:rPr lang="en-US" altLang="ja-JP" sz="1100" b="0" dirty="0">
                <a:latin typeface="+mn-ea"/>
                <a:ea typeface="+mn-ea"/>
              </a:rPr>
              <a:t>BPSD</a:t>
            </a:r>
            <a:r>
              <a:rPr lang="ja-JP" altLang="en-US" sz="1100" b="0" dirty="0">
                <a:latin typeface="+mn-ea"/>
                <a:ea typeface="+mn-ea"/>
              </a:rPr>
              <a:t>）」についてみて行きましょう。</a:t>
            </a:r>
            <a:endParaRPr lang="en-US" altLang="ja-JP" sz="1100" b="0" dirty="0">
              <a:latin typeface="+mn-ea"/>
              <a:ea typeface="+mn-ea"/>
            </a:endParaRPr>
          </a:p>
          <a:p>
            <a:endParaRPr lang="en-US" altLang="ja-JP" sz="1100" b="0" dirty="0">
              <a:latin typeface="+mn-ea"/>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13</a:t>
            </a:fld>
            <a:endParaRPr kumimoji="1" lang="ja-JP" altLang="en-US"/>
          </a:p>
        </p:txBody>
      </p:sp>
    </p:spTree>
    <p:extLst>
      <p:ext uri="{BB962C8B-B14F-4D97-AF65-F5344CB8AC3E}">
        <p14:creationId xmlns:p14="http://schemas.microsoft.com/office/powerpoint/2010/main" val="1364200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98FFEDD8-19CE-4BB6-9C39-3028517D7B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a:extLst>
              <a:ext uri="{FF2B5EF4-FFF2-40B4-BE49-F238E27FC236}">
                <a16:creationId xmlns:a16="http://schemas.microsoft.com/office/drawing/2014/main" id="{39A95F68-E1D3-4E54-B1A1-E9E4B3C1B3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12</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認知症の最初の時期は、周囲の人が気づく前に、本人は何となく「忘れっぽくなった」とか「今までと同じようにできなくなった</a:t>
            </a:r>
            <a:r>
              <a:rPr lang="ja-JP" altLang="en-US" sz="1100" b="1" dirty="0">
                <a:latin typeface="+mn-ea"/>
                <a:ea typeface="+mn-ea"/>
              </a:rPr>
              <a:t>（何かにつけてとまどう：買い物、郵便局、銀行、炊事洗濯などの場面で）</a:t>
            </a:r>
            <a:r>
              <a:rPr lang="ja-JP" altLang="en-US" sz="1100" dirty="0">
                <a:latin typeface="+mn-ea"/>
                <a:ea typeface="+mn-ea"/>
              </a:rPr>
              <a:t>」と感じて、自分に何かおかしなことが起こっているな・・・とわかっています。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皆さんだったら、家族や周りの人にジョーダン交じりには「認知症になったかも？」とは言えるけど、本気で不安やどうしたらよいかと思う気持ちを相談できますか？</a:t>
            </a:r>
            <a:endParaRPr lang="en-US" altLang="ja-JP" sz="1100" dirty="0">
              <a:latin typeface="+mn-ea"/>
              <a:ea typeface="+mn-ea"/>
            </a:endParaRPr>
          </a:p>
          <a:p>
            <a:r>
              <a:rPr lang="ja-JP" altLang="en-US" sz="1100" dirty="0">
                <a:latin typeface="+mn-ea"/>
                <a:ea typeface="+mn-ea"/>
              </a:rPr>
              <a:t>恥ずかしかったり、知られたくない、知られたらみんながへんな目で見るなどのことを思って言うことが出来ずに一人で抱え込んでしまう人は、多いと思います。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そういう状態の中、今まで出来ていたことを失敗したり、出来なかったりした時にそのつど、周囲から注意や指摘または、否定されたり、怒られたりすることで、本人は自信を無くし、「元気がなく、引っ込み思案になることもあります」「ますます身の回りの動作に支障が出てくることもあります」また、自分が忘れることはないと思いたい気持ちなどからしまい忘れたことを忘れて、周囲の人がとったと思い込んだり、よく言われるのが、一番身近な家族が的になることもある「ものとられ妄想」や「日常生活に支障が出てくる行動障害」などが起こったりし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「行動・心理症状（</a:t>
            </a:r>
            <a:r>
              <a:rPr lang="en-US" altLang="ja-JP" sz="1100" dirty="0">
                <a:latin typeface="+mn-ea"/>
                <a:ea typeface="+mn-ea"/>
              </a:rPr>
              <a:t>BPSD)]</a:t>
            </a:r>
            <a:r>
              <a:rPr lang="ja-JP" altLang="en-US" sz="1100" dirty="0">
                <a:latin typeface="+mn-ea"/>
                <a:ea typeface="+mn-ea"/>
              </a:rPr>
              <a:t>を</a:t>
            </a:r>
            <a:r>
              <a:rPr lang="en-US" altLang="ja-JP" sz="1100" dirty="0">
                <a:latin typeface="+mn-ea"/>
                <a:ea typeface="+mn-ea"/>
              </a:rPr>
              <a:t>3</a:t>
            </a:r>
            <a:r>
              <a:rPr lang="ja-JP" altLang="en-US" sz="1100" dirty="0">
                <a:latin typeface="+mn-ea"/>
                <a:ea typeface="+mn-ea"/>
              </a:rPr>
              <a:t>つほど見て行きましょう。</a:t>
            </a:r>
            <a:endParaRPr lang="en-US" altLang="ja-JP" sz="1100" dirty="0">
              <a:latin typeface="+mn-ea"/>
              <a:ea typeface="+mn-ea"/>
            </a:endParaRPr>
          </a:p>
          <a:p>
            <a:endParaRPr lang="en-US" altLang="ja-JP" sz="1050" dirty="0">
              <a:latin typeface="+mn-ea"/>
              <a:ea typeface="+mn-ea"/>
            </a:endParaRPr>
          </a:p>
        </p:txBody>
      </p:sp>
      <p:sp>
        <p:nvSpPr>
          <p:cNvPr id="34820" name="スライド番号プレースホルダー 3">
            <a:extLst>
              <a:ext uri="{FF2B5EF4-FFF2-40B4-BE49-F238E27FC236}">
                <a16:creationId xmlns:a16="http://schemas.microsoft.com/office/drawing/2014/main" id="{F4F4FC89-E98B-4DDA-8272-91A65C14F3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AA51610-A889-4CBF-A70F-B57E3599D086}" type="slidenum">
              <a:rPr lang="ja-JP" altLang="en-US" sz="1300" smtClean="0"/>
              <a:pPr/>
              <a:t>14</a:t>
            </a:fld>
            <a:endParaRPr lang="ja-JP"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D5680A41-F949-41E4-A7D1-E301D14EB4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649C25A3-855D-4A5F-A40F-6671C18BC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100" b="1" dirty="0">
                <a:latin typeface="+mn-ea"/>
                <a:ea typeface="+mn-ea"/>
              </a:rPr>
              <a:t>（テキストの</a:t>
            </a:r>
            <a:r>
              <a:rPr lang="en-US" altLang="ja-JP" sz="1100" b="1" dirty="0">
                <a:latin typeface="+mn-ea"/>
                <a:ea typeface="+mn-ea"/>
              </a:rPr>
              <a:t>12</a:t>
            </a:r>
            <a:r>
              <a:rPr lang="ja-JP" altLang="en-US" sz="1100" b="1" dirty="0">
                <a:latin typeface="+mn-ea"/>
                <a:ea typeface="+mn-ea"/>
              </a:rPr>
              <a:t>ページです）</a:t>
            </a:r>
            <a:endParaRPr lang="en-US" altLang="ja-JP" sz="1100" b="1" dirty="0">
              <a:latin typeface="+mn-ea"/>
              <a:ea typeface="+mn-ea"/>
            </a:endParaRPr>
          </a:p>
          <a:p>
            <a:endParaRPr lang="en-US" altLang="ja-JP" sz="1100" b="1" dirty="0">
              <a:latin typeface="+mn-ea"/>
              <a:ea typeface="+mn-ea"/>
            </a:endParaRPr>
          </a:p>
          <a:p>
            <a:r>
              <a:rPr lang="en-US" altLang="ja-JP" sz="1100" dirty="0">
                <a:latin typeface="+mn-ea"/>
                <a:ea typeface="+mn-ea"/>
              </a:rPr>
              <a:t>1</a:t>
            </a:r>
            <a:r>
              <a:rPr lang="ja-JP" altLang="en-US" sz="1100" dirty="0">
                <a:latin typeface="+mn-ea"/>
                <a:ea typeface="+mn-ea"/>
              </a:rPr>
              <a:t>つ目です。</a:t>
            </a:r>
            <a:endParaRPr lang="en-US" altLang="ja-JP" sz="1100" dirty="0">
              <a:latin typeface="+mn-ea"/>
              <a:ea typeface="+mn-ea"/>
            </a:endParaRPr>
          </a:p>
          <a:p>
            <a:r>
              <a:rPr lang="ja-JP" altLang="en-US" sz="1100" dirty="0">
                <a:latin typeface="+mn-ea"/>
                <a:ea typeface="+mn-ea"/>
              </a:rPr>
              <a:t>自分に何かおかしなことが起こっていることはわかっています。今まで出来ていたことが出来ず、そのことを周囲から注意や指摘され、恥ずかしい思いをしたり、または、否定されたり、怒られたりすることで、とても混乱して、不安な気持ちになり、ますます自信を失い、自分の安心できる場所に閉じこもり、意欲や気力がなくなったように見えます。</a:t>
            </a:r>
            <a:endParaRPr lang="en-US" altLang="ja-JP" sz="1100" dirty="0">
              <a:latin typeface="+mn-ea"/>
              <a:ea typeface="+mn-ea"/>
            </a:endParaRPr>
          </a:p>
          <a:p>
            <a:r>
              <a:rPr lang="ja-JP" altLang="en-US" sz="1100" b="1" dirty="0">
                <a:latin typeface="+mn-ea"/>
                <a:ea typeface="+mn-ea"/>
              </a:rPr>
              <a:t>（皆さんも家族のことを思ってしたことなのに、家族から「何やってんの！違う！まったく、わかっていないんだから！もうしなくていいよ！」などと毎回、言われたらどんな気持ちになりますか？もうやらない、うるさい、ふざけるな！といった怒りや嫌な気持ちになりませんか。認知症の方は、言われてもわからない。忘れるから大丈夫というのは、大きな間違えで皆さんと同じ気持ちを抱いています。嫌なことをされたら嫌な気持ち、うれしいことをしてもらったらうれしい気持ちなど同じ感情や気持ちを抱いています。感情は、最後まで残ると言われています。</a:t>
            </a:r>
            <a:endParaRPr lang="en-US" altLang="ja-JP" sz="1100" b="1" dirty="0">
              <a:latin typeface="+mn-ea"/>
              <a:ea typeface="+mn-ea"/>
            </a:endParaRPr>
          </a:p>
          <a:p>
            <a:r>
              <a:rPr lang="ja-JP" altLang="en-US" sz="1100" b="1" dirty="0">
                <a:latin typeface="+mn-ea"/>
                <a:ea typeface="+mn-ea"/>
              </a:rPr>
              <a:t>先ほど話した「以前は、活動的でよく見かけたのに最近は</a:t>
            </a:r>
            <a:r>
              <a:rPr lang="en-US" altLang="ja-JP" sz="1100" b="1" dirty="0">
                <a:latin typeface="+mn-ea"/>
                <a:ea typeface="+mn-ea"/>
              </a:rPr>
              <a:t>…</a:t>
            </a:r>
            <a:r>
              <a:rPr lang="ja-JP" altLang="en-US" sz="1100" b="1" dirty="0">
                <a:latin typeface="+mn-ea"/>
                <a:ea typeface="+mn-ea"/>
              </a:rPr>
              <a:t>」といった方も一概には言えませんが、もしかしたらこのようなことがきっかけで外出を控えるようになったのかもしれません。）</a:t>
            </a:r>
            <a:endParaRPr lang="en-US" altLang="ja-JP" sz="1100" b="1" dirty="0">
              <a:latin typeface="+mn-ea"/>
              <a:ea typeface="+mn-ea"/>
            </a:endParaRPr>
          </a:p>
          <a:p>
            <a:r>
              <a:rPr lang="ja-JP" altLang="en-US" sz="1100" b="0" dirty="0">
                <a:latin typeface="+mn-ea"/>
                <a:ea typeface="+mn-ea"/>
              </a:rPr>
              <a:t>ここでのポイントは</a:t>
            </a:r>
            <a:endParaRPr lang="en-US" altLang="ja-JP" sz="1100" b="0" dirty="0">
              <a:latin typeface="+mn-ea"/>
              <a:ea typeface="+mn-ea"/>
            </a:endParaRPr>
          </a:p>
          <a:p>
            <a:r>
              <a:rPr lang="ja-JP" altLang="en-US" sz="1100" dirty="0">
                <a:latin typeface="+mn-ea"/>
                <a:ea typeface="+mn-ea"/>
              </a:rPr>
              <a:t>●まわりの人は、本人が出来ることはそのままに、出来ないことは、さり気ない手助けをすることで本人にとって安心できる場所や安心できる人になるということです。</a:t>
            </a:r>
            <a:endParaRPr lang="en-US" altLang="ja-JP" sz="1100" dirty="0">
              <a:latin typeface="+mn-ea"/>
              <a:ea typeface="+mn-ea"/>
            </a:endParaRPr>
          </a:p>
          <a:p>
            <a:endParaRPr lang="ja-JP" altLang="en-US" dirty="0"/>
          </a:p>
        </p:txBody>
      </p:sp>
      <p:sp>
        <p:nvSpPr>
          <p:cNvPr id="36868" name="スライド番号プレースホルダー 3">
            <a:extLst>
              <a:ext uri="{FF2B5EF4-FFF2-40B4-BE49-F238E27FC236}">
                <a16:creationId xmlns:a16="http://schemas.microsoft.com/office/drawing/2014/main" id="{B5A04298-292C-475B-ADC6-8D9FDD62C8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D77C2D14-43DC-4326-A161-5DC986A7B879}" type="slidenum">
              <a:rPr lang="ja-JP" altLang="en-US" sz="1300" smtClean="0"/>
              <a:pPr/>
              <a:t>15</a:t>
            </a:fld>
            <a:endParaRPr lang="ja-JP"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2155636F-D6AA-46A2-8FA7-4CEAC24FB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a:extLst>
              <a:ext uri="{FF2B5EF4-FFF2-40B4-BE49-F238E27FC236}">
                <a16:creationId xmlns:a16="http://schemas.microsoft.com/office/drawing/2014/main" id="{DFC4E54D-0852-4F4A-B009-EA21D7410C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13</a:t>
            </a:r>
            <a:r>
              <a:rPr lang="ja-JP" altLang="en-US" sz="1100" b="1" dirty="0">
                <a:latin typeface="+mn-ea"/>
                <a:ea typeface="+mn-ea"/>
              </a:rPr>
              <a:t>・</a:t>
            </a:r>
            <a:r>
              <a:rPr lang="en-US" altLang="ja-JP" sz="1100" b="1" dirty="0">
                <a:latin typeface="+mn-ea"/>
                <a:ea typeface="+mn-ea"/>
              </a:rPr>
              <a:t>14</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en-US" altLang="ja-JP" sz="1100" dirty="0">
                <a:latin typeface="+mn-ea"/>
                <a:ea typeface="+mn-ea"/>
              </a:rPr>
              <a:t>2</a:t>
            </a:r>
            <a:r>
              <a:rPr lang="ja-JP" altLang="en-US" sz="1100" dirty="0">
                <a:latin typeface="+mn-ea"/>
                <a:ea typeface="+mn-ea"/>
              </a:rPr>
              <a:t>つ目です。</a:t>
            </a:r>
            <a:endParaRPr lang="en-US" altLang="ja-JP" sz="1100" dirty="0">
              <a:latin typeface="+mn-ea"/>
              <a:ea typeface="+mn-ea"/>
            </a:endParaRPr>
          </a:p>
          <a:p>
            <a:r>
              <a:rPr lang="ja-JP" altLang="en-US" sz="1100" dirty="0">
                <a:latin typeface="+mn-ea"/>
                <a:ea typeface="+mn-ea"/>
              </a:rPr>
              <a:t>認知症が進んでくると、食事やお風呂に入ったり、服を着替えたり、トイレ等の身のまわりの動作に支障が出てきて、生活の基本的なことにも手助けが必要になってきます。</a:t>
            </a:r>
            <a:endParaRPr lang="en-US" altLang="ja-JP" sz="1100" dirty="0">
              <a:latin typeface="+mn-ea"/>
              <a:ea typeface="+mn-ea"/>
            </a:endParaRPr>
          </a:p>
          <a:p>
            <a:r>
              <a:rPr lang="ja-JP" altLang="en-US" sz="1100" dirty="0">
                <a:latin typeface="+mn-ea"/>
                <a:ea typeface="+mn-ea"/>
              </a:rPr>
              <a:t>また、物忘れが進むと、財布や預金通帳などの大事な物の置き場所がわからなくなって、家族の誰かが盗ったと思い込んだりすることもあります。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（このような場合、</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例えば・・・本人の気持ちを受け止めることが大切になってきますが、受け止めると考えると少し難しかったりしますので、本人の言った言葉を繰り返すことでもよいと思います。財布がないに対して「財布がないの？」と「また、なくしたの？」とでは印象が違いますよね。認知症があってもなくても感じる思いは一緒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ここでのポイントは</a:t>
            </a:r>
            <a:endParaRPr lang="en-US" altLang="ja-JP" sz="1100" dirty="0">
              <a:latin typeface="+mn-ea"/>
              <a:ea typeface="+mn-ea"/>
            </a:endParaRPr>
          </a:p>
          <a:p>
            <a:r>
              <a:rPr lang="ja-JP" altLang="en-US" sz="1100" dirty="0">
                <a:latin typeface="+mn-ea"/>
                <a:ea typeface="+mn-ea"/>
              </a:rPr>
              <a:t>●周りの人は、優しい言葉をかけたり、手助けすることで、症状が改善されて、気持ちが穏やかになり、症状の進み方もゆっくりになります。</a:t>
            </a:r>
            <a:endParaRPr lang="en-US" altLang="ja-JP" sz="1100" dirty="0">
              <a:latin typeface="+mn-ea"/>
              <a:ea typeface="+mn-ea"/>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トイレと言っても、様々なできない・わからないがあります。例えば、“トイレの場所がわからない”“トイレの使い方がわからない”“ズボンの上げ下ろしができない”“おしっこを我慢することができない”などあると思います。そのできない・わからないに合った工夫や方法、手助けが大切です）</a:t>
            </a:r>
            <a:endParaRPr lang="en-US" altLang="ja-JP" sz="1100" b="1" dirty="0">
              <a:latin typeface="+mn-ea"/>
              <a:ea typeface="+mn-ea"/>
            </a:endParaRPr>
          </a:p>
          <a:p>
            <a:endParaRPr lang="en-US" altLang="ja-JP" dirty="0">
              <a:latin typeface="+mn-ea"/>
              <a:ea typeface="+mn-ea"/>
            </a:endParaRPr>
          </a:p>
        </p:txBody>
      </p:sp>
      <p:sp>
        <p:nvSpPr>
          <p:cNvPr id="38916" name="スライド番号プレースホルダー 3">
            <a:extLst>
              <a:ext uri="{FF2B5EF4-FFF2-40B4-BE49-F238E27FC236}">
                <a16:creationId xmlns:a16="http://schemas.microsoft.com/office/drawing/2014/main" id="{2FB4BF24-BC0A-4D0A-A6E6-5C2F9E706B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1789E0B4-72F6-4719-B119-94E0BEA951BB}" type="slidenum">
              <a:rPr lang="ja-JP" altLang="en-US" sz="1300" smtClean="0"/>
              <a:pPr/>
              <a:t>16</a:t>
            </a:fld>
            <a:endParaRPr lang="ja-JP"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15</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13</a:t>
            </a:r>
            <a:r>
              <a:rPr lang="ja-JP" altLang="en-US" sz="1100" b="1" dirty="0">
                <a:latin typeface="+mn-ea"/>
                <a:ea typeface="+mn-ea"/>
              </a:rPr>
              <a:t>～</a:t>
            </a:r>
            <a:r>
              <a:rPr lang="en-US" altLang="ja-JP" sz="1100" b="1" dirty="0">
                <a:latin typeface="+mn-ea"/>
                <a:ea typeface="+mn-ea"/>
              </a:rPr>
              <a:t>17</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分程度で伝える（目安）</a:t>
            </a:r>
            <a:r>
              <a:rPr lang="en-US" altLang="ja-JP" sz="1100" b="1" dirty="0">
                <a:latin typeface="+mn-ea"/>
                <a:ea typeface="+mn-ea"/>
              </a:rPr>
              <a:t>】</a:t>
            </a:r>
          </a:p>
          <a:p>
            <a:endParaRPr kumimoji="1" lang="en-US" altLang="ja-JP" sz="1100" dirty="0">
              <a:latin typeface="+mn-ea"/>
              <a:ea typeface="+mn-ea"/>
            </a:endParaRPr>
          </a:p>
          <a:p>
            <a:r>
              <a:rPr kumimoji="1" lang="ja-JP" altLang="en-US" sz="1100" dirty="0">
                <a:latin typeface="+mn-ea"/>
                <a:ea typeface="+mn-ea"/>
              </a:rPr>
              <a:t>最後です。</a:t>
            </a:r>
            <a:endParaRPr kumimoji="1" lang="en-US" altLang="ja-JP" sz="1100" dirty="0">
              <a:latin typeface="+mn-ea"/>
              <a:ea typeface="+mn-ea"/>
            </a:endParaRPr>
          </a:p>
          <a:p>
            <a:r>
              <a:rPr kumimoji="1" lang="ja-JP" altLang="en-US" sz="1100" dirty="0">
                <a:latin typeface="+mn-ea"/>
                <a:ea typeface="+mn-ea"/>
              </a:rPr>
              <a:t>自分のことや周囲で起こっていることが正しく把握できなくなると、行動がちぐはぐになり、日常生活に支障が出てきます。</a:t>
            </a:r>
            <a:endParaRPr kumimoji="1" lang="en-US" altLang="ja-JP" sz="1100" dirty="0">
              <a:latin typeface="+mn-ea"/>
              <a:ea typeface="+mn-ea"/>
            </a:endParaRPr>
          </a:p>
          <a:p>
            <a:r>
              <a:rPr kumimoji="1" lang="ja-JP" altLang="en-US" sz="1100" b="1" dirty="0">
                <a:latin typeface="+mn-ea"/>
                <a:ea typeface="+mn-ea"/>
              </a:rPr>
              <a:t>（例えば・・・ある日の夕方、「夫は散歩に出かけたけど、帰りが遅いなぁ～外は暗くなっているけど」と妻は、夫の帰りが遅いことを心配して、夫を迎えに出たけれど、歩いている途中で「あれ？何で歩いているんだっけ？」「あれ？ここはどこ？」となり、慣れた道でもその時は、周りを見渡しても自分がどこにいるのかわからなくなってしまった。一生懸命ここがどこなのか、考えるがわからない。あたりを歩くがわからない。思い出せずに気持ちばかりがあせって、不安になる。歩く。あせる。歩く・・・</a:t>
            </a:r>
            <a:endParaRPr kumimoji="1" lang="en-US" altLang="ja-JP" sz="1100" b="1" dirty="0">
              <a:latin typeface="+mn-ea"/>
              <a:ea typeface="+mn-ea"/>
            </a:endParaRPr>
          </a:p>
          <a:p>
            <a:r>
              <a:rPr kumimoji="1" lang="ja-JP" altLang="en-US" sz="1100" b="1" dirty="0">
                <a:latin typeface="+mn-ea"/>
                <a:ea typeface="+mn-ea"/>
              </a:rPr>
              <a:t>といったことになる方もいます。俗にいう、徘徊といわれる行動ですが、</a:t>
            </a:r>
            <a:endParaRPr kumimoji="1" lang="en-US" altLang="ja-JP" sz="1100" b="1" dirty="0">
              <a:latin typeface="+mn-ea"/>
              <a:ea typeface="+mn-ea"/>
            </a:endParaRPr>
          </a:p>
          <a:p>
            <a:r>
              <a:rPr kumimoji="1" lang="ja-JP" altLang="en-US" sz="1100" b="1" dirty="0">
                <a:latin typeface="+mn-ea"/>
                <a:ea typeface="+mn-ea"/>
              </a:rPr>
              <a:t>周りの人からすると「徘徊」と言われるかもしれませんが、本人にとっては、思いがあっての行動です。</a:t>
            </a:r>
            <a:endParaRPr kumimoji="1" lang="en-US" altLang="ja-JP" sz="1100" b="1" dirty="0">
              <a:latin typeface="+mn-ea"/>
              <a:ea typeface="+mn-ea"/>
            </a:endParaRPr>
          </a:p>
          <a:p>
            <a:r>
              <a:rPr kumimoji="1" lang="ja-JP" altLang="en-US" sz="1100" b="1" dirty="0">
                <a:latin typeface="+mn-ea"/>
                <a:ea typeface="+mn-ea"/>
              </a:rPr>
              <a:t>「夫が散歩に出かけたけど帰りが遅いなぁ～外は暗くなっているけど」と夫の迎えに出たことが始まりですが、なぜ外に出て歩いていたのか？を考えると</a:t>
            </a:r>
            <a:endParaRPr kumimoji="1" lang="en-US" altLang="ja-JP" sz="1100" b="1" dirty="0">
              <a:latin typeface="+mn-ea"/>
              <a:ea typeface="+mn-ea"/>
            </a:endParaRPr>
          </a:p>
          <a:p>
            <a:r>
              <a:rPr kumimoji="1" lang="ja-JP" altLang="en-US" sz="1100" b="1" dirty="0">
                <a:latin typeface="+mn-ea"/>
                <a:ea typeface="+mn-ea"/>
              </a:rPr>
              <a:t>“夫の帰りが遅くて心配”“散歩の途中で何かあったんじゃないか”など夫に対しての心配、気がかり、気遣いという思いから外に出て、家に帰れなくなってしまった。</a:t>
            </a:r>
            <a:endParaRPr kumimoji="1" lang="en-US" altLang="ja-JP" sz="1100" b="1" dirty="0">
              <a:latin typeface="+mn-ea"/>
              <a:ea typeface="+mn-ea"/>
            </a:endParaRPr>
          </a:p>
          <a:p>
            <a:r>
              <a:rPr kumimoji="1" lang="ja-JP" altLang="en-US" sz="1100" b="1" dirty="0">
                <a:latin typeface="+mn-ea"/>
                <a:ea typeface="+mn-ea"/>
              </a:rPr>
              <a:t>ただ、この思いを知らない夫や家族、親戚の人やご近所さんは「どこかへ行っちゃう人」「徘徊する人」「大変な人」「ご近所にも迷惑をかける母親」「一人にはしておけない人」など本人が望まない結果となっていることが大半です。）</a:t>
            </a:r>
            <a:endParaRPr kumimoji="1" lang="en-US" altLang="ja-JP" sz="1100" b="1" dirty="0">
              <a:latin typeface="+mn-ea"/>
              <a:ea typeface="+mn-ea"/>
            </a:endParaRPr>
          </a:p>
          <a:p>
            <a:r>
              <a:rPr kumimoji="1" lang="ja-JP" altLang="en-US" sz="1100" dirty="0">
                <a:latin typeface="+mn-ea"/>
                <a:ea typeface="+mn-ea"/>
              </a:rPr>
              <a:t>ここでのポイントは、</a:t>
            </a:r>
            <a:endParaRPr kumimoji="1" lang="en-US" altLang="ja-JP" sz="1100" dirty="0">
              <a:latin typeface="+mn-ea"/>
              <a:ea typeface="+mn-ea"/>
            </a:endParaRPr>
          </a:p>
          <a:p>
            <a:r>
              <a:rPr kumimoji="1" lang="ja-JP" altLang="en-US" sz="1100" dirty="0">
                <a:latin typeface="+mn-ea"/>
                <a:ea typeface="+mn-ea"/>
              </a:rPr>
              <a:t>●一概に「徘徊」や「徘徊する人」ではなく、「徘徊」と呼ばれる行動にも、その人の思いがあり、周りの人はその人の思いを聞くことや感じ取ることで、どのような手助けが必要なのかを考えられることにつながり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（その他に</a:t>
            </a:r>
            <a:endParaRPr kumimoji="1" lang="en-US" altLang="ja-JP" sz="1100" b="1" dirty="0">
              <a:latin typeface="+mn-ea"/>
              <a:ea typeface="+mn-ea"/>
            </a:endParaRPr>
          </a:p>
          <a:p>
            <a:r>
              <a:rPr kumimoji="1" lang="ja-JP" altLang="en-US" sz="1100" b="1" dirty="0">
                <a:latin typeface="+mn-ea"/>
                <a:ea typeface="+mn-ea"/>
              </a:rPr>
              <a:t>本人の体調によっても様々な症状が出ることもあります。</a:t>
            </a:r>
            <a:endParaRPr kumimoji="1" lang="en-US" altLang="ja-JP" sz="1100" b="1" dirty="0">
              <a:latin typeface="+mn-ea"/>
              <a:ea typeface="+mn-ea"/>
            </a:endParaRPr>
          </a:p>
          <a:p>
            <a:r>
              <a:rPr kumimoji="1" lang="ja-JP" altLang="en-US" sz="1100" b="1" dirty="0">
                <a:latin typeface="+mn-ea"/>
                <a:ea typeface="+mn-ea"/>
              </a:rPr>
              <a:t>例えば・・・本人がイライラして何かにつけて起こる→便秘などのお腹の調子が悪かった。</a:t>
            </a:r>
            <a:endParaRPr kumimoji="1" lang="en-US" altLang="ja-JP" sz="1100" b="1" dirty="0">
              <a:latin typeface="+mn-ea"/>
              <a:ea typeface="+mn-ea"/>
            </a:endParaRPr>
          </a:p>
          <a:p>
            <a:r>
              <a:rPr kumimoji="1" lang="ja-JP" altLang="en-US" sz="1100" b="1" dirty="0">
                <a:latin typeface="+mn-ea"/>
                <a:ea typeface="+mn-ea"/>
              </a:rPr>
              <a:t>いつもより言っていることが聞き取りづらい→熱が出ていた。などのこともあります。）</a:t>
            </a:r>
            <a:endParaRPr kumimoji="1" lang="en-US" altLang="ja-JP" sz="1100" b="1" dirty="0">
              <a:latin typeface="+mn-ea"/>
              <a:ea typeface="+mn-ea"/>
            </a:endParaRPr>
          </a:p>
          <a:p>
            <a:r>
              <a:rPr kumimoji="1" lang="ja-JP" altLang="en-US" sz="1100" dirty="0">
                <a:latin typeface="+mn-ea"/>
                <a:ea typeface="+mn-ea"/>
              </a:rPr>
              <a:t>また、対応が困難になることもありますので、受診されている方でしたら、障害や症状によって薬の変更や時には、入院治療が必要な場合もあるので、日常の出来事や症状などは、適切に判断する材料になるので、必ず、先生に話しましょう。</a:t>
            </a:r>
            <a:endParaRPr kumimoji="1" lang="en-US" altLang="ja-JP" sz="1100" dirty="0">
              <a:latin typeface="+mn-ea"/>
              <a:ea typeface="+mn-ea"/>
            </a:endParaRPr>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17</a:t>
            </a:fld>
            <a:endParaRPr kumimoji="1" lang="ja-JP" altLang="en-US"/>
          </a:p>
        </p:txBody>
      </p:sp>
    </p:spTree>
    <p:extLst>
      <p:ext uri="{BB962C8B-B14F-4D97-AF65-F5344CB8AC3E}">
        <p14:creationId xmlns:p14="http://schemas.microsoft.com/office/powerpoint/2010/main" val="3633086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（その場に応じて頭や身体をほぐすためのアイスブレイクを導入）</a:t>
            </a:r>
            <a:endParaRPr lang="en-US" altLang="ja-JP" sz="1100" b="1" dirty="0">
              <a:latin typeface="+mn-ea"/>
              <a:ea typeface="+mn-ea"/>
            </a:endParaRPr>
          </a:p>
          <a:p>
            <a:endParaRPr lang="en-US" altLang="ja-JP" sz="1100" b="1" dirty="0">
              <a:latin typeface="+mn-ea"/>
              <a:ea typeface="+mn-ea"/>
            </a:endParaRPr>
          </a:p>
          <a:p>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endParaRPr lang="en-US" altLang="ja-JP" sz="1100" u="sng" dirty="0">
              <a:latin typeface="+mn-ea"/>
              <a:ea typeface="+mn-ea"/>
            </a:endParaRPr>
          </a:p>
          <a:p>
            <a:r>
              <a:rPr lang="en-US" altLang="ja-JP" sz="1100" b="1" dirty="0">
                <a:latin typeface="+mn-ea"/>
                <a:ea typeface="+mn-ea"/>
              </a:rPr>
              <a:t>【</a:t>
            </a:r>
            <a:r>
              <a:rPr lang="ja-JP" altLang="en-US" sz="1100" b="1" dirty="0">
                <a:latin typeface="+mn-ea"/>
                <a:ea typeface="+mn-ea"/>
              </a:rPr>
              <a:t>ごはんまだ？</a:t>
            </a:r>
            <a:r>
              <a:rPr lang="en-US" altLang="ja-JP" sz="1100" b="1" dirty="0">
                <a:latin typeface="+mn-ea"/>
                <a:ea typeface="+mn-ea"/>
              </a:rPr>
              <a:t>】</a:t>
            </a:r>
          </a:p>
          <a:p>
            <a:r>
              <a:rPr lang="ja-JP" altLang="en-US" sz="1100" b="1" dirty="0">
                <a:latin typeface="+mn-ea"/>
                <a:ea typeface="+mn-ea"/>
              </a:rPr>
              <a:t>認知症サポーターステップアップ研修教材（教材</a:t>
            </a:r>
            <a:r>
              <a:rPr lang="en-US" altLang="ja-JP" sz="1100" b="1" dirty="0">
                <a:latin typeface="+mn-ea"/>
                <a:ea typeface="+mn-ea"/>
              </a:rPr>
              <a:t>2</a:t>
            </a:r>
            <a:r>
              <a:rPr lang="ja-JP" altLang="en-US" sz="1100" b="1" dirty="0">
                <a:latin typeface="+mn-ea"/>
                <a:ea typeface="+mn-ea"/>
              </a:rPr>
              <a:t>（</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2</a:t>
            </a:r>
            <a:r>
              <a:rPr lang="ja-JP" altLang="en-US" sz="1100" b="1" dirty="0">
                <a:latin typeface="+mn-ea"/>
                <a:ea typeface="+mn-ea"/>
              </a:rPr>
              <a:t>）「食事編（良くない例・良い例）」</a:t>
            </a:r>
            <a:r>
              <a:rPr lang="en-US" altLang="ja-JP" sz="1100" b="1" dirty="0">
                <a:latin typeface="+mn-ea"/>
                <a:ea typeface="+mn-ea"/>
              </a:rPr>
              <a:t>1</a:t>
            </a:r>
            <a:r>
              <a:rPr lang="ja-JP" altLang="en-US" sz="1100" b="1" dirty="0">
                <a:latin typeface="+mn-ea"/>
                <a:ea typeface="+mn-ea"/>
              </a:rPr>
              <a:t>分程度のもの</a:t>
            </a:r>
            <a:endParaRPr lang="en-US" altLang="ja-JP" sz="1100" b="1" dirty="0">
              <a:latin typeface="+mn-ea"/>
              <a:ea typeface="+mn-ea"/>
            </a:endParaRPr>
          </a:p>
          <a:p>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おばあちゃんどこ行くの？</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認知症サポーターステップアップ研修教材（教材</a:t>
            </a:r>
            <a:r>
              <a:rPr lang="en-US" altLang="ja-JP" sz="1100" b="1" dirty="0">
                <a:latin typeface="+mn-ea"/>
                <a:ea typeface="+mn-ea"/>
              </a:rPr>
              <a:t>5</a:t>
            </a:r>
            <a:r>
              <a:rPr lang="ja-JP" altLang="en-US" sz="1100" b="1" dirty="0">
                <a:latin typeface="+mn-ea"/>
                <a:ea typeface="+mn-ea"/>
              </a:rPr>
              <a:t>（</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2</a:t>
            </a:r>
            <a:r>
              <a:rPr lang="ja-JP" altLang="en-US" sz="1100" b="1" dirty="0">
                <a:latin typeface="+mn-ea"/>
                <a:ea typeface="+mn-ea"/>
              </a:rPr>
              <a:t>）・（</a:t>
            </a:r>
            <a:r>
              <a:rPr lang="en-US" altLang="ja-JP" sz="1100" b="1" dirty="0">
                <a:latin typeface="+mn-ea"/>
                <a:ea typeface="+mn-ea"/>
              </a:rPr>
              <a:t>3</a:t>
            </a:r>
            <a:r>
              <a:rPr lang="ja-JP" altLang="en-US" sz="1100" b="1" dirty="0">
                <a:latin typeface="+mn-ea"/>
                <a:ea typeface="+mn-ea"/>
              </a:rPr>
              <a:t>）「道に迷っている高齢者への対応（ここで別れる・家まで行く）」</a:t>
            </a:r>
            <a:r>
              <a:rPr lang="en-US" altLang="ja-JP" sz="1100" b="1" dirty="0">
                <a:latin typeface="+mn-ea"/>
                <a:ea typeface="+mn-ea"/>
              </a:rPr>
              <a:t>4</a:t>
            </a:r>
            <a:r>
              <a:rPr lang="ja-JP" altLang="en-US" sz="1100" b="1" dirty="0">
                <a:latin typeface="+mn-ea"/>
                <a:ea typeface="+mn-ea"/>
              </a:rPr>
              <a:t>分程度のもの）</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あれ？おばあちゃんがこんなところに！</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認知症サポーターステップアップ研修教材（教材</a:t>
            </a:r>
            <a:r>
              <a:rPr lang="en-US" altLang="ja-JP" sz="1100" b="1" dirty="0">
                <a:latin typeface="+mn-ea"/>
                <a:ea typeface="+mn-ea"/>
              </a:rPr>
              <a:t>1</a:t>
            </a:r>
            <a:r>
              <a:rPr lang="ja-JP" altLang="en-US" sz="1100" b="1" dirty="0">
                <a:latin typeface="+mn-ea"/>
                <a:ea typeface="+mn-ea"/>
              </a:rPr>
              <a:t>「地域での見守りや声かけの例」</a:t>
            </a:r>
            <a:r>
              <a:rPr lang="en-US" altLang="ja-JP" sz="1100" b="1" dirty="0">
                <a:latin typeface="+mn-ea"/>
                <a:ea typeface="+mn-ea"/>
              </a:rPr>
              <a:t>5</a:t>
            </a:r>
            <a:r>
              <a:rPr lang="ja-JP" altLang="en-US" sz="1100" b="1" dirty="0">
                <a:latin typeface="+mn-ea"/>
                <a:ea typeface="+mn-ea"/>
              </a:rPr>
              <a:t>分程度のもの）</a:t>
            </a:r>
            <a:endParaRPr lang="en-US" altLang="ja-JP" sz="1100" b="1" dirty="0">
              <a:latin typeface="+mn-ea"/>
              <a:ea typeface="+mn-ea"/>
            </a:endParaRPr>
          </a:p>
          <a:p>
            <a:r>
              <a:rPr lang="ja-JP" altLang="en-US" sz="1100" b="1" dirty="0">
                <a:latin typeface="+mn-ea"/>
                <a:ea typeface="+mn-ea"/>
              </a:rPr>
              <a:t>→上記の教材について事務局でも</a:t>
            </a:r>
            <a:r>
              <a:rPr lang="en-US" altLang="ja-JP" sz="1100" b="1" dirty="0">
                <a:latin typeface="+mn-ea"/>
                <a:ea typeface="+mn-ea"/>
              </a:rPr>
              <a:t>DVD</a:t>
            </a:r>
            <a:r>
              <a:rPr lang="ja-JP" altLang="en-US" sz="1100" b="1" dirty="0">
                <a:latin typeface="+mn-ea"/>
                <a:ea typeface="+mn-ea"/>
              </a:rPr>
              <a:t>があります。</a:t>
            </a:r>
            <a:endParaRPr kumimoji="1" lang="ja-JP" altLang="en-US" sz="1100" dirty="0">
              <a:latin typeface="+mn-ea"/>
              <a:ea typeface="+mn-ea"/>
            </a:endParaRPr>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18</a:t>
            </a:fld>
            <a:endParaRPr kumimoji="1" lang="ja-JP" altLang="en-US"/>
          </a:p>
        </p:txBody>
      </p:sp>
    </p:spTree>
    <p:extLst>
      <p:ext uri="{BB962C8B-B14F-4D97-AF65-F5344CB8AC3E}">
        <p14:creationId xmlns:p14="http://schemas.microsoft.com/office/powerpoint/2010/main" val="2505520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mn-ea"/>
                <a:ea typeface="+mn-ea"/>
                <a:cs typeface="Times New Roman" panose="02020603050405020304" pitchFamily="18" charset="0"/>
              </a:rPr>
              <a:t>認知症の普及啓発に関する映像「希望の道」（</a:t>
            </a:r>
            <a:r>
              <a:rPr lang="en-US" altLang="ja-JP" sz="1100" b="1" kern="100" dirty="0">
                <a:effectLst/>
                <a:latin typeface="+mn-ea"/>
                <a:ea typeface="+mn-ea"/>
                <a:cs typeface="Times New Roman" panose="02020603050405020304" pitchFamily="18" charset="0"/>
              </a:rPr>
              <a:t>※</a:t>
            </a:r>
            <a:r>
              <a:rPr lang="ja-JP" altLang="en-US" sz="1100" b="1" kern="100" dirty="0">
                <a:effectLst/>
                <a:latin typeface="+mn-ea"/>
                <a:ea typeface="+mn-ea"/>
                <a:cs typeface="Times New Roman" panose="02020603050405020304" pitchFamily="18" charset="0"/>
              </a:rPr>
              <a:t>インターネット環境が必要です。）</a:t>
            </a:r>
            <a:endParaRPr lang="en-US" altLang="ja-JP" sz="1100" b="1" kern="100" dirty="0">
              <a:effectLst/>
              <a:latin typeface="+mn-ea"/>
              <a:ea typeface="+mn-ea"/>
              <a:cs typeface="Times New Roman" panose="02020603050405020304" pitchFamily="18" charset="0"/>
            </a:endParaRPr>
          </a:p>
          <a:p>
            <a:r>
              <a:rPr kumimoji="1" lang="ja-JP" altLang="en-US" sz="1100" b="1" dirty="0">
                <a:latin typeface="+mn-ea"/>
                <a:ea typeface="+mn-ea"/>
              </a:rPr>
              <a:t>出典：厚生労働省ホームページ「認知症の人からのメッセージ」</a:t>
            </a:r>
            <a:endParaRPr kumimoji="1" lang="en-US" altLang="ja-JP" sz="1100" b="1" dirty="0">
              <a:latin typeface="+mn-ea"/>
              <a:ea typeface="+mn-ea"/>
            </a:endParaRPr>
          </a:p>
          <a:p>
            <a:r>
              <a:rPr lang="ja-JP" altLang="en-US" sz="1100" b="0" dirty="0">
                <a:latin typeface="+mn-ea"/>
                <a:ea typeface="+mn-ea"/>
                <a:hlinkClick r:id="rId3"/>
              </a:rPr>
              <a:t>「希望の道」─認知症とともに生きる─｜なかまぁる </a:t>
            </a:r>
            <a:r>
              <a:rPr lang="en-US" altLang="ja-JP" sz="1100" b="0" dirty="0">
                <a:latin typeface="+mn-ea"/>
                <a:ea typeface="+mn-ea"/>
                <a:hlinkClick r:id="rId3"/>
              </a:rPr>
              <a:t>(asahi.com)</a:t>
            </a:r>
            <a:endParaRPr lang="en-US" altLang="ja-JP" sz="1100" b="0" dirty="0">
              <a:latin typeface="+mn-ea"/>
              <a:ea typeface="+mn-ea"/>
            </a:endParaRPr>
          </a:p>
          <a:p>
            <a:r>
              <a:rPr kumimoji="1" lang="ja-JP" altLang="en-US" sz="1100" b="1" dirty="0">
                <a:latin typeface="+mn-ea"/>
                <a:ea typeface="+mn-ea"/>
              </a:rPr>
              <a:t>（</a:t>
            </a:r>
            <a:r>
              <a:rPr kumimoji="1" lang="en-US" altLang="ja-JP" sz="1100" b="1" dirty="0">
                <a:latin typeface="+mn-ea"/>
                <a:ea typeface="+mn-ea"/>
              </a:rPr>
              <a:t>https://nakamaaru.asahi.com/nakamaaru/extra/kibounomichi/index.html</a:t>
            </a:r>
            <a:r>
              <a:rPr kumimoji="1" lang="ja-JP" altLang="en-US" sz="1100" b="1" dirty="0">
                <a:latin typeface="+mn-ea"/>
                <a:ea typeface="+mn-ea"/>
              </a:rPr>
              <a:t>）</a:t>
            </a:r>
            <a:endParaRPr kumimoji="1" lang="en-US" altLang="ja-JP" sz="1100" b="1" dirty="0">
              <a:latin typeface="+mn-ea"/>
              <a:ea typeface="+mn-ea"/>
            </a:endParaRPr>
          </a:p>
          <a:p>
            <a:endParaRPr kumimoji="1"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latin typeface="+mn-ea"/>
                <a:ea typeface="+mn-ea"/>
              </a:rPr>
              <a:t>若年性認知症・認知症と診断された方の「メッセージ動画」をご紹介します。</a:t>
            </a:r>
            <a:endParaRPr kumimoji="1" lang="en-US" altLang="ja-JP" sz="1100" b="1" dirty="0">
              <a:latin typeface="+mn-ea"/>
              <a:ea typeface="+mn-ea"/>
            </a:endParaRPr>
          </a:p>
          <a:p>
            <a:r>
              <a:rPr kumimoji="1" lang="ja-JP" altLang="en-US" sz="1100" b="1" dirty="0">
                <a:latin typeface="+mn-ea"/>
                <a:ea typeface="+mn-ea"/>
              </a:rPr>
              <a:t>メッセージ動画を観てそれぞれ感じたことを共有。</a:t>
            </a:r>
            <a:endParaRPr kumimoji="1" lang="en-US" altLang="ja-JP" sz="1100" b="1" dirty="0">
              <a:latin typeface="+mn-ea"/>
              <a:ea typeface="+mn-ea"/>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19</a:t>
            </a:fld>
            <a:endParaRPr kumimoji="1" lang="ja-JP" altLang="en-US"/>
          </a:p>
        </p:txBody>
      </p:sp>
    </p:spTree>
    <p:extLst>
      <p:ext uri="{BB962C8B-B14F-4D97-AF65-F5344CB8AC3E}">
        <p14:creationId xmlns:p14="http://schemas.microsoft.com/office/powerpoint/2010/main" val="410759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latin typeface="+mn-ea"/>
                <a:ea typeface="+mn-ea"/>
              </a:rPr>
              <a:t>本日の内容は</a:t>
            </a:r>
            <a:endParaRPr kumimoji="1" lang="en-US" altLang="ja-JP" sz="1100" dirty="0">
              <a:latin typeface="+mn-ea"/>
              <a:ea typeface="+mn-ea"/>
            </a:endParaRPr>
          </a:p>
          <a:p>
            <a:r>
              <a:rPr kumimoji="1" lang="ja-JP" altLang="en-US" sz="1100" dirty="0">
                <a:latin typeface="+mn-ea"/>
                <a:ea typeface="+mn-ea"/>
              </a:rPr>
              <a:t>①桐生市の高齢化率</a:t>
            </a:r>
            <a:endParaRPr kumimoji="1" lang="en-US" altLang="ja-JP" sz="1100" dirty="0">
              <a:latin typeface="+mn-ea"/>
              <a:ea typeface="+mn-ea"/>
            </a:endParaRPr>
          </a:p>
          <a:p>
            <a:r>
              <a:rPr kumimoji="1" lang="ja-JP" altLang="en-US" sz="1100" dirty="0">
                <a:latin typeface="+mn-ea"/>
                <a:ea typeface="+mn-ea"/>
              </a:rPr>
              <a:t>②高齢の身体変化と脳の役割</a:t>
            </a:r>
            <a:endParaRPr kumimoji="1" lang="en-US" altLang="ja-JP" sz="1100" dirty="0">
              <a:latin typeface="+mn-ea"/>
              <a:ea typeface="+mn-ea"/>
            </a:endParaRPr>
          </a:p>
          <a:p>
            <a:r>
              <a:rPr kumimoji="1" lang="ja-JP" altLang="en-US" sz="1100" dirty="0">
                <a:latin typeface="+mn-ea"/>
                <a:ea typeface="+mn-ea"/>
              </a:rPr>
              <a:t>③認知症の種類と症状について</a:t>
            </a:r>
            <a:endParaRPr kumimoji="1" lang="en-US" altLang="ja-JP" sz="1100" dirty="0">
              <a:latin typeface="+mn-ea"/>
              <a:ea typeface="+mn-ea"/>
            </a:endParaRPr>
          </a:p>
          <a:p>
            <a:r>
              <a:rPr kumimoji="1" lang="ja-JP" altLang="en-US" sz="1100" dirty="0">
                <a:latin typeface="+mn-ea"/>
                <a:ea typeface="+mn-ea"/>
              </a:rPr>
              <a:t>④認知症の方との接し方について</a:t>
            </a:r>
            <a:endParaRPr kumimoji="1" lang="en-US" altLang="ja-JP" sz="1100" dirty="0">
              <a:latin typeface="+mn-ea"/>
              <a:ea typeface="+mn-ea"/>
            </a:endParaRPr>
          </a:p>
          <a:p>
            <a:r>
              <a:rPr kumimoji="1" lang="ja-JP" altLang="en-US" sz="1100" dirty="0">
                <a:latin typeface="+mn-ea"/>
                <a:ea typeface="+mn-ea"/>
              </a:rPr>
              <a:t>⑤大切な診断・治療と予防の考え方</a:t>
            </a:r>
            <a:endParaRPr kumimoji="1" lang="en-US" altLang="ja-JP" sz="1100" dirty="0">
              <a:latin typeface="+mn-ea"/>
              <a:ea typeface="+mn-ea"/>
            </a:endParaRPr>
          </a:p>
          <a:p>
            <a:r>
              <a:rPr kumimoji="1" lang="ja-JP" altLang="en-US" sz="1100" dirty="0">
                <a:latin typeface="+mn-ea"/>
                <a:ea typeface="+mn-ea"/>
              </a:rPr>
              <a:t>⑥認知症の家族の気持ちとは</a:t>
            </a:r>
            <a:endParaRPr kumimoji="1" lang="en-US" altLang="ja-JP" sz="1100" dirty="0">
              <a:latin typeface="+mn-ea"/>
              <a:ea typeface="+mn-ea"/>
            </a:endParaRPr>
          </a:p>
          <a:p>
            <a:r>
              <a:rPr kumimoji="1" lang="ja-JP" altLang="en-US" sz="1100" dirty="0">
                <a:latin typeface="+mn-ea"/>
                <a:ea typeface="+mn-ea"/>
              </a:rPr>
              <a:t>⑦認知症サポーターの役割</a:t>
            </a:r>
            <a:endParaRPr kumimoji="1" lang="en-US" altLang="ja-JP" sz="1100" dirty="0">
              <a:latin typeface="+mn-ea"/>
              <a:ea typeface="+mn-ea"/>
            </a:endParaRPr>
          </a:p>
          <a:p>
            <a:r>
              <a:rPr kumimoji="1" lang="ja-JP" altLang="en-US" sz="1100" dirty="0">
                <a:latin typeface="+mn-ea"/>
                <a:ea typeface="+mn-ea"/>
              </a:rPr>
              <a:t>をお話ししたいと思います。</a:t>
            </a:r>
            <a:endParaRPr kumimoji="1" lang="en-US" altLang="ja-JP" sz="1100" dirty="0">
              <a:latin typeface="+mn-ea"/>
              <a:ea typeface="+mn-ea"/>
            </a:endParaRPr>
          </a:p>
          <a:p>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2</a:t>
            </a:fld>
            <a:endParaRPr kumimoji="1" lang="ja-JP" altLang="en-US"/>
          </a:p>
        </p:txBody>
      </p:sp>
    </p:spTree>
    <p:extLst>
      <p:ext uri="{BB962C8B-B14F-4D97-AF65-F5344CB8AC3E}">
        <p14:creationId xmlns:p14="http://schemas.microsoft.com/office/powerpoint/2010/main" val="48810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DCDA0C1C-D37C-4081-ABB6-71F63EACD1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a:extLst>
              <a:ext uri="{FF2B5EF4-FFF2-40B4-BE49-F238E27FC236}">
                <a16:creationId xmlns:a16="http://schemas.microsoft.com/office/drawing/2014/main" id="{F6CFBE7F-3C2E-413A-A32B-3D6DE62C50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16</a:t>
            </a:r>
            <a:r>
              <a:rPr lang="ja-JP" altLang="en-US" sz="1100" b="1" dirty="0">
                <a:latin typeface="+mn-ea"/>
                <a:ea typeface="+mn-ea"/>
              </a:rPr>
              <a:t>・</a:t>
            </a:r>
            <a:r>
              <a:rPr lang="en-US" altLang="ja-JP" sz="1100" b="1" dirty="0">
                <a:latin typeface="+mn-ea"/>
                <a:ea typeface="+mn-ea"/>
              </a:rPr>
              <a:t>17</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診断と治療はとても大切です。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認知症」はどうせ治らないから受診しても仕方ないは、誤った考え方で早期に発見・受診・診断・治療することでその後の認知症の本人の生活を左右する非常に大切なことです。認知症なのか、治せる認知症なのかなど、</a:t>
            </a:r>
            <a:endParaRPr lang="en-US" altLang="ja-JP" sz="1100" dirty="0">
              <a:latin typeface="+mn-ea"/>
              <a:ea typeface="+mn-ea"/>
            </a:endParaRPr>
          </a:p>
          <a:p>
            <a:r>
              <a:rPr lang="ja-JP" altLang="en-US" sz="1100" dirty="0">
                <a:latin typeface="+mn-ea"/>
                <a:ea typeface="+mn-ea"/>
              </a:rPr>
              <a:t>早い時期に受診することで、もしも認知症と診断された場合、認知症の本人とその家族や周りの人たちが病気への理解を少しずつ深めていくことができ、本人の状況に合わせた対応が出来る事で生活上の障害が軽減できたり、トラブルや困りごとなどを減らすこともでき、本人の安心にもつながります。また、本人を含めた将来についても備えることもできると言え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rgbClr val="26211E"/>
                </a:solidFill>
                <a:effectLst/>
                <a:latin typeface="+mn-ea"/>
                <a:ea typeface="+mn-ea"/>
                <a:cs typeface="Arial" panose="020B0604020202020204" pitchFamily="34" charset="0"/>
              </a:rPr>
              <a:t>また、</a:t>
            </a:r>
            <a:r>
              <a:rPr lang="ja-JP" altLang="ja-JP" sz="1100" dirty="0">
                <a:solidFill>
                  <a:srgbClr val="26211E"/>
                </a:solidFill>
                <a:effectLst/>
                <a:latin typeface="+mn-ea"/>
                <a:ea typeface="+mn-ea"/>
                <a:cs typeface="Arial" panose="020B0604020202020204" pitchFamily="34" charset="0"/>
              </a:rPr>
              <a:t>認知症の原因疾患の中には治るものもあります。</a:t>
            </a:r>
            <a:br>
              <a:rPr lang="en-US" altLang="ja-JP" sz="1100" dirty="0">
                <a:solidFill>
                  <a:srgbClr val="26211E"/>
                </a:solidFill>
                <a:effectLst/>
                <a:latin typeface="+mn-ea"/>
                <a:ea typeface="+mn-ea"/>
                <a:cs typeface="ＭＳ Ｐゴシック" panose="020B0600070205080204" pitchFamily="50" charset="-128"/>
              </a:rPr>
            </a:br>
            <a:r>
              <a:rPr lang="ja-JP" altLang="ja-JP" sz="1100" dirty="0">
                <a:solidFill>
                  <a:srgbClr val="26211E"/>
                </a:solidFill>
                <a:effectLst/>
                <a:latin typeface="+mn-ea"/>
                <a:ea typeface="+mn-ea"/>
                <a:cs typeface="Arial" panose="020B0604020202020204" pitchFamily="34" charset="0"/>
              </a:rPr>
              <a:t>転倒などで頭をぶつけたことによって、頭蓋骨と脳の間に血液がたまる</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慢性硬膜下血腫</a:t>
            </a:r>
            <a:r>
              <a:rPr lang="ja-JP" altLang="ja-JP" sz="1100" u="none" dirty="0">
                <a:solidFill>
                  <a:srgbClr val="26211E"/>
                </a:solidFill>
                <a:effectLst/>
                <a:latin typeface="+mn-ea"/>
                <a:ea typeface="+mn-ea"/>
                <a:cs typeface="Arial" panose="020B0604020202020204" pitchFamily="34" charset="0"/>
              </a:rPr>
              <a:t>」</a:t>
            </a:r>
            <a:r>
              <a:rPr lang="ja-JP" altLang="ja-JP" sz="1100" dirty="0">
                <a:solidFill>
                  <a:srgbClr val="26211E"/>
                </a:solidFill>
                <a:effectLst/>
                <a:latin typeface="+mn-ea"/>
                <a:ea typeface="+mn-ea"/>
                <a:cs typeface="Arial" panose="020B0604020202020204" pitchFamily="34" charset="0"/>
              </a:rPr>
              <a:t>や、脳室が拡大して起こる「正常圧水頭症」は、手術によって治療することができます</a:t>
            </a:r>
            <a:r>
              <a:rPr lang="ja-JP" altLang="en-US" sz="1100" dirty="0">
                <a:solidFill>
                  <a:srgbClr val="26211E"/>
                </a:solidFill>
                <a:effectLst/>
                <a:latin typeface="+mn-ea"/>
                <a:ea typeface="+mn-ea"/>
                <a:cs typeface="Arial" panose="020B0604020202020204" pitchFamily="34" charset="0"/>
              </a:rPr>
              <a:t>が、長期間放置すると回復が難しいと言われています。</a:t>
            </a:r>
            <a:br>
              <a:rPr lang="en-US" altLang="ja-JP" sz="1100" dirty="0">
                <a:solidFill>
                  <a:srgbClr val="26211E"/>
                </a:solidFill>
                <a:effectLst/>
                <a:latin typeface="+mn-ea"/>
                <a:ea typeface="+mn-ea"/>
                <a:cs typeface="ＭＳ Ｐゴシック" panose="020B0600070205080204" pitchFamily="50" charset="-128"/>
              </a:rPr>
            </a:br>
            <a:r>
              <a:rPr lang="ja-JP" altLang="en-US" sz="1100" dirty="0">
                <a:solidFill>
                  <a:srgbClr val="26211E"/>
                </a:solidFill>
                <a:effectLst/>
                <a:latin typeface="+mn-ea"/>
                <a:ea typeface="+mn-ea"/>
                <a:cs typeface="ＭＳ Ｐゴシック" panose="020B0600070205080204" pitchFamily="50" charset="-128"/>
              </a:rPr>
              <a:t>また、</a:t>
            </a:r>
            <a:r>
              <a:rPr lang="ja-JP" altLang="ja-JP" sz="1100" dirty="0">
                <a:solidFill>
                  <a:srgbClr val="26211E"/>
                </a:solidFill>
                <a:effectLst/>
                <a:latin typeface="+mn-ea"/>
                <a:ea typeface="+mn-ea"/>
                <a:cs typeface="Arial" panose="020B0604020202020204" pitchFamily="34" charset="0"/>
              </a:rPr>
              <a:t>甲状腺の働きの低下によって起こる「甲状腺機能低下症」やビタミン欠乏症に起因する認知症は、甲状腺ホルモンの補充やビタミンの補充で改善</a:t>
            </a:r>
            <a:r>
              <a:rPr lang="ja-JP" altLang="en-US" sz="1100" dirty="0">
                <a:solidFill>
                  <a:srgbClr val="26211E"/>
                </a:solidFill>
                <a:effectLst/>
                <a:latin typeface="+mn-ea"/>
                <a:ea typeface="+mn-ea"/>
                <a:cs typeface="Arial" panose="020B0604020202020204" pitchFamily="34" charset="0"/>
              </a:rPr>
              <a:t>すると言われています。</a:t>
            </a:r>
            <a:endParaRPr lang="ja-JP" altLang="ja-JP" sz="1100" dirty="0">
              <a:effectLst/>
              <a:latin typeface="+mn-ea"/>
              <a:ea typeface="+mn-ea"/>
              <a:cs typeface="ＭＳ Ｐゴシック" panose="020B0600070205080204" pitchFamily="50" charset="-128"/>
            </a:endParaRPr>
          </a:p>
          <a:p>
            <a:r>
              <a:rPr lang="ja-JP" altLang="en-US" sz="1100" dirty="0">
                <a:latin typeface="+mn-ea"/>
                <a:ea typeface="+mn-ea"/>
              </a:rPr>
              <a:t>「あれ？」と思ったら、早めに受診することが大切です。</a:t>
            </a:r>
            <a:endParaRPr lang="en-US" altLang="ja-JP" sz="1100" dirty="0">
              <a:latin typeface="+mn-ea"/>
              <a:ea typeface="+mn-ea"/>
            </a:endParaRPr>
          </a:p>
          <a:p>
            <a:r>
              <a:rPr lang="ja-JP" altLang="en-US" sz="1100" dirty="0">
                <a:latin typeface="+mn-ea"/>
                <a:ea typeface="+mn-ea"/>
              </a:rPr>
              <a:t>また、周囲の人も「いつもと違う」という気づきが大切です。</a:t>
            </a:r>
            <a:endParaRPr lang="en-US" altLang="ja-JP" sz="1100" dirty="0">
              <a:latin typeface="+mn-ea"/>
              <a:ea typeface="+mn-ea"/>
            </a:endParaRPr>
          </a:p>
        </p:txBody>
      </p:sp>
      <p:sp>
        <p:nvSpPr>
          <p:cNvPr id="49156" name="スライド番号プレースホルダー 3">
            <a:extLst>
              <a:ext uri="{FF2B5EF4-FFF2-40B4-BE49-F238E27FC236}">
                <a16:creationId xmlns:a16="http://schemas.microsoft.com/office/drawing/2014/main" id="{25BDECA9-2924-4924-ACB2-816093CDAE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54A881E3-1002-4A70-A0A8-96E3E9CFB081}" type="slidenum">
              <a:rPr lang="ja-JP" altLang="en-US" sz="1300" smtClean="0"/>
              <a:pPr/>
              <a:t>20</a:t>
            </a:fld>
            <a:endParaRPr lang="ja-JP" alt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18</a:t>
            </a:r>
            <a:r>
              <a:rPr lang="ja-JP" altLang="en-US" sz="1100" b="1" dirty="0">
                <a:latin typeface="+mn-ea"/>
                <a:ea typeface="+mn-ea"/>
              </a:rPr>
              <a:t>ページです）</a:t>
            </a:r>
            <a:endParaRPr lang="en-US" altLang="ja-JP" sz="1100" b="1" dirty="0">
              <a:latin typeface="+mn-ea"/>
              <a:ea typeface="+mn-ea"/>
            </a:endParaRPr>
          </a:p>
          <a:p>
            <a:endParaRPr kumimoji="1" lang="en-US" altLang="ja-JP" sz="1100" dirty="0">
              <a:latin typeface="+mn-ea"/>
              <a:ea typeface="+mn-ea"/>
            </a:endParaRPr>
          </a:p>
          <a:p>
            <a:r>
              <a:rPr kumimoji="1" lang="ja-JP" altLang="en-US" sz="1100" dirty="0">
                <a:latin typeface="+mn-ea"/>
                <a:ea typeface="+mn-ea"/>
              </a:rPr>
              <a:t>認知症の予防についての考え方と</a:t>
            </a:r>
            <a:r>
              <a:rPr kumimoji="1" lang="en-US" altLang="ja-JP" sz="1100" dirty="0">
                <a:latin typeface="+mn-ea"/>
                <a:ea typeface="+mn-ea"/>
              </a:rPr>
              <a:t>MCI</a:t>
            </a:r>
            <a:r>
              <a:rPr kumimoji="1" lang="ja-JP" altLang="en-US" sz="1100" dirty="0">
                <a:latin typeface="+mn-ea"/>
                <a:ea typeface="+mn-ea"/>
              </a:rPr>
              <a:t>（軽度認知障害）についてです。</a:t>
            </a:r>
            <a:endParaRPr kumimoji="1" lang="en-US" altLang="ja-JP" sz="1100" dirty="0">
              <a:latin typeface="+mn-ea"/>
              <a:ea typeface="+mn-ea"/>
            </a:endParaRPr>
          </a:p>
          <a:p>
            <a:r>
              <a:rPr kumimoji="1" lang="ja-JP" altLang="en-US" sz="1100" dirty="0">
                <a:latin typeface="+mn-ea"/>
                <a:ea typeface="+mn-ea"/>
              </a:rPr>
              <a:t>「認知症の予防」と聞くと認知症にならないようにする、防ぐと考えがちですが、</a:t>
            </a:r>
            <a:endParaRPr kumimoji="1" lang="en-US" altLang="ja-JP" sz="1100" dirty="0">
              <a:latin typeface="+mn-ea"/>
              <a:ea typeface="+mn-ea"/>
            </a:endParaRPr>
          </a:p>
          <a:p>
            <a:r>
              <a:rPr kumimoji="1" lang="ja-JP" altLang="en-US" sz="1100" dirty="0">
                <a:latin typeface="+mn-ea"/>
                <a:ea typeface="+mn-ea"/>
              </a:rPr>
              <a:t>実は、認知症の発症のリスクを少なくする、遅らせるということです。</a:t>
            </a:r>
            <a:endParaRPr kumimoji="1" lang="en-US" altLang="ja-JP" sz="1100" dirty="0">
              <a:latin typeface="+mn-ea"/>
              <a:ea typeface="+mn-ea"/>
            </a:endParaRPr>
          </a:p>
          <a:p>
            <a:r>
              <a:rPr kumimoji="1" lang="ja-JP" altLang="en-US" sz="1100" dirty="0">
                <a:latin typeface="+mn-ea"/>
                <a:ea typeface="+mn-ea"/>
              </a:rPr>
              <a:t>皆さんもどこかで耳にしたことがある方もいらっしゃると思いますが、運動や食生活をはじめとする生活習慣病</a:t>
            </a:r>
            <a:r>
              <a:rPr kumimoji="1" lang="ja-JP" altLang="en-US" sz="1100" b="1" dirty="0">
                <a:latin typeface="+mn-ea"/>
                <a:ea typeface="+mn-ea"/>
              </a:rPr>
              <a:t>（高血圧、糖尿病、肥満、動脈硬化など）</a:t>
            </a:r>
            <a:r>
              <a:rPr kumimoji="1" lang="ja-JP" altLang="en-US" sz="1100" dirty="0">
                <a:latin typeface="+mn-ea"/>
                <a:ea typeface="+mn-ea"/>
              </a:rPr>
              <a:t>を対策することで、脳血管性認知症の予防であったり、アルツハイマー病の予防に効果があると言われています。</a:t>
            </a:r>
            <a:endParaRPr kumimoji="1" lang="en-US" altLang="ja-JP" sz="1100" dirty="0">
              <a:latin typeface="+mn-ea"/>
              <a:ea typeface="+mn-ea"/>
            </a:endParaRPr>
          </a:p>
          <a:p>
            <a:r>
              <a:rPr kumimoji="1" lang="ja-JP" altLang="en-US" sz="1100" dirty="0">
                <a:latin typeface="+mn-ea"/>
                <a:ea typeface="+mn-ea"/>
              </a:rPr>
              <a:t>「</a:t>
            </a:r>
            <a:r>
              <a:rPr kumimoji="1" lang="en-US" altLang="ja-JP" sz="1100" dirty="0">
                <a:latin typeface="+mn-ea"/>
                <a:ea typeface="+mn-ea"/>
              </a:rPr>
              <a:t>MCI</a:t>
            </a:r>
            <a:r>
              <a:rPr kumimoji="1" lang="ja-JP" altLang="en-US" sz="1100" dirty="0">
                <a:latin typeface="+mn-ea"/>
                <a:ea typeface="+mn-ea"/>
              </a:rPr>
              <a:t>（軽度認知障害）とは」日常生活に支障をきたす程度には至らないため「認知症」とは診断されないが、記憶障害や軽度の認知障害が認められ、正常とも言い切れない中間的な段階を言います。また、</a:t>
            </a:r>
            <a:r>
              <a:rPr kumimoji="1" lang="en-US" altLang="ja-JP" sz="1100" dirty="0">
                <a:latin typeface="+mn-ea"/>
                <a:ea typeface="+mn-ea"/>
              </a:rPr>
              <a:t>MCI</a:t>
            </a:r>
            <a:r>
              <a:rPr kumimoji="1" lang="ja-JP" altLang="en-US" sz="1100" dirty="0">
                <a:latin typeface="+mn-ea"/>
                <a:ea typeface="+mn-ea"/>
              </a:rPr>
              <a:t>を放置せず、この段階で脳の活性化を図ることや、運動習慣、何事にもチャレンジすることなど、認知症予防には、非常に重要な時期である言われています。</a:t>
            </a:r>
            <a:endParaRPr kumimoji="1" lang="en-US" altLang="ja-JP" sz="1100" dirty="0">
              <a:latin typeface="+mn-ea"/>
              <a:ea typeface="+mn-ea"/>
            </a:endParaRPr>
          </a:p>
          <a:p>
            <a:endParaRPr kumimoji="1" lang="ja-JP" altLang="en-US" dirty="0"/>
          </a:p>
        </p:txBody>
      </p:sp>
      <p:sp>
        <p:nvSpPr>
          <p:cNvPr id="6" name="スライド番号プレースホルダー 5">
            <a:extLst>
              <a:ext uri="{FF2B5EF4-FFF2-40B4-BE49-F238E27FC236}">
                <a16:creationId xmlns:a16="http://schemas.microsoft.com/office/drawing/2014/main" id="{7AFCB919-3244-477A-99BC-DAD8D121F7D0}"/>
              </a:ext>
            </a:extLst>
          </p:cNvPr>
          <p:cNvSpPr>
            <a:spLocks noGrp="1"/>
          </p:cNvSpPr>
          <p:nvPr>
            <p:ph type="sldNum" sz="quarter" idx="5"/>
          </p:nvPr>
        </p:nvSpPr>
        <p:spPr/>
        <p:txBody>
          <a:bodyPr/>
          <a:lstStyle/>
          <a:p>
            <a:fld id="{8744AEE6-3A6D-4E72-95A8-DC3A52423C5C}" type="slidenum">
              <a:rPr kumimoji="1" lang="ja-JP" altLang="en-US" smtClean="0"/>
              <a:t>21</a:t>
            </a:fld>
            <a:endParaRPr kumimoji="1" lang="ja-JP" altLang="en-US"/>
          </a:p>
        </p:txBody>
      </p:sp>
    </p:spTree>
    <p:extLst>
      <p:ext uri="{BB962C8B-B14F-4D97-AF65-F5344CB8AC3E}">
        <p14:creationId xmlns:p14="http://schemas.microsoft.com/office/powerpoint/2010/main" val="3128499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18</a:t>
            </a:r>
            <a:r>
              <a:rPr lang="ja-JP" altLang="en-US" sz="1100" b="1" dirty="0">
                <a:latin typeface="+mn-ea"/>
                <a:ea typeface="+mn-ea"/>
              </a:rPr>
              <a:t>ページです）</a:t>
            </a:r>
            <a:endParaRPr lang="en-US" altLang="ja-JP" sz="1100" b="1" dirty="0">
              <a:latin typeface="+mn-ea"/>
              <a:ea typeface="+mn-ea"/>
            </a:endParaRPr>
          </a:p>
          <a:p>
            <a:endParaRPr kumimoji="1" lang="en-US" altLang="ja-JP" sz="1100" dirty="0">
              <a:latin typeface="+mn-ea"/>
              <a:ea typeface="+mn-ea"/>
            </a:endParaRPr>
          </a:p>
          <a:p>
            <a:r>
              <a:rPr kumimoji="1" lang="ja-JP" altLang="en-US" sz="1100" dirty="0">
                <a:latin typeface="+mn-ea"/>
                <a:ea typeface="+mn-ea"/>
              </a:rPr>
              <a:t>脳の活性化を図るポイントは、いろいろな方法がありますが、何をするにも楽しく行うことが大切です。</a:t>
            </a:r>
            <a:endParaRPr kumimoji="1" lang="en-US" altLang="ja-JP" sz="1100" dirty="0">
              <a:latin typeface="+mn-ea"/>
              <a:ea typeface="+mn-ea"/>
            </a:endParaRPr>
          </a:p>
          <a:p>
            <a:r>
              <a:rPr kumimoji="1" lang="ja-JP" altLang="en-US" sz="1100" dirty="0">
                <a:latin typeface="+mn-ea"/>
                <a:ea typeface="+mn-ea"/>
              </a:rPr>
              <a:t>嫌なことを無理強いすると、かえってストレスや自信を失うことにつながり逆効果になりますので、気を付けましょう。</a:t>
            </a:r>
            <a:endParaRPr kumimoji="1" lang="en-US" altLang="ja-JP" sz="1100" dirty="0">
              <a:latin typeface="+mn-ea"/>
              <a:ea typeface="+mn-ea"/>
            </a:endParaRPr>
          </a:p>
          <a:p>
            <a:r>
              <a:rPr kumimoji="1" lang="ja-JP" altLang="en-US" sz="1100" dirty="0">
                <a:latin typeface="+mn-ea"/>
                <a:ea typeface="+mn-ea"/>
              </a:rPr>
              <a:t>脳を活性化を図る</a:t>
            </a:r>
            <a:r>
              <a:rPr kumimoji="1" lang="en-US" altLang="ja-JP" sz="1100" dirty="0">
                <a:latin typeface="+mn-ea"/>
                <a:ea typeface="+mn-ea"/>
              </a:rPr>
              <a:t>4</a:t>
            </a:r>
            <a:r>
              <a:rPr kumimoji="1" lang="ja-JP" altLang="en-US" sz="1100" dirty="0">
                <a:latin typeface="+mn-ea"/>
                <a:ea typeface="+mn-ea"/>
              </a:rPr>
              <a:t>つのポイントをご紹介されていますが、</a:t>
            </a:r>
            <a:endParaRPr kumimoji="1" lang="en-US" altLang="ja-JP" sz="1100" dirty="0">
              <a:latin typeface="+mn-ea"/>
              <a:ea typeface="+mn-ea"/>
            </a:endParaRPr>
          </a:p>
          <a:p>
            <a:r>
              <a:rPr kumimoji="1" lang="ja-JP" altLang="en-US" sz="1100" dirty="0">
                <a:latin typeface="+mn-ea"/>
                <a:ea typeface="+mn-ea"/>
              </a:rPr>
              <a:t>「失敗を防ぐサポート」を加えてもらえると更に良いと思います。誰でも失敗すると落ち込むと思います。やる気があがらなければ、やりたくない、続かない、楽しくない。そこで、失敗を出来るだけしないようさりげないサポートをすることで成功体験が積み重なることで楽しくなり、やる気を高め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（コグニサイズ</a:t>
            </a:r>
            <a:r>
              <a:rPr kumimoji="1" lang="en-US" altLang="ja-JP" sz="1100" b="1" dirty="0">
                <a:latin typeface="+mn-ea"/>
                <a:ea typeface="+mn-ea"/>
              </a:rPr>
              <a:t>…</a:t>
            </a:r>
            <a:r>
              <a:rPr kumimoji="1" lang="ja-JP" altLang="en-US" sz="1100" b="1" dirty="0">
                <a:latin typeface="+mn-ea"/>
                <a:ea typeface="+mn-ea"/>
              </a:rPr>
              <a:t>運動課題＋認知課題）</a:t>
            </a:r>
            <a:endParaRPr kumimoji="1" lang="en-US" altLang="ja-JP" sz="1100" b="1" dirty="0">
              <a:latin typeface="+mn-ea"/>
              <a:ea typeface="+mn-ea"/>
            </a:endParaRPr>
          </a:p>
          <a:p>
            <a:r>
              <a:rPr kumimoji="1" lang="ja-JP" altLang="en-US" sz="1100" b="1" dirty="0">
                <a:latin typeface="+mn-ea"/>
                <a:ea typeface="+mn-ea"/>
              </a:rPr>
              <a:t>（デュアルタスク</a:t>
            </a:r>
            <a:r>
              <a:rPr kumimoji="1" lang="en-US" altLang="ja-JP" sz="1100" b="1" dirty="0">
                <a:latin typeface="+mn-ea"/>
                <a:ea typeface="+mn-ea"/>
              </a:rPr>
              <a:t>…</a:t>
            </a:r>
            <a:r>
              <a:rPr kumimoji="1" lang="ja-JP" altLang="en-US" sz="1100" b="1" dirty="0">
                <a:latin typeface="+mn-ea"/>
                <a:ea typeface="+mn-ea"/>
              </a:rPr>
              <a:t>二重課題であるが、必ずしも運動課題＋認知課題ではない。運動課題＋運動課題など）</a:t>
            </a:r>
            <a:endParaRPr kumimoji="1" lang="en-US" altLang="ja-JP" sz="1100" b="1" dirty="0">
              <a:latin typeface="+mn-ea"/>
              <a:ea typeface="+mn-ea"/>
            </a:endParaRPr>
          </a:p>
          <a:p>
            <a:r>
              <a:rPr kumimoji="1" lang="ja-JP" altLang="en-US" sz="1100" b="1" dirty="0">
                <a:latin typeface="+mn-ea"/>
                <a:ea typeface="+mn-ea"/>
              </a:rPr>
              <a:t>（有酸素運動</a:t>
            </a:r>
            <a:r>
              <a:rPr kumimoji="1" lang="en-US" altLang="ja-JP" sz="1100" b="1" dirty="0">
                <a:latin typeface="+mn-ea"/>
                <a:ea typeface="+mn-ea"/>
              </a:rPr>
              <a:t>…20</a:t>
            </a:r>
            <a:r>
              <a:rPr kumimoji="1" lang="ja-JP" altLang="en-US" sz="1100" b="1" dirty="0">
                <a:latin typeface="+mn-ea"/>
                <a:ea typeface="+mn-ea"/>
              </a:rPr>
              <a:t>～</a:t>
            </a:r>
            <a:r>
              <a:rPr kumimoji="1" lang="en-US" altLang="ja-JP" sz="1100" b="1" dirty="0">
                <a:latin typeface="+mn-ea"/>
                <a:ea typeface="+mn-ea"/>
              </a:rPr>
              <a:t>30</a:t>
            </a:r>
            <a:r>
              <a:rPr kumimoji="1" lang="ja-JP" altLang="en-US" sz="1100" b="1" dirty="0">
                <a:latin typeface="+mn-ea"/>
                <a:ea typeface="+mn-ea"/>
              </a:rPr>
              <a:t>分程度の運動（ウオーキング、水泳、ヨガ、プールウオーキングなど））</a:t>
            </a:r>
            <a:endParaRPr kumimoji="1" lang="en-US" altLang="ja-JP" sz="1100" b="1" dirty="0">
              <a:latin typeface="+mn-ea"/>
              <a:ea typeface="+mn-ea"/>
            </a:endParaRPr>
          </a:p>
          <a:p>
            <a:r>
              <a:rPr kumimoji="1" lang="ja-JP" altLang="en-US" sz="1100" b="1" dirty="0">
                <a:latin typeface="+mn-ea"/>
                <a:ea typeface="+mn-ea"/>
              </a:rPr>
              <a:t>（オーラルフレイル</a:t>
            </a:r>
            <a:r>
              <a:rPr kumimoji="1" lang="en-US" altLang="ja-JP" sz="1100" b="1" dirty="0">
                <a:latin typeface="+mn-ea"/>
                <a:ea typeface="+mn-ea"/>
              </a:rPr>
              <a:t>…</a:t>
            </a:r>
            <a:r>
              <a:rPr kumimoji="1" lang="ja-JP" altLang="en-US" sz="1100" b="1" dirty="0">
                <a:latin typeface="+mn-ea"/>
                <a:ea typeface="+mn-ea"/>
              </a:rPr>
              <a:t>口腔虚弱）</a:t>
            </a:r>
            <a:endParaRPr kumimoji="1" lang="en-US" altLang="ja-JP" sz="1100" b="1" dirty="0">
              <a:latin typeface="+mn-ea"/>
              <a:ea typeface="+mn-ea"/>
            </a:endParaRPr>
          </a:p>
          <a:p>
            <a:r>
              <a:rPr kumimoji="1" lang="ja-JP" altLang="en-US" sz="1100" b="1" dirty="0">
                <a:latin typeface="+mn-ea"/>
                <a:ea typeface="+mn-ea"/>
              </a:rPr>
              <a:t>（サルコペニア</a:t>
            </a:r>
            <a:r>
              <a:rPr kumimoji="1" lang="en-US" altLang="ja-JP" sz="1100" b="1" dirty="0">
                <a:latin typeface="+mn-ea"/>
                <a:ea typeface="+mn-ea"/>
              </a:rPr>
              <a:t>…</a:t>
            </a:r>
            <a:r>
              <a:rPr kumimoji="1" lang="ja-JP" altLang="en-US" sz="1100" b="1" dirty="0">
                <a:latin typeface="+mn-ea"/>
                <a:ea typeface="+mn-ea"/>
              </a:rPr>
              <a:t>加齢による筋肉量の減少）</a:t>
            </a:r>
            <a:endParaRPr kumimoji="1" lang="en-US" altLang="ja-JP" sz="1100" b="1" dirty="0">
              <a:latin typeface="+mn-ea"/>
              <a:ea typeface="+mn-ea"/>
            </a:endParaRPr>
          </a:p>
          <a:p>
            <a:r>
              <a:rPr kumimoji="1" lang="ja-JP" altLang="en-US" sz="1100" b="1" dirty="0">
                <a:latin typeface="+mn-ea"/>
                <a:ea typeface="+mn-ea"/>
              </a:rPr>
              <a:t>（フレイル</a:t>
            </a:r>
            <a:r>
              <a:rPr kumimoji="1" lang="en-US" altLang="ja-JP" sz="1100" b="1" dirty="0">
                <a:latin typeface="+mn-ea"/>
                <a:ea typeface="+mn-ea"/>
              </a:rPr>
              <a:t>…</a:t>
            </a:r>
            <a:r>
              <a:rPr kumimoji="1" lang="ja-JP" altLang="en-US" sz="1100" b="1" dirty="0">
                <a:latin typeface="+mn-ea"/>
                <a:ea typeface="+mn-ea"/>
              </a:rPr>
              <a:t>虚弱（体重減少、倦怠感、活動度の低下など）介護が必要な前段階とも表現できる）</a:t>
            </a:r>
            <a:endParaRPr kumimoji="1" lang="en-US" altLang="ja-JP" sz="1100" b="1" dirty="0">
              <a:latin typeface="+mn-ea"/>
              <a:ea typeface="+mn-ea"/>
            </a:endParaRPr>
          </a:p>
          <a:p>
            <a:endParaRPr kumimoji="1" lang="ja-JP" altLang="en-US" dirty="0"/>
          </a:p>
        </p:txBody>
      </p:sp>
      <p:sp>
        <p:nvSpPr>
          <p:cNvPr id="6" name="スライド番号プレースホルダー 5">
            <a:extLst>
              <a:ext uri="{FF2B5EF4-FFF2-40B4-BE49-F238E27FC236}">
                <a16:creationId xmlns:a16="http://schemas.microsoft.com/office/drawing/2014/main" id="{7AFCB919-3244-477A-99BC-DAD8D121F7D0}"/>
              </a:ext>
            </a:extLst>
          </p:cNvPr>
          <p:cNvSpPr>
            <a:spLocks noGrp="1"/>
          </p:cNvSpPr>
          <p:nvPr>
            <p:ph type="sldNum" sz="quarter" idx="5"/>
          </p:nvPr>
        </p:nvSpPr>
        <p:spPr/>
        <p:txBody>
          <a:bodyPr/>
          <a:lstStyle/>
          <a:p>
            <a:fld id="{8744AEE6-3A6D-4E72-95A8-DC3A52423C5C}" type="slidenum">
              <a:rPr kumimoji="1" lang="ja-JP" altLang="en-US" smtClean="0"/>
              <a:t>22</a:t>
            </a:fld>
            <a:endParaRPr kumimoji="1" lang="ja-JP" altLang="en-US"/>
          </a:p>
        </p:txBody>
      </p:sp>
    </p:spTree>
    <p:extLst>
      <p:ext uri="{BB962C8B-B14F-4D97-AF65-F5344CB8AC3E}">
        <p14:creationId xmlns:p14="http://schemas.microsoft.com/office/powerpoint/2010/main" val="1711355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a:extLst>
              <a:ext uri="{FF2B5EF4-FFF2-40B4-BE49-F238E27FC236}">
                <a16:creationId xmlns:a16="http://schemas.microsoft.com/office/drawing/2014/main" id="{B60860CE-217C-4B99-8073-F05B86E3A9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a:extLst>
              <a:ext uri="{FF2B5EF4-FFF2-40B4-BE49-F238E27FC236}">
                <a16:creationId xmlns:a16="http://schemas.microsoft.com/office/drawing/2014/main" id="{F69F1FF0-C343-4D5E-89CC-BCE59437B6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19</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認知症の本人と接するときの心構えと支援とは</a:t>
            </a:r>
            <a:endParaRPr lang="en-US" altLang="ja-JP" sz="1100" dirty="0">
              <a:latin typeface="+mn-ea"/>
              <a:ea typeface="+mn-ea"/>
            </a:endParaRPr>
          </a:p>
          <a:p>
            <a:r>
              <a:rPr lang="ja-JP" altLang="en-US" sz="1100" dirty="0">
                <a:latin typeface="+mn-ea"/>
                <a:ea typeface="+mn-ea"/>
              </a:rPr>
              <a:t>「認知症の方に自覚がない」と思ったら、大きな間違いです。</a:t>
            </a:r>
            <a:endParaRPr lang="en-US" altLang="ja-JP" sz="1100" dirty="0">
              <a:latin typeface="+mn-ea"/>
              <a:ea typeface="+mn-ea"/>
            </a:endParaRPr>
          </a:p>
          <a:p>
            <a:r>
              <a:rPr lang="ja-JP" altLang="en-US" sz="1100" dirty="0">
                <a:latin typeface="+mn-ea"/>
                <a:ea typeface="+mn-ea"/>
              </a:rPr>
              <a:t>「私は忘れていない」に隠された悲しみ。そこには、大きな不安や悲しみが隠されていることを知っておくことが大切です。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心のバリアフリー社会を</a:t>
            </a:r>
            <a:endParaRPr lang="en-US" altLang="ja-JP" sz="1100" dirty="0">
              <a:latin typeface="+mn-ea"/>
              <a:ea typeface="+mn-ea"/>
            </a:endParaRPr>
          </a:p>
          <a:p>
            <a:r>
              <a:rPr lang="ja-JP" altLang="en-US" sz="1100" dirty="0">
                <a:latin typeface="+mn-ea"/>
                <a:ea typeface="+mn-ea"/>
              </a:rPr>
              <a:t>例えば、足の不自由な人は、杖や車いす等の道具を使って自力で動くことができます。</a:t>
            </a:r>
            <a:endParaRPr lang="en-US" altLang="ja-JP" sz="1100" dirty="0">
              <a:latin typeface="+mn-ea"/>
              <a:ea typeface="+mn-ea"/>
            </a:endParaRPr>
          </a:p>
          <a:p>
            <a:r>
              <a:rPr lang="ja-JP" altLang="en-US" sz="1100" dirty="0">
                <a:latin typeface="+mn-ea"/>
                <a:ea typeface="+mn-ea"/>
              </a:rPr>
              <a:t>駅には、エレベーターがあり、道路や建物の通路などもバリアフリー化が進んでいます。</a:t>
            </a:r>
            <a:endParaRPr lang="en-US" altLang="ja-JP" sz="1100" dirty="0">
              <a:latin typeface="+mn-ea"/>
              <a:ea typeface="+mn-ea"/>
            </a:endParaRPr>
          </a:p>
          <a:p>
            <a:r>
              <a:rPr lang="ja-JP" altLang="en-US" sz="1100" dirty="0">
                <a:latin typeface="+mn-ea"/>
                <a:ea typeface="+mn-ea"/>
              </a:rPr>
              <a:t>もし、手助けが必要な場合には、サポートを頼むこともできます。</a:t>
            </a:r>
            <a:endParaRPr lang="en-US" altLang="ja-JP" sz="1100" dirty="0">
              <a:latin typeface="+mn-ea"/>
              <a:ea typeface="+mn-ea"/>
            </a:endParaRPr>
          </a:p>
          <a:p>
            <a:r>
              <a:rPr lang="ja-JP" altLang="en-US" sz="1100" dirty="0">
                <a:latin typeface="+mn-ea"/>
                <a:ea typeface="+mn-ea"/>
              </a:rPr>
              <a:t>しかし、認知症の人は自分の障害を補う「杖」の使い方を覚えることが出来ません。</a:t>
            </a:r>
            <a:endParaRPr lang="en-US" altLang="ja-JP" sz="1100" dirty="0">
              <a:latin typeface="+mn-ea"/>
              <a:ea typeface="+mn-ea"/>
            </a:endParaRPr>
          </a:p>
          <a:p>
            <a:r>
              <a:rPr lang="ja-JP" altLang="en-US" sz="1100" dirty="0">
                <a:latin typeface="+mn-ea"/>
                <a:ea typeface="+mn-ea"/>
              </a:rPr>
              <a:t>メモを書いても思い出せず、書いてあるメモを見ても、何のことなのかわからなくなります。</a:t>
            </a:r>
            <a:endParaRPr lang="en-US" altLang="ja-JP" sz="1100" dirty="0">
              <a:latin typeface="+mn-ea"/>
              <a:ea typeface="+mn-ea"/>
            </a:endParaRPr>
          </a:p>
          <a:p>
            <a:r>
              <a:rPr lang="ja-JP" altLang="en-US" sz="1100" dirty="0">
                <a:latin typeface="+mn-ea"/>
                <a:ea typeface="+mn-ea"/>
              </a:rPr>
              <a:t>認知症の方へのサポートには、認知症をよく理解し、さりげなくサポートできる「人間の杖」が必要です。金融機関や交通機関、商店や隣近所など、町のあらゆるところで、温かく見守り適切なサポートをしてくれる人がたくさんいれば安心して外出もでき、自分で出来ることが</a:t>
            </a:r>
            <a:r>
              <a:rPr lang="en-US" altLang="ja-JP" sz="1100" dirty="0">
                <a:latin typeface="+mn-ea"/>
                <a:ea typeface="+mn-ea"/>
              </a:rPr>
              <a:t>1</a:t>
            </a:r>
            <a:r>
              <a:rPr lang="ja-JP" altLang="en-US" sz="1100" dirty="0">
                <a:latin typeface="+mn-ea"/>
                <a:ea typeface="+mn-ea"/>
              </a:rPr>
              <a:t>つでも多く保たれ、自分らしく出来る限り自宅で暮らすことが出来るかもしれません。</a:t>
            </a:r>
            <a:endParaRPr lang="en-US" altLang="ja-JP" sz="1100" dirty="0">
              <a:latin typeface="+mn-ea"/>
              <a:ea typeface="+mn-ea"/>
            </a:endParaRPr>
          </a:p>
          <a:p>
            <a:r>
              <a:rPr lang="ja-JP" altLang="en-US" sz="1100" dirty="0">
                <a:latin typeface="+mn-ea"/>
                <a:ea typeface="+mn-ea"/>
              </a:rPr>
              <a:t>誰でも自分や家族、友人が、認知症になる可能性があります。</a:t>
            </a:r>
            <a:endParaRPr lang="en-US" altLang="ja-JP" sz="1100" dirty="0">
              <a:latin typeface="+mn-ea"/>
              <a:ea typeface="+mn-ea"/>
            </a:endParaRPr>
          </a:p>
          <a:p>
            <a:r>
              <a:rPr lang="ja-JP" altLang="en-US" sz="1100" dirty="0">
                <a:latin typeface="+mn-ea"/>
                <a:ea typeface="+mn-ea"/>
              </a:rPr>
              <a:t>皆さんの心情が様々なように認知症の本人の心情も様々です。単に「認知症の人」ではなく、その人が「認知症」という病気になっただけです。私たちが出来ることは、認知症のことを理解し、さり気なく、自然にが、</a:t>
            </a:r>
            <a:r>
              <a:rPr lang="en-US" altLang="ja-JP" sz="1100" dirty="0">
                <a:latin typeface="+mn-ea"/>
                <a:ea typeface="+mn-ea"/>
              </a:rPr>
              <a:t>1</a:t>
            </a:r>
            <a:r>
              <a:rPr lang="ja-JP" altLang="en-US" sz="1100" dirty="0">
                <a:latin typeface="+mn-ea"/>
                <a:ea typeface="+mn-ea"/>
              </a:rPr>
              <a:t>番のサポートになります。</a:t>
            </a:r>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C8700D4D-BA5F-4285-B55D-FFE93226AD25}"/>
              </a:ext>
            </a:extLst>
          </p:cNvPr>
          <p:cNvSpPr>
            <a:spLocks noGrp="1"/>
          </p:cNvSpPr>
          <p:nvPr>
            <p:ph type="sldNum" sz="quarter" idx="5"/>
          </p:nvPr>
        </p:nvSpPr>
        <p:spPr/>
        <p:txBody>
          <a:bodyPr/>
          <a:lstStyle/>
          <a:p>
            <a:fld id="{8744AEE6-3A6D-4E72-95A8-DC3A52423C5C}" type="slidenum">
              <a:rPr kumimoji="1" lang="ja-JP" altLang="en-US" smtClean="0"/>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a:extLst>
              <a:ext uri="{FF2B5EF4-FFF2-40B4-BE49-F238E27FC236}">
                <a16:creationId xmlns:a16="http://schemas.microsoft.com/office/drawing/2014/main" id="{657EBE75-8EB8-4BCD-9E39-BB643E79F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ー 2">
            <a:extLst>
              <a:ext uri="{FF2B5EF4-FFF2-40B4-BE49-F238E27FC236}">
                <a16:creationId xmlns:a16="http://schemas.microsoft.com/office/drawing/2014/main" id="{696C8BBD-7634-4B2B-9030-04EAA87C31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21</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認知症の方と接するときのポイント「</a:t>
            </a:r>
            <a:r>
              <a:rPr lang="en-US" altLang="ja-JP" sz="1100" dirty="0">
                <a:latin typeface="+mn-ea"/>
                <a:ea typeface="+mn-ea"/>
              </a:rPr>
              <a:t>3</a:t>
            </a:r>
            <a:r>
              <a:rPr lang="ja-JP" altLang="en-US" sz="1100" dirty="0">
                <a:latin typeface="+mn-ea"/>
                <a:ea typeface="+mn-ea"/>
              </a:rPr>
              <a:t>つのない」と具体的「</a:t>
            </a:r>
            <a:r>
              <a:rPr lang="en-US" altLang="ja-JP" sz="1100" dirty="0">
                <a:latin typeface="+mn-ea"/>
                <a:ea typeface="+mn-ea"/>
              </a:rPr>
              <a:t>7</a:t>
            </a:r>
            <a:r>
              <a:rPr lang="ja-JP" altLang="en-US" sz="1100" dirty="0">
                <a:latin typeface="+mn-ea"/>
                <a:ea typeface="+mn-ea"/>
              </a:rPr>
              <a:t>つのポイント」があります。</a:t>
            </a:r>
            <a:endParaRPr lang="en-US" altLang="ja-JP" sz="1100" dirty="0">
              <a:latin typeface="+mn-ea"/>
              <a:ea typeface="+mn-ea"/>
            </a:endParaRPr>
          </a:p>
          <a:p>
            <a:r>
              <a:rPr lang="ja-JP" altLang="en-US" sz="1100" dirty="0">
                <a:latin typeface="+mn-ea"/>
                <a:ea typeface="+mn-ea"/>
              </a:rPr>
              <a:t>まず、●「</a:t>
            </a:r>
            <a:r>
              <a:rPr lang="en-US" altLang="ja-JP" sz="1100" dirty="0">
                <a:latin typeface="+mn-ea"/>
                <a:ea typeface="+mn-ea"/>
              </a:rPr>
              <a:t>3</a:t>
            </a:r>
            <a:r>
              <a:rPr lang="ja-JP" altLang="en-US" sz="1100" dirty="0">
                <a:latin typeface="+mn-ea"/>
                <a:ea typeface="+mn-ea"/>
              </a:rPr>
              <a:t>つのない」の</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1</a:t>
            </a:r>
            <a:r>
              <a:rPr lang="ja-JP" altLang="en-US" sz="1100" dirty="0">
                <a:latin typeface="+mn-ea"/>
                <a:ea typeface="+mn-ea"/>
              </a:rPr>
              <a:t>つ目は、「驚かせない」その人の見える位置で声をかけましょう。また、知っている人だったら、自分の事を名乗ることで安心することもあります。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2</a:t>
            </a:r>
            <a:r>
              <a:rPr lang="ja-JP" altLang="en-US" sz="1100" dirty="0">
                <a:latin typeface="+mn-ea"/>
                <a:ea typeface="+mn-ea"/>
              </a:rPr>
              <a:t>つ目は、「急がせない」その人のペースを心がけましょう。</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3</a:t>
            </a:r>
            <a:r>
              <a:rPr lang="ja-JP" altLang="en-US" sz="1100" dirty="0">
                <a:latin typeface="+mn-ea"/>
                <a:ea typeface="+mn-ea"/>
              </a:rPr>
              <a:t>つ目は、「自尊心を傷つけない」その人の心を傷つけないということですよね。感情は人それぞれです。皆さんのさりげない言葉で、さりげない手助けが安心につながります。</a:t>
            </a:r>
            <a:endParaRPr lang="en-US" altLang="ja-JP" sz="1100" dirty="0">
              <a:latin typeface="+mn-ea"/>
              <a:ea typeface="+mn-ea"/>
            </a:endParaRPr>
          </a:p>
          <a:p>
            <a:r>
              <a:rPr lang="ja-JP" altLang="en-US" sz="1100" dirty="0">
                <a:latin typeface="+mn-ea"/>
                <a:ea typeface="+mn-ea"/>
              </a:rPr>
              <a:t>そして、●「</a:t>
            </a:r>
            <a:r>
              <a:rPr lang="en-US" altLang="ja-JP" sz="1100" dirty="0">
                <a:latin typeface="+mn-ea"/>
                <a:ea typeface="+mn-ea"/>
              </a:rPr>
              <a:t>3</a:t>
            </a:r>
            <a:r>
              <a:rPr lang="ja-JP" altLang="en-US" sz="1100" dirty="0">
                <a:latin typeface="+mn-ea"/>
                <a:ea typeface="+mn-ea"/>
              </a:rPr>
              <a:t>つのない」の具体的「</a:t>
            </a:r>
            <a:r>
              <a:rPr lang="en-US" altLang="ja-JP" sz="1100" dirty="0">
                <a:latin typeface="+mn-ea"/>
                <a:ea typeface="+mn-ea"/>
              </a:rPr>
              <a:t>7</a:t>
            </a:r>
            <a:r>
              <a:rPr lang="ja-JP" altLang="en-US" sz="1100" dirty="0">
                <a:latin typeface="+mn-ea"/>
                <a:ea typeface="+mn-ea"/>
              </a:rPr>
              <a:t>つのポイント」</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1</a:t>
            </a:r>
            <a:r>
              <a:rPr lang="ja-JP" altLang="en-US" sz="1100" dirty="0">
                <a:latin typeface="+mn-ea"/>
                <a:ea typeface="+mn-ea"/>
              </a:rPr>
              <a:t>つ目は、「まずは見守る」あれ？と思う方に気づいたら、さり気なく見守ることが大切です。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2</a:t>
            </a:r>
            <a:r>
              <a:rPr lang="ja-JP" altLang="en-US" sz="1100" dirty="0">
                <a:latin typeface="+mn-ea"/>
                <a:ea typeface="+mn-ea"/>
              </a:rPr>
              <a:t>つ目は、「余裕をもって対応する」こちらが焦りを感じていると、相手にも伝わり不安を感じてしまうので、慌てずに笑顔で接しましょう。</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3</a:t>
            </a:r>
            <a:r>
              <a:rPr lang="ja-JP" altLang="en-US" sz="1100" dirty="0">
                <a:latin typeface="+mn-ea"/>
                <a:ea typeface="+mn-ea"/>
              </a:rPr>
              <a:t>つ目は、「声をかけるときは</a:t>
            </a:r>
            <a:r>
              <a:rPr lang="en-US" altLang="ja-JP" sz="1100" dirty="0">
                <a:latin typeface="+mn-ea"/>
                <a:ea typeface="+mn-ea"/>
              </a:rPr>
              <a:t>1</a:t>
            </a:r>
            <a:r>
              <a:rPr lang="ja-JP" altLang="en-US" sz="1100" dirty="0">
                <a:latin typeface="+mn-ea"/>
                <a:ea typeface="+mn-ea"/>
              </a:rPr>
              <a:t>人で」複数人で声をかけると混乱したりするので、できるだけ</a:t>
            </a:r>
            <a:r>
              <a:rPr lang="en-US" altLang="ja-JP" sz="1100" dirty="0">
                <a:latin typeface="+mn-ea"/>
                <a:ea typeface="+mn-ea"/>
              </a:rPr>
              <a:t>1</a:t>
            </a:r>
            <a:r>
              <a:rPr lang="ja-JP" altLang="en-US" sz="1100" dirty="0">
                <a:latin typeface="+mn-ea"/>
                <a:ea typeface="+mn-ea"/>
              </a:rPr>
              <a:t>人で声をかけるようにしましょう。</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4</a:t>
            </a:r>
            <a:r>
              <a:rPr lang="ja-JP" altLang="en-US" sz="1100" dirty="0">
                <a:latin typeface="+mn-ea"/>
                <a:ea typeface="+mn-ea"/>
              </a:rPr>
              <a:t>つ目は、「後ろから声をかけない」誰しも急に後ろから声をかけられると驚くように認知症の方は、もっと驚き、混乱します。人によっては、急に怒り出す方もいます。相手の視野に入って声をかけ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5</a:t>
            </a:r>
            <a:r>
              <a:rPr lang="ja-JP" altLang="en-US" sz="1100" dirty="0">
                <a:latin typeface="+mn-ea"/>
                <a:ea typeface="+mn-ea"/>
              </a:rPr>
              <a:t>つ目は、「相手に目線を合わせて優しい口調で」その人の目線の高さで、優しい口調で接することが大切です。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6</a:t>
            </a:r>
            <a:r>
              <a:rPr lang="ja-JP" altLang="en-US" sz="1100" dirty="0">
                <a:latin typeface="+mn-ea"/>
                <a:ea typeface="+mn-ea"/>
              </a:rPr>
              <a:t>つ目は、「穏やかに、はっきりとした話し方で」耳の聞こえに合わせて、ゆっくり、はっきりと話すことを心がけることが大切です。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7</a:t>
            </a:r>
            <a:r>
              <a:rPr lang="ja-JP" altLang="en-US" sz="1100" dirty="0">
                <a:latin typeface="+mn-ea"/>
                <a:ea typeface="+mn-ea"/>
              </a:rPr>
              <a:t>つ目は、「相手の言葉に耳を傾けてゆっくり対応する」その人の反応を見ながら、その人の言葉に耳を傾け思いを聞き取ることが大切です。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「認知症サポーターカード」裏面にかかれています。</a:t>
            </a:r>
            <a:endParaRPr lang="en-US" altLang="ja-JP" sz="1100" dirty="0">
              <a:latin typeface="+mn-ea"/>
              <a:ea typeface="+mn-ea"/>
            </a:endParaRPr>
          </a:p>
        </p:txBody>
      </p:sp>
      <p:sp>
        <p:nvSpPr>
          <p:cNvPr id="55300" name="スライド番号プレースホルダー 3">
            <a:extLst>
              <a:ext uri="{FF2B5EF4-FFF2-40B4-BE49-F238E27FC236}">
                <a16:creationId xmlns:a16="http://schemas.microsoft.com/office/drawing/2014/main" id="{3D688CD3-2F31-4555-B236-A5F672CE5D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55A4EDD9-869B-44F6-BA96-C9AD78A5024F}" type="slidenum">
              <a:rPr lang="ja-JP" altLang="en-US" sz="1300" smtClean="0"/>
              <a:pPr/>
              <a:t>24</a:t>
            </a:fld>
            <a:endParaRPr lang="ja-JP" alt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a:extLst>
              <a:ext uri="{FF2B5EF4-FFF2-40B4-BE49-F238E27FC236}">
                <a16:creationId xmlns:a16="http://schemas.microsoft.com/office/drawing/2014/main" id="{5B391C3D-B627-4EE7-9167-5912B84339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a:extLst>
              <a:ext uri="{FF2B5EF4-FFF2-40B4-BE49-F238E27FC236}">
                <a16:creationId xmlns:a16="http://schemas.microsoft.com/office/drawing/2014/main" id="{9C99FCB4-05C7-48D4-A589-E1AD91C8F3EF}"/>
              </a:ext>
            </a:extLst>
          </p:cNvPr>
          <p:cNvSpPr>
            <a:spLocks noGrp="1" noChangeArrowheads="1"/>
          </p:cNvSpPr>
          <p:nvPr>
            <p:ph type="body" idx="1"/>
          </p:nvPr>
        </p:nvSpPr>
        <p:spPr bwMode="auto"/>
        <p:txBody>
          <a:bodyPr wrap="square" numCol="1" anchor="t" anchorCtr="0" compatLnSpc="1">
            <a:prstTxWarp prst="textNoShape">
              <a:avLst/>
            </a:prstTxWarp>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22</a:t>
            </a:r>
            <a:r>
              <a:rPr lang="ja-JP" altLang="en-US" sz="1100" b="1" dirty="0">
                <a:latin typeface="+mn-ea"/>
                <a:ea typeface="+mn-ea"/>
              </a:rPr>
              <a:t>・</a:t>
            </a:r>
            <a:r>
              <a:rPr lang="en-US" altLang="ja-JP" sz="1100" b="1" dirty="0">
                <a:latin typeface="+mn-ea"/>
                <a:ea typeface="+mn-ea"/>
              </a:rPr>
              <a:t>23</a:t>
            </a:r>
            <a:r>
              <a:rPr lang="ja-JP" altLang="en-US" sz="1100" b="1" dirty="0">
                <a:latin typeface="+mn-ea"/>
                <a:ea typeface="+mn-ea"/>
              </a:rPr>
              <a:t>ページです）</a:t>
            </a:r>
            <a:endParaRPr lang="en-US" altLang="ja-JP" sz="1100" b="1"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介護をしている家族の気持ちも少し考えてみましょう。</a:t>
            </a:r>
            <a:endParaRPr lang="en-US" altLang="ja-JP" sz="1100" dirty="0">
              <a:latin typeface="+mn-ea"/>
              <a:ea typeface="+mn-ea"/>
            </a:endParaRPr>
          </a:p>
          <a:p>
            <a:pPr>
              <a:defRPr/>
            </a:pPr>
            <a:r>
              <a:rPr lang="ja-JP" altLang="en-US" sz="1100" dirty="0">
                <a:latin typeface="+mn-ea"/>
                <a:ea typeface="+mn-ea"/>
              </a:rPr>
              <a:t>介護をする家族も認知症の本人と同様に心の中でたくさんの不安や葛藤などを抱えています。</a:t>
            </a:r>
            <a:endParaRPr lang="en-US" altLang="ja-JP" sz="1100" dirty="0">
              <a:latin typeface="+mn-ea"/>
              <a:ea typeface="+mn-ea"/>
            </a:endParaRPr>
          </a:p>
          <a:p>
            <a:pPr>
              <a:defRPr/>
            </a:pPr>
            <a:r>
              <a:rPr lang="ja-JP" altLang="en-US" sz="1100" dirty="0">
                <a:latin typeface="+mn-ea"/>
                <a:ea typeface="+mn-ea"/>
              </a:rPr>
              <a:t>私たちが家族の方々を応援することによって、その抱えている不安などが少しでも軽くなれば、認知症の本人にもよい影響があります。</a:t>
            </a:r>
            <a:endParaRPr lang="en-US" altLang="ja-JP" sz="1100" dirty="0">
              <a:latin typeface="+mn-ea"/>
              <a:ea typeface="+mn-ea"/>
            </a:endParaRPr>
          </a:p>
          <a:p>
            <a:pPr>
              <a:defRPr/>
            </a:pPr>
            <a:r>
              <a:rPr lang="ja-JP" altLang="en-US" sz="1100" dirty="0">
                <a:latin typeface="+mn-ea"/>
                <a:ea typeface="+mn-ea"/>
              </a:rPr>
              <a:t>介護をする家族の方々の気持ちは、</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1</a:t>
            </a:r>
            <a:r>
              <a:rPr lang="ja-JP" altLang="en-US" sz="1100" dirty="0">
                <a:latin typeface="+mn-ea"/>
                <a:ea typeface="+mn-ea"/>
              </a:rPr>
              <a:t>：認知症と診断されたころ</a:t>
            </a:r>
            <a:endParaRPr lang="en-US" altLang="ja-JP" sz="1100" dirty="0">
              <a:latin typeface="+mn-ea"/>
              <a:ea typeface="+mn-ea"/>
            </a:endParaRPr>
          </a:p>
          <a:p>
            <a:pPr>
              <a:defRPr/>
            </a:pPr>
            <a:r>
              <a:rPr lang="ja-JP" altLang="en-US" sz="1100" dirty="0">
                <a:latin typeface="+mn-ea"/>
                <a:ea typeface="+mn-ea"/>
              </a:rPr>
              <a:t>●最初に、まさかうちのおばあちゃんが認知症だなんて、うそだ・・・といった、戸惑いとか否定の時期と言われています。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2</a:t>
            </a:r>
            <a:r>
              <a:rPr lang="ja-JP" altLang="en-US" sz="1100" dirty="0">
                <a:latin typeface="+mn-ea"/>
                <a:ea typeface="+mn-ea"/>
              </a:rPr>
              <a:t>：認知症の症状が進行すると</a:t>
            </a:r>
            <a:endParaRPr lang="en-US" altLang="ja-JP" sz="1100" dirty="0">
              <a:latin typeface="+mn-ea"/>
              <a:ea typeface="+mn-ea"/>
            </a:endParaRPr>
          </a:p>
          <a:p>
            <a:pPr>
              <a:defRPr/>
            </a:pPr>
            <a:r>
              <a:rPr lang="ja-JP" altLang="en-US" sz="1100" dirty="0">
                <a:latin typeface="+mn-ea"/>
                <a:ea typeface="+mn-ea"/>
              </a:rPr>
              <a:t>●どのように対応してよいのかもわからず、混乱や不安とともに些細なことで腹が立ち「何で！」「何度言ってもわからないの！」や、「いい加減にしてよ！」などと怒ったり、拒絶するような態度をとってしまうこともあり得ます。また、このような生活がいつまで続くのかという不安が重くのしかかり、目の前が真っ暗になるような気持ちもおそってくる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3</a:t>
            </a:r>
            <a:r>
              <a:rPr lang="ja-JP" altLang="en-US" sz="1100" dirty="0">
                <a:latin typeface="+mn-ea"/>
                <a:ea typeface="+mn-ea"/>
              </a:rPr>
              <a:t>：怒ってもイラついても仕方がないなと思うころ</a:t>
            </a:r>
            <a:endParaRPr lang="en-US" altLang="ja-JP" sz="1100" dirty="0">
              <a:latin typeface="+mn-ea"/>
              <a:ea typeface="+mn-ea"/>
            </a:endParaRPr>
          </a:p>
          <a:p>
            <a:pPr>
              <a:defRPr/>
            </a:pPr>
            <a:r>
              <a:rPr lang="ja-JP" altLang="en-US" sz="1100" dirty="0">
                <a:latin typeface="+mn-ea"/>
                <a:ea typeface="+mn-ea"/>
              </a:rPr>
              <a:t>●本人の症状は同じでも、介護にも少し慣れてきて、怒ったり、イライラしたりしてもしょうがないと以前より割り切れるようになる時期と言われています。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4</a:t>
            </a:r>
            <a:r>
              <a:rPr lang="ja-JP" altLang="en-US" sz="1100" dirty="0">
                <a:latin typeface="+mn-ea"/>
                <a:ea typeface="+mn-ea"/>
              </a:rPr>
              <a:t>：認知症への理解が深まる</a:t>
            </a:r>
            <a:endParaRPr lang="en-US" altLang="ja-JP" sz="1100" dirty="0">
              <a:latin typeface="+mn-ea"/>
              <a:ea typeface="+mn-ea"/>
            </a:endParaRPr>
          </a:p>
          <a:p>
            <a:pPr>
              <a:defRPr/>
            </a:pPr>
            <a:r>
              <a:rPr lang="ja-JP" altLang="en-US" sz="1100" dirty="0">
                <a:latin typeface="+mn-ea"/>
                <a:ea typeface="+mn-ea"/>
              </a:rPr>
              <a:t>●介護をする家族が、認知症に対する理解が深まり、本人の心理も自然にわかったり、あるがままを受け入れられるようになる時期と言われています。</a:t>
            </a:r>
            <a:endParaRPr lang="en-US" altLang="ja-JP" sz="1100"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認知症である本人のあるがままを受け入れ、介護にも慣れたとは言っても、症状が進み悪化することで今まで出来ていたことができない、わからないといったことが重なり怒ってイラついても仕方ないと割り切ったつもりでも、怒ったり怒鳴ったりしてしまい、</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2</a:t>
            </a:r>
            <a:r>
              <a:rPr lang="ja-JP" altLang="en-US" sz="1100" dirty="0">
                <a:latin typeface="+mn-ea"/>
                <a:ea typeface="+mn-ea"/>
              </a:rPr>
              <a:t>に戻ってしまうことが多くあります。介護をする家族もこういったステップを繰り返しながら、認知症の家族と向き合い、共に前に進んでいます。</a:t>
            </a:r>
            <a:endParaRPr lang="en-US" altLang="ja-JP" sz="1100" dirty="0">
              <a:latin typeface="+mn-ea"/>
              <a:ea typeface="+mn-ea"/>
            </a:endParaRPr>
          </a:p>
          <a:p>
            <a:pPr>
              <a:defRPr/>
            </a:pPr>
            <a:r>
              <a:rPr lang="ja-JP" altLang="en-US" sz="1100" dirty="0">
                <a:latin typeface="+mn-ea"/>
                <a:ea typeface="+mn-ea"/>
              </a:rPr>
              <a:t>周囲の人たちは、</a:t>
            </a:r>
            <a:endParaRPr lang="en-US" altLang="ja-JP" sz="1100" dirty="0">
              <a:latin typeface="+mn-ea"/>
              <a:ea typeface="+mn-ea"/>
            </a:endParaRPr>
          </a:p>
          <a:p>
            <a:pPr>
              <a:defRPr/>
            </a:pPr>
            <a:r>
              <a:rPr lang="ja-JP" altLang="en-US" sz="1100" dirty="0">
                <a:latin typeface="+mn-ea"/>
                <a:ea typeface="+mn-ea"/>
              </a:rPr>
              <a:t>介護をする家族は、こうした気持ちなどを抱えていることを知っておくことで家族の方が困っていたり、不安に思っている時などにさり気ないサポートが出来ることもあると思います。</a:t>
            </a:r>
            <a:endParaRPr lang="en-US" altLang="ja-JP" sz="1100" dirty="0">
              <a:latin typeface="+mn-ea"/>
              <a:ea typeface="+mn-ea"/>
            </a:endParaRPr>
          </a:p>
          <a:p>
            <a:pPr>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また、とても難しいことですが、介護をしている家族も抱えこまず、なるべくオープンにすることで周りからの協力も得られやすくなることもあると思います。ただ、無理は禁物です。周囲の人たちに話せる気持ちになった時に話すことが大切です。</a:t>
            </a:r>
            <a:endParaRPr lang="en-US" altLang="ja-JP" sz="1100" dirty="0">
              <a:latin typeface="+mn-ea"/>
              <a:ea typeface="+mn-ea"/>
            </a:endParaRPr>
          </a:p>
          <a:p>
            <a:pPr>
              <a:defRPr/>
            </a:pPr>
            <a:endParaRPr lang="en-US" altLang="ja-JP" sz="1200" dirty="0">
              <a:latin typeface="+mn-ea"/>
              <a:ea typeface="+mn-ea"/>
            </a:endParaRPr>
          </a:p>
        </p:txBody>
      </p:sp>
      <p:sp>
        <p:nvSpPr>
          <p:cNvPr id="3" name="スライド番号プレースホルダー 2">
            <a:extLst>
              <a:ext uri="{FF2B5EF4-FFF2-40B4-BE49-F238E27FC236}">
                <a16:creationId xmlns:a16="http://schemas.microsoft.com/office/drawing/2014/main" id="{D5CA17FC-6AAE-49C4-80D1-A545098FF03D}"/>
              </a:ext>
            </a:extLst>
          </p:cNvPr>
          <p:cNvSpPr>
            <a:spLocks noGrp="1"/>
          </p:cNvSpPr>
          <p:nvPr>
            <p:ph type="sldNum" sz="quarter" idx="5"/>
          </p:nvPr>
        </p:nvSpPr>
        <p:spPr/>
        <p:txBody>
          <a:bodyPr/>
          <a:lstStyle/>
          <a:p>
            <a:fld id="{8744AEE6-3A6D-4E72-95A8-DC3A52423C5C}" type="slidenum">
              <a:rPr kumimoji="1" lang="ja-JP" altLang="en-US" smtClean="0"/>
              <a:t>25</a:t>
            </a:fld>
            <a:endParaRPr kumimoji="1" lang="ja-JP" altLang="en-US"/>
          </a:p>
        </p:txBody>
      </p:sp>
    </p:spTree>
    <p:extLst>
      <p:ext uri="{BB962C8B-B14F-4D97-AF65-F5344CB8AC3E}">
        <p14:creationId xmlns:p14="http://schemas.microsoft.com/office/powerpoint/2010/main" val="401742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C53E9282-43A9-4032-AE35-2CD97F41A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ー 2">
            <a:extLst>
              <a:ext uri="{FF2B5EF4-FFF2-40B4-BE49-F238E27FC236}">
                <a16:creationId xmlns:a16="http://schemas.microsoft.com/office/drawing/2014/main" id="{0BDF5620-1E21-40EE-9A0C-4AF3ABD9C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24</a:t>
            </a:r>
            <a:r>
              <a:rPr lang="ja-JP" altLang="en-US" sz="1100" b="1" dirty="0">
                <a:latin typeface="+mn-ea"/>
                <a:ea typeface="+mn-ea"/>
              </a:rPr>
              <a:t>～</a:t>
            </a:r>
            <a:r>
              <a:rPr lang="en-US" altLang="ja-JP" sz="1100" b="1" dirty="0">
                <a:latin typeface="+mn-ea"/>
                <a:ea typeface="+mn-ea"/>
              </a:rPr>
              <a:t>29</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20</a:t>
            </a:r>
            <a:r>
              <a:rPr lang="ja-JP" altLang="en-US" sz="1100" b="1" dirty="0">
                <a:latin typeface="+mn-ea"/>
                <a:ea typeface="+mn-ea"/>
              </a:rPr>
              <a:t>～</a:t>
            </a:r>
            <a:r>
              <a:rPr lang="en-US" altLang="ja-JP" sz="1100" b="1" dirty="0">
                <a:latin typeface="+mn-ea"/>
                <a:ea typeface="+mn-ea"/>
              </a:rPr>
              <a:t>25</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分程度で伝え終了（目安）</a:t>
            </a:r>
            <a:r>
              <a:rPr lang="en-US" altLang="ja-JP" sz="1100" b="1" dirty="0">
                <a:latin typeface="+mn-ea"/>
                <a:ea typeface="+mn-ea"/>
              </a:rPr>
              <a:t>】</a:t>
            </a: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今日から皆さんも認知症サポーターです。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特別なことをする人ではなく、自分の出来る範囲で認知症の本人やその家族を暖かく見守り、時には手助けすることが大切です。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たくさんのサポーターの声などが載っていますので、後ほど目を通してみてください。</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全国で始まっている「チームオレンジ」の活動</a:t>
            </a:r>
            <a:endParaRPr lang="en-US" altLang="ja-JP" sz="1100" dirty="0">
              <a:latin typeface="+mn-ea"/>
              <a:ea typeface="+mn-ea"/>
            </a:endParaRPr>
          </a:p>
          <a:p>
            <a:r>
              <a:rPr lang="ja-JP" altLang="en-US" sz="1100" dirty="0">
                <a:latin typeface="+mn-ea"/>
                <a:ea typeface="+mn-ea"/>
              </a:rPr>
              <a:t>認知症サポーターとなった地域住民と地域に関係する人たち</a:t>
            </a:r>
            <a:r>
              <a:rPr lang="ja-JP" altLang="en-US" sz="1100" b="1" dirty="0">
                <a:latin typeface="+mn-ea"/>
                <a:ea typeface="+mn-ea"/>
              </a:rPr>
              <a:t>（郵便局員、コンビニエンスストア店員、認知症カフェ関係者、介護事業所職員等）</a:t>
            </a:r>
            <a:r>
              <a:rPr lang="ja-JP" altLang="en-US" sz="1100" dirty="0">
                <a:latin typeface="+mn-ea"/>
                <a:ea typeface="+mn-ea"/>
              </a:rPr>
              <a:t>がサポートの方法を話し合ったり、勉強したりと様々なことを共有しながら、それぞれの役割を通して、支え合い、助け合う地域づくり活動です。</a:t>
            </a:r>
            <a:endParaRPr lang="en-US" altLang="ja-JP" sz="1100" dirty="0">
              <a:latin typeface="+mn-ea"/>
              <a:ea typeface="+mn-ea"/>
            </a:endParaRPr>
          </a:p>
          <a:p>
            <a:r>
              <a:rPr lang="ja-JP" altLang="en-US" sz="1100" dirty="0">
                <a:latin typeface="+mn-ea"/>
                <a:ea typeface="+mn-ea"/>
              </a:rPr>
              <a:t>現在、桐生市でもこの取り組みが考えられています。</a:t>
            </a:r>
            <a:endParaRPr lang="en-US" altLang="ja-JP" sz="1100" dirty="0">
              <a:latin typeface="+mn-ea"/>
              <a:ea typeface="+mn-ea"/>
            </a:endParaRPr>
          </a:p>
          <a:p>
            <a:r>
              <a:rPr lang="ja-JP" altLang="en-US" sz="1100" b="1" dirty="0">
                <a:latin typeface="+mn-ea"/>
                <a:ea typeface="+mn-ea"/>
              </a:rPr>
              <a:t>（事務局にチームオレンジのチラシがありますので、チラシを活用される方は、事前に必要枚数を事務局へお伝えください。）</a:t>
            </a:r>
            <a:endParaRPr lang="en-US" altLang="ja-JP" sz="1100" b="1" dirty="0">
              <a:latin typeface="+mn-ea"/>
              <a:ea typeface="+mn-ea"/>
            </a:endParaRPr>
          </a:p>
        </p:txBody>
      </p:sp>
      <p:sp>
        <p:nvSpPr>
          <p:cNvPr id="57348" name="スライド番号プレースホルダー 3">
            <a:extLst>
              <a:ext uri="{FF2B5EF4-FFF2-40B4-BE49-F238E27FC236}">
                <a16:creationId xmlns:a16="http://schemas.microsoft.com/office/drawing/2014/main" id="{B7D039F5-16FE-4D18-A590-203CEBBE2F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302FFECE-E661-4923-BC18-9E3434CD0D0C}" type="slidenum">
              <a:rPr lang="ja-JP" altLang="en-US" sz="1300" smtClean="0"/>
              <a:pPr/>
              <a:t>26</a:t>
            </a:fld>
            <a:endParaRPr lang="ja-JP"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a:extLst>
              <a:ext uri="{FF2B5EF4-FFF2-40B4-BE49-F238E27FC236}">
                <a16:creationId xmlns:a16="http://schemas.microsoft.com/office/drawing/2014/main" id="{46B57A6C-4CD8-40D0-916D-48C36EDC6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ー 2">
            <a:extLst>
              <a:ext uri="{FF2B5EF4-FFF2-40B4-BE49-F238E27FC236}">
                <a16:creationId xmlns:a16="http://schemas.microsoft.com/office/drawing/2014/main" id="{88FE0D1C-CF1A-4921-A94D-5AF39E618E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r>
              <a:rPr lang="en-US" altLang="ja-JP" sz="1100" b="1" u="sng" dirty="0">
                <a:latin typeface="+mn-ea"/>
                <a:ea typeface="+mn-ea"/>
              </a:rPr>
              <a:t>※</a:t>
            </a:r>
            <a:r>
              <a:rPr lang="ja-JP" altLang="en-US" sz="1100" b="1" u="sng" dirty="0">
                <a:latin typeface="+mn-ea"/>
                <a:ea typeface="+mn-ea"/>
              </a:rPr>
              <a:t>「桐生ふれあいメール」登録チラシ及び「どこシル伝言板」のチラシについては、事前に桐生市健康長寿課または、事務局に必要枚数をお伝えください。</a:t>
            </a:r>
            <a:endParaRPr lang="en-US" altLang="ja-JP" sz="1100" u="sng" dirty="0">
              <a:latin typeface="+mn-ea"/>
              <a:ea typeface="+mn-ea"/>
            </a:endParaRPr>
          </a:p>
          <a:p>
            <a:endParaRPr lang="en-US" altLang="ja-JP" sz="1100" dirty="0">
              <a:latin typeface="+mn-ea"/>
              <a:ea typeface="+mn-ea"/>
            </a:endParaRPr>
          </a:p>
          <a:p>
            <a:r>
              <a:rPr kumimoji="1" lang="ja-JP" altLang="en-US" sz="1100" b="1" dirty="0">
                <a:latin typeface="+mn-ea"/>
                <a:ea typeface="+mn-ea"/>
              </a:rPr>
              <a:t>桐生市の取り組みを一部紹介します。</a:t>
            </a:r>
            <a:endParaRPr kumimoji="1" lang="en-US" altLang="ja-JP" sz="1100" b="1" dirty="0">
              <a:latin typeface="+mn-ea"/>
              <a:ea typeface="+mn-ea"/>
            </a:endParaRPr>
          </a:p>
          <a:p>
            <a:r>
              <a:rPr lang="en-US" altLang="ja-JP" sz="1100" b="1" dirty="0">
                <a:latin typeface="+mn-ea"/>
                <a:ea typeface="+mn-ea"/>
              </a:rPr>
              <a:t>1</a:t>
            </a:r>
            <a:r>
              <a:rPr lang="ja-JP" altLang="en-US" sz="1100" b="1" dirty="0">
                <a:latin typeface="+mn-ea"/>
                <a:ea typeface="+mn-ea"/>
              </a:rPr>
              <a:t>つ目は「桐生ふれあいメール」です。</a:t>
            </a:r>
            <a:endParaRPr lang="en-US" altLang="ja-JP" sz="1100" b="1" dirty="0">
              <a:latin typeface="+mn-ea"/>
              <a:ea typeface="+mn-ea"/>
            </a:endParaRPr>
          </a:p>
          <a:p>
            <a:r>
              <a:rPr lang="ja-JP" altLang="en-US" sz="1100" b="1" dirty="0">
                <a:latin typeface="+mn-ea"/>
                <a:ea typeface="+mn-ea"/>
              </a:rPr>
              <a:t>登録するともしも、高齢者が自宅等からいなくなってしまったの場合に高齢者の命や身体の安全を守るために「高齢者等緊急情報」として、パソコンや携帯電話に情報が配信されます。</a:t>
            </a:r>
            <a:r>
              <a:rPr lang="ja-JP" altLang="en-US" sz="1100" b="1" u="sng" dirty="0">
                <a:latin typeface="+mn-ea"/>
                <a:ea typeface="+mn-ea"/>
              </a:rPr>
              <a:t>また、「事前に登録申請の手続き」をしてもしもの時に備えることもできます。</a:t>
            </a:r>
            <a:endParaRPr lang="en-US" altLang="ja-JP" sz="1100" b="1" u="sng" dirty="0">
              <a:latin typeface="+mn-ea"/>
              <a:ea typeface="+mn-ea"/>
            </a:endParaRPr>
          </a:p>
          <a:p>
            <a:r>
              <a:rPr lang="en-US" altLang="ja-JP" sz="1100" b="1" dirty="0">
                <a:latin typeface="+mn-ea"/>
                <a:ea typeface="+mn-ea"/>
              </a:rPr>
              <a:t>2</a:t>
            </a:r>
            <a:r>
              <a:rPr lang="ja-JP" altLang="en-US" sz="1100" b="1" dirty="0">
                <a:latin typeface="+mn-ea"/>
                <a:ea typeface="+mn-ea"/>
              </a:rPr>
              <a:t>つ目は「どこシル伝言板」です。</a:t>
            </a:r>
            <a:endParaRPr lang="en-US" altLang="ja-JP" sz="1100" b="1" dirty="0">
              <a:latin typeface="+mn-ea"/>
              <a:ea typeface="+mn-ea"/>
            </a:endParaRPr>
          </a:p>
          <a:p>
            <a:r>
              <a:rPr lang="ja-JP" altLang="en-US" sz="1100" b="1" dirty="0">
                <a:latin typeface="+mn-ea"/>
                <a:ea typeface="+mn-ea"/>
              </a:rPr>
              <a:t>もしも、高齢者が自宅等からいなくなってしまったの場合に帽子や衣類、杖やバッグなどに貼った見守りシール（</a:t>
            </a:r>
            <a:r>
              <a:rPr lang="en-US" altLang="ja-JP" sz="1100" b="1" dirty="0">
                <a:latin typeface="+mn-ea"/>
                <a:ea typeface="+mn-ea"/>
              </a:rPr>
              <a:t>QR</a:t>
            </a:r>
            <a:r>
              <a:rPr lang="ja-JP" altLang="en-US" sz="1100" b="1" dirty="0">
                <a:latin typeface="+mn-ea"/>
                <a:ea typeface="+mn-ea"/>
              </a:rPr>
              <a:t>コード）をスマートフォンなどのカメラで読み取ると、保護者（家族等）へ瞬時に発見通知メールが届き、保護者（家族等）のお迎えまで迅速に行えるシステムです。</a:t>
            </a:r>
            <a:endParaRPr lang="en-US" altLang="ja-JP" sz="1100" b="1" dirty="0">
              <a:latin typeface="+mn-ea"/>
              <a:ea typeface="+mn-ea"/>
            </a:endParaRPr>
          </a:p>
          <a:p>
            <a:r>
              <a:rPr lang="ja-JP" altLang="en-US" sz="1100" b="1" dirty="0">
                <a:latin typeface="+mn-ea"/>
                <a:ea typeface="+mn-ea"/>
              </a:rPr>
              <a:t>このようなシステムに一人でも多くの人が登録したり、知っていることでもしもの時の目が増え、早期発見につながります。</a:t>
            </a:r>
            <a:endParaRPr lang="en-US" altLang="ja-JP" sz="1100" b="1" dirty="0">
              <a:latin typeface="+mn-ea"/>
              <a:ea typeface="+mn-ea"/>
            </a:endParaRPr>
          </a:p>
          <a:p>
            <a:r>
              <a:rPr lang="ja-JP" altLang="en-US" sz="1100" b="1" dirty="0">
                <a:latin typeface="+mn-ea"/>
                <a:ea typeface="+mn-ea"/>
              </a:rPr>
              <a:t>また、この他にも一人で多くの高齢者やその家族が自宅で少しでも安心して暮らすことのできる取り組みがたくさんあります。ご興味のある方は、桐生市役所ホームページやパンフレットを手に取ってみてください。</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（登録を行う場合は、桐生市役所ホームページに“桐生市認知症高齢者等見守り</a:t>
            </a:r>
            <a:r>
              <a:rPr lang="en-US" altLang="ja-JP" sz="1100" b="1" dirty="0">
                <a:latin typeface="+mn-ea"/>
                <a:ea typeface="+mn-ea"/>
              </a:rPr>
              <a:t>SOS</a:t>
            </a:r>
            <a:r>
              <a:rPr lang="ja-JP" altLang="en-US" sz="1100" b="1" dirty="0">
                <a:latin typeface="+mn-ea"/>
                <a:ea typeface="+mn-ea"/>
              </a:rPr>
              <a:t>ネットワーク事業”として掲載されてます。また、桐生市役所健康長寿課やお住いの地域包括支援センター、ケアマネジャーさんに相談してみてください）</a:t>
            </a:r>
            <a:endParaRPr lang="en-US" altLang="ja-JP" sz="1100" b="1" dirty="0">
              <a:latin typeface="+mn-ea"/>
              <a:ea typeface="+mn-ea"/>
            </a:endParaRPr>
          </a:p>
        </p:txBody>
      </p:sp>
      <p:sp>
        <p:nvSpPr>
          <p:cNvPr id="59396" name="スライド番号プレースホルダー 3">
            <a:extLst>
              <a:ext uri="{FF2B5EF4-FFF2-40B4-BE49-F238E27FC236}">
                <a16:creationId xmlns:a16="http://schemas.microsoft.com/office/drawing/2014/main" id="{CFBCC58F-8BD1-457D-B609-615AC7179A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4837F0A-3BBC-47AD-9E1C-32F8488E5A93}" type="slidenum">
              <a:rPr lang="ja-JP" altLang="en-US" sz="1300" smtClean="0"/>
              <a:pPr/>
              <a:t>27</a:t>
            </a:fld>
            <a:endParaRPr lang="ja-JP"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a:extLst>
              <a:ext uri="{FF2B5EF4-FFF2-40B4-BE49-F238E27FC236}">
                <a16:creationId xmlns:a16="http://schemas.microsoft.com/office/drawing/2014/main" id="{7E320745-88E5-4B8A-AAA1-3F5B44BA7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a:extLst>
              <a:ext uri="{FF2B5EF4-FFF2-40B4-BE49-F238E27FC236}">
                <a16:creationId xmlns:a16="http://schemas.microsoft.com/office/drawing/2014/main" id="{D9E06D2A-A2C4-49FB-A76E-EE68EAD183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時間に応じて活用ください。（包括支援センターのことだけでも伝えるとよい）</a:t>
            </a:r>
            <a:endParaRPr lang="en-US" altLang="ja-JP" sz="1100" b="1" dirty="0">
              <a:latin typeface="+mn-ea"/>
              <a:ea typeface="+mn-ea"/>
            </a:endParaRPr>
          </a:p>
          <a:p>
            <a:r>
              <a:rPr lang="en-US" altLang="ja-JP" sz="1100" b="1" u="sng" dirty="0">
                <a:latin typeface="+mn-ea"/>
                <a:ea typeface="+mn-ea"/>
              </a:rPr>
              <a:t>※</a:t>
            </a:r>
            <a:r>
              <a:rPr lang="ja-JP" altLang="en-US" sz="1100" b="1" u="sng" dirty="0">
                <a:latin typeface="+mn-ea"/>
                <a:ea typeface="+mn-ea"/>
              </a:rPr>
              <a:t>「桐生市地域包括支援センター一覧」のチラシ及び「認知症初期集中支援チーム」チラシについては、事前に桐生市健康長寿課または、事務局に必要枚数をお伝えください。</a:t>
            </a:r>
            <a:endParaRPr lang="en-US" altLang="ja-JP" sz="1100" u="sng" dirty="0">
              <a:latin typeface="+mn-ea"/>
              <a:ea typeface="+mn-ea"/>
            </a:endParaRPr>
          </a:p>
          <a:p>
            <a:endParaRPr lang="en-US" altLang="ja-JP" sz="1100" dirty="0">
              <a:latin typeface="+mn-ea"/>
              <a:ea typeface="+mn-ea"/>
            </a:endParaRPr>
          </a:p>
          <a:p>
            <a:r>
              <a:rPr lang="ja-JP" altLang="en-US" sz="1100" b="1" dirty="0">
                <a:latin typeface="+mn-ea"/>
                <a:ea typeface="+mn-ea"/>
              </a:rPr>
              <a:t>桐生市の相談窓口は、桐生市役所（健康長寿課）であったり、風邪をひいたりして日頃から診てもらっているかかりつけの先生はもちろんのこと</a:t>
            </a:r>
            <a:endParaRPr lang="en-US" altLang="ja-JP" sz="1100" b="1" dirty="0">
              <a:latin typeface="+mn-ea"/>
              <a:ea typeface="+mn-ea"/>
            </a:endParaRPr>
          </a:p>
          <a:p>
            <a:r>
              <a:rPr lang="ja-JP" altLang="en-US" sz="1100" b="1" dirty="0">
                <a:latin typeface="+mn-ea"/>
                <a:ea typeface="+mn-ea"/>
              </a:rPr>
              <a:t>高齢者に関する総合相談窓口（介護・医療・福祉・健康等）となっている、桐生市地域包括支援センターがあります。</a:t>
            </a:r>
            <a:endParaRPr lang="en-US" altLang="ja-JP" sz="1100" b="1" dirty="0">
              <a:latin typeface="+mn-ea"/>
              <a:ea typeface="+mn-ea"/>
            </a:endParaRPr>
          </a:p>
          <a:p>
            <a:r>
              <a:rPr lang="ja-JP" altLang="en-US" sz="1100" b="1" dirty="0">
                <a:latin typeface="+mn-ea"/>
                <a:ea typeface="+mn-ea"/>
              </a:rPr>
              <a:t>桐生市全体で</a:t>
            </a:r>
            <a:r>
              <a:rPr lang="en-US" altLang="ja-JP" sz="1100" b="1" dirty="0">
                <a:latin typeface="+mn-ea"/>
                <a:ea typeface="+mn-ea"/>
              </a:rPr>
              <a:t>8</a:t>
            </a:r>
            <a:r>
              <a:rPr lang="ja-JP" altLang="en-US" sz="1100" b="1" dirty="0">
                <a:latin typeface="+mn-ea"/>
                <a:ea typeface="+mn-ea"/>
              </a:rPr>
              <a:t>ヶ所ありますが、それぞれ担当している地域がありますので、皆さんが住んでいる地域の包括支援センターへ相談するとよいです。</a:t>
            </a:r>
            <a:endParaRPr lang="en-US" altLang="ja-JP" sz="1100" b="1" dirty="0">
              <a:latin typeface="+mn-ea"/>
              <a:ea typeface="+mn-ea"/>
            </a:endParaRPr>
          </a:p>
          <a:p>
            <a:r>
              <a:rPr lang="ja-JP" altLang="en-US" sz="1100" b="1" dirty="0">
                <a:latin typeface="+mn-ea"/>
                <a:ea typeface="+mn-ea"/>
              </a:rPr>
              <a:t>また、桐生・みどり地区には認知症を専門的に診てくれる「群馬県認知症疾患医療センター日新病院」があります。ここには、若年性認知症支援コーディネーターが配置、医療・福祉・就労の継続などの多岐にわたる相談を受けています。</a:t>
            </a:r>
            <a:endParaRPr lang="en-US" altLang="ja-JP" sz="1100" b="1" dirty="0">
              <a:latin typeface="+mn-ea"/>
              <a:ea typeface="+mn-ea"/>
            </a:endParaRPr>
          </a:p>
          <a:p>
            <a:r>
              <a:rPr lang="ja-JP" altLang="en-US" sz="1100" b="1" dirty="0">
                <a:latin typeface="+mn-ea"/>
                <a:ea typeface="+mn-ea"/>
              </a:rPr>
              <a:t>認知症の方、または疑いのある方への病院受診やそのご家族への相談、支援等を行っている、認知症初期集中支援チームもあります。</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認知症かな？と思い悩んだり、認知症の症状の悪化等、困っていること、不安なこと等、抱え込まずに窓口はたくさんあります。</a:t>
            </a:r>
            <a:endParaRPr lang="en-US" altLang="ja-JP" sz="1100" b="1" dirty="0">
              <a:latin typeface="+mn-ea"/>
              <a:ea typeface="+mn-ea"/>
            </a:endParaRPr>
          </a:p>
          <a:p>
            <a:r>
              <a:rPr lang="ja-JP" altLang="en-US" sz="1100" b="1" dirty="0">
                <a:latin typeface="+mn-ea"/>
                <a:ea typeface="+mn-ea"/>
              </a:rPr>
              <a:t>まずは、相談することが大切です。</a:t>
            </a:r>
            <a:endParaRPr lang="en-US" altLang="ja-JP" sz="1100" b="1" dirty="0">
              <a:latin typeface="+mn-ea"/>
              <a:ea typeface="+mn-ea"/>
            </a:endParaRPr>
          </a:p>
          <a:p>
            <a:r>
              <a:rPr lang="ja-JP" altLang="en-US" sz="1100" b="1" dirty="0">
                <a:latin typeface="+mn-ea"/>
                <a:ea typeface="+mn-ea"/>
              </a:rPr>
              <a:t>今日学んだ、家の人と共有しておくと良いと思います。</a:t>
            </a:r>
            <a:endParaRPr lang="en-US" altLang="ja-JP" sz="1100" b="1" dirty="0">
              <a:latin typeface="+mn-ea"/>
              <a:ea typeface="+mn-ea"/>
            </a:endParaRPr>
          </a:p>
        </p:txBody>
      </p:sp>
      <p:sp>
        <p:nvSpPr>
          <p:cNvPr id="61444" name="スライド番号プレースホルダー 3">
            <a:extLst>
              <a:ext uri="{FF2B5EF4-FFF2-40B4-BE49-F238E27FC236}">
                <a16:creationId xmlns:a16="http://schemas.microsoft.com/office/drawing/2014/main" id="{179EF48F-D50C-4E6E-A486-2D077BD553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02B22478-80B4-4A80-8207-792D6F8AA717}" type="slidenum">
              <a:rPr lang="ja-JP" altLang="en-US" sz="1300" smtClean="0"/>
              <a:pPr/>
              <a:t>28</a:t>
            </a:fld>
            <a:endParaRPr lang="ja-JP"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B64B23CB-C975-4F9D-9794-0A51249EB6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ー 2">
            <a:extLst>
              <a:ext uri="{FF2B5EF4-FFF2-40B4-BE49-F238E27FC236}">
                <a16:creationId xmlns:a16="http://schemas.microsoft.com/office/drawing/2014/main" id="{E2CBF8B1-D228-43DD-A96F-E8C6E515E3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最後に</a:t>
            </a:r>
            <a:endParaRPr lang="en-US" altLang="ja-JP" sz="1100" b="1" dirty="0">
              <a:latin typeface="+mn-ea"/>
              <a:ea typeface="+mn-ea"/>
            </a:endParaRPr>
          </a:p>
          <a:p>
            <a:r>
              <a:rPr lang="ja-JP" altLang="en-US" sz="1100" b="1" dirty="0">
                <a:latin typeface="+mn-ea"/>
                <a:ea typeface="+mn-ea"/>
              </a:rPr>
              <a:t>皆さんの身近にも認知症の方がいるかもしれません。</a:t>
            </a:r>
            <a:endParaRPr lang="en-US" altLang="ja-JP" sz="1100" b="1" dirty="0">
              <a:latin typeface="+mn-ea"/>
              <a:ea typeface="+mn-ea"/>
            </a:endParaRPr>
          </a:p>
          <a:p>
            <a:r>
              <a:rPr lang="ja-JP" altLang="en-US" sz="1100" b="1" dirty="0">
                <a:latin typeface="+mn-ea"/>
                <a:ea typeface="+mn-ea"/>
              </a:rPr>
              <a:t>自分の言われて嫌なことやされて嫌なことは、認知症の方たちも同じです。</a:t>
            </a:r>
            <a:endParaRPr lang="en-US" altLang="ja-JP" sz="1100" b="1" dirty="0">
              <a:latin typeface="+mn-ea"/>
              <a:ea typeface="+mn-ea"/>
            </a:endParaRPr>
          </a:p>
          <a:p>
            <a:r>
              <a:rPr lang="ja-JP" altLang="en-US" sz="1100" b="1" dirty="0">
                <a:latin typeface="+mn-ea"/>
                <a:ea typeface="+mn-ea"/>
              </a:rPr>
              <a:t>うれしいことや楽しいと思う気持ちも同じです。</a:t>
            </a:r>
            <a:endParaRPr lang="en-US" altLang="ja-JP" sz="1100" b="1" dirty="0">
              <a:latin typeface="+mn-ea"/>
              <a:ea typeface="+mn-ea"/>
            </a:endParaRPr>
          </a:p>
          <a:p>
            <a:r>
              <a:rPr lang="ja-JP" altLang="en-US" sz="1100" b="1" dirty="0">
                <a:latin typeface="+mn-ea"/>
                <a:ea typeface="+mn-ea"/>
              </a:rPr>
              <a:t>私たちが出来ることは、認知症のことを理解し、さり気なく、自然にが</a:t>
            </a:r>
            <a:r>
              <a:rPr lang="en-US" altLang="ja-JP" sz="1100" b="1" dirty="0">
                <a:latin typeface="+mn-ea"/>
                <a:ea typeface="+mn-ea"/>
              </a:rPr>
              <a:t>1</a:t>
            </a:r>
            <a:r>
              <a:rPr lang="ja-JP" altLang="en-US" sz="1100" b="1" dirty="0">
                <a:latin typeface="+mn-ea"/>
                <a:ea typeface="+mn-ea"/>
              </a:rPr>
              <a:t>番のサポートです。</a:t>
            </a:r>
            <a:endParaRPr lang="en-US" altLang="ja-JP" sz="1100" b="1" dirty="0">
              <a:latin typeface="+mn-ea"/>
              <a:ea typeface="+mn-ea"/>
            </a:endParaRPr>
          </a:p>
          <a:p>
            <a:r>
              <a:rPr lang="ja-JP" altLang="en-US" sz="1100" b="1" dirty="0">
                <a:latin typeface="+mn-ea"/>
                <a:ea typeface="+mn-ea"/>
              </a:rPr>
              <a:t>皆さんの小さな親切（温かい気持ち）の積み重ねが、大きな手助けになります。</a:t>
            </a:r>
          </a:p>
        </p:txBody>
      </p:sp>
      <p:sp>
        <p:nvSpPr>
          <p:cNvPr id="63492" name="スライド番号プレースホルダー 3">
            <a:extLst>
              <a:ext uri="{FF2B5EF4-FFF2-40B4-BE49-F238E27FC236}">
                <a16:creationId xmlns:a16="http://schemas.microsoft.com/office/drawing/2014/main" id="{DB709A3E-D7E4-4BDB-8AF5-8D5EB5E2EA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E30EC4D9-7E80-487D-A31B-D40CE2F25A4B}" type="slidenum">
              <a:rPr lang="ja-JP" altLang="en-US" sz="1300" smtClean="0"/>
              <a:pPr/>
              <a:t>29</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latin typeface="+mn-ea"/>
                <a:ea typeface="+mn-ea"/>
              </a:rPr>
              <a:t>2025</a:t>
            </a:r>
            <a:r>
              <a:rPr kumimoji="1" lang="ja-JP" altLang="en-US" sz="1100" dirty="0">
                <a:latin typeface="+mn-ea"/>
                <a:ea typeface="+mn-ea"/>
              </a:rPr>
              <a:t>年（令和</a:t>
            </a:r>
            <a:r>
              <a:rPr kumimoji="1" lang="en-US" altLang="ja-JP" sz="1100" dirty="0">
                <a:latin typeface="+mn-ea"/>
                <a:ea typeface="+mn-ea"/>
              </a:rPr>
              <a:t>7</a:t>
            </a:r>
            <a:r>
              <a:rPr kumimoji="1" lang="ja-JP" altLang="en-US" sz="1100" dirty="0">
                <a:latin typeface="+mn-ea"/>
                <a:ea typeface="+mn-ea"/>
              </a:rPr>
              <a:t>年）には、高齢化率が</a:t>
            </a:r>
            <a:r>
              <a:rPr kumimoji="1" lang="en-US" altLang="ja-JP" sz="1100" dirty="0">
                <a:latin typeface="+mn-ea"/>
                <a:ea typeface="+mn-ea"/>
              </a:rPr>
              <a:t>37.3</a:t>
            </a:r>
            <a:r>
              <a:rPr kumimoji="1" lang="ja-JP" altLang="en-US" sz="1100" dirty="0">
                <a:latin typeface="+mn-ea"/>
                <a:ea typeface="+mn-ea"/>
              </a:rPr>
              <a:t>％となり約</a:t>
            </a:r>
            <a:r>
              <a:rPr kumimoji="1" lang="en-US" altLang="ja-JP" sz="1100" dirty="0">
                <a:latin typeface="+mn-ea"/>
                <a:ea typeface="+mn-ea"/>
              </a:rPr>
              <a:t>2.7</a:t>
            </a:r>
            <a:r>
              <a:rPr kumimoji="1" lang="ja-JP" altLang="en-US" sz="1100" dirty="0">
                <a:latin typeface="+mn-ea"/>
                <a:ea typeface="+mn-ea"/>
              </a:rPr>
              <a:t>人に</a:t>
            </a:r>
            <a:r>
              <a:rPr kumimoji="1" lang="en-US" altLang="ja-JP" sz="1100" dirty="0">
                <a:latin typeface="+mn-ea"/>
                <a:ea typeface="+mn-ea"/>
              </a:rPr>
              <a:t>1</a:t>
            </a:r>
            <a:r>
              <a:rPr kumimoji="1" lang="ja-JP" altLang="en-US" sz="1100" dirty="0">
                <a:latin typeface="+mn-ea"/>
                <a:ea typeface="+mn-ea"/>
              </a:rPr>
              <a:t>人が高齢者、</a:t>
            </a:r>
            <a:endParaRPr kumimoji="1" lang="en-US" altLang="ja-JP" sz="1100" dirty="0">
              <a:latin typeface="+mn-ea"/>
              <a:ea typeface="+mn-ea"/>
            </a:endParaRPr>
          </a:p>
          <a:p>
            <a:r>
              <a:rPr kumimoji="1" lang="en-US" altLang="ja-JP" sz="1100" dirty="0">
                <a:latin typeface="+mn-ea"/>
                <a:ea typeface="+mn-ea"/>
              </a:rPr>
              <a:t>2040</a:t>
            </a:r>
            <a:r>
              <a:rPr kumimoji="1" lang="ja-JP" altLang="en-US" sz="1100" dirty="0">
                <a:latin typeface="+mn-ea"/>
                <a:ea typeface="+mn-ea"/>
              </a:rPr>
              <a:t>年（令和</a:t>
            </a:r>
            <a:r>
              <a:rPr kumimoji="1" lang="en-US" altLang="ja-JP" sz="1100" dirty="0">
                <a:latin typeface="+mn-ea"/>
                <a:ea typeface="+mn-ea"/>
              </a:rPr>
              <a:t>22</a:t>
            </a:r>
            <a:r>
              <a:rPr kumimoji="1" lang="ja-JP" altLang="en-US" sz="1100" dirty="0">
                <a:latin typeface="+mn-ea"/>
                <a:ea typeface="+mn-ea"/>
              </a:rPr>
              <a:t>年）には、高齢化率が</a:t>
            </a:r>
            <a:r>
              <a:rPr kumimoji="1" lang="en-US" altLang="ja-JP" sz="1100" dirty="0">
                <a:latin typeface="+mn-ea"/>
                <a:ea typeface="+mn-ea"/>
              </a:rPr>
              <a:t>44.8</a:t>
            </a:r>
            <a:r>
              <a:rPr kumimoji="1" lang="ja-JP" altLang="en-US" sz="1100" dirty="0">
                <a:latin typeface="+mn-ea"/>
                <a:ea typeface="+mn-ea"/>
              </a:rPr>
              <a:t>％となり約</a:t>
            </a:r>
            <a:r>
              <a:rPr kumimoji="1" lang="en-US" altLang="ja-JP" sz="1100" dirty="0">
                <a:latin typeface="+mn-ea"/>
                <a:ea typeface="+mn-ea"/>
              </a:rPr>
              <a:t>2</a:t>
            </a:r>
            <a:r>
              <a:rPr kumimoji="1" lang="ja-JP" altLang="en-US" sz="1100" dirty="0">
                <a:latin typeface="+mn-ea"/>
                <a:ea typeface="+mn-ea"/>
              </a:rPr>
              <a:t>人に</a:t>
            </a:r>
            <a:r>
              <a:rPr kumimoji="1" lang="en-US" altLang="ja-JP" sz="1100" dirty="0">
                <a:latin typeface="+mn-ea"/>
                <a:ea typeface="+mn-ea"/>
              </a:rPr>
              <a:t>1</a:t>
            </a:r>
            <a:r>
              <a:rPr kumimoji="1" lang="ja-JP" altLang="en-US" sz="1100" dirty="0">
                <a:latin typeface="+mn-ea"/>
                <a:ea typeface="+mn-ea"/>
              </a:rPr>
              <a:t>人が高齢者と予測されている。</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（桐生市の人口と高齢化率は、下記から情報を得てグラフ化しています）</a:t>
            </a:r>
            <a:endParaRPr kumimoji="1" lang="en-US" altLang="ja-JP" sz="1100" b="1" dirty="0">
              <a:latin typeface="+mn-ea"/>
              <a:ea typeface="+mn-ea"/>
            </a:endParaRPr>
          </a:p>
          <a:p>
            <a:r>
              <a:rPr kumimoji="1" lang="ja-JP" altLang="en-US" sz="1100" b="1" dirty="0">
                <a:latin typeface="+mn-ea"/>
                <a:ea typeface="+mn-ea"/>
              </a:rPr>
              <a:t>出典：桐生市役所ホームページ（「桐生市区別人口構成」をグラフ化）</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1</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（包括山育会：</a:t>
            </a:r>
            <a:r>
              <a:rPr kumimoji="1" lang="en-US" altLang="ja-JP" sz="1100" b="1" dirty="0">
                <a:latin typeface="+mn-ea"/>
                <a:ea typeface="+mn-ea"/>
              </a:rPr>
              <a:t>1</a:t>
            </a:r>
            <a:r>
              <a:rPr kumimoji="1" lang="ja-JP" altLang="en-US" sz="1100" b="1" dirty="0">
                <a:latin typeface="+mn-ea"/>
                <a:ea typeface="+mn-ea"/>
              </a:rPr>
              <a:t>・</a:t>
            </a:r>
            <a:r>
              <a:rPr kumimoji="1" lang="en-US" altLang="ja-JP" sz="1100" b="1" dirty="0">
                <a:latin typeface="+mn-ea"/>
                <a:ea typeface="+mn-ea"/>
              </a:rPr>
              <a:t>2</a:t>
            </a:r>
            <a:r>
              <a:rPr kumimoji="1" lang="ja-JP" altLang="en-US" sz="1100" b="1" dirty="0">
                <a:latin typeface="+mn-ea"/>
                <a:ea typeface="+mn-ea"/>
              </a:rPr>
              <a:t>・</a:t>
            </a:r>
            <a:r>
              <a:rPr kumimoji="1" lang="en-US" altLang="ja-JP" sz="1100" b="1" dirty="0">
                <a:latin typeface="+mn-ea"/>
                <a:ea typeface="+mn-ea"/>
              </a:rPr>
              <a:t>9</a:t>
            </a:r>
            <a:r>
              <a:rPr kumimoji="1" lang="ja-JP" altLang="en-US" sz="1100" b="1" dirty="0">
                <a:latin typeface="+mn-ea"/>
                <a:ea typeface="+mn-ea"/>
              </a:rPr>
              <a:t>・</a:t>
            </a:r>
            <a:r>
              <a:rPr kumimoji="1" lang="en-US" altLang="ja-JP" sz="1100" b="1" dirty="0">
                <a:latin typeface="+mn-ea"/>
                <a:ea typeface="+mn-ea"/>
              </a:rPr>
              <a:t>10</a:t>
            </a:r>
            <a:r>
              <a:rPr kumimoji="1" lang="ja-JP" altLang="en-US" sz="1100" b="1" dirty="0">
                <a:latin typeface="+mn-ea"/>
                <a:ea typeface="+mn-ea"/>
              </a:rPr>
              <a:t>・</a:t>
            </a:r>
            <a:r>
              <a:rPr kumimoji="1" lang="en-US" altLang="ja-JP" sz="1100" b="1" dirty="0">
                <a:latin typeface="+mn-ea"/>
                <a:ea typeface="+mn-ea"/>
              </a:rPr>
              <a:t>14</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2</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（包括社協：</a:t>
            </a:r>
            <a:r>
              <a:rPr kumimoji="1" lang="en-US" altLang="ja-JP" sz="1100" b="1" dirty="0">
                <a:latin typeface="+mn-ea"/>
                <a:ea typeface="+mn-ea"/>
              </a:rPr>
              <a:t>3</a:t>
            </a:r>
            <a:r>
              <a:rPr kumimoji="1" lang="ja-JP" altLang="en-US" sz="1100" b="1" dirty="0">
                <a:latin typeface="+mn-ea"/>
                <a:ea typeface="+mn-ea"/>
              </a:rPr>
              <a:t>・</a:t>
            </a:r>
            <a:r>
              <a:rPr kumimoji="1" lang="en-US" altLang="ja-JP" sz="1100" b="1" dirty="0">
                <a:latin typeface="+mn-ea"/>
                <a:ea typeface="+mn-ea"/>
              </a:rPr>
              <a:t>4</a:t>
            </a:r>
            <a:r>
              <a:rPr kumimoji="1" lang="ja-JP" altLang="en-US" sz="1100" b="1" dirty="0">
                <a:latin typeface="+mn-ea"/>
                <a:ea typeface="+mn-ea"/>
              </a:rPr>
              <a:t>・</a:t>
            </a:r>
            <a:r>
              <a:rPr kumimoji="1" lang="en-US" altLang="ja-JP" sz="1100" b="1" dirty="0">
                <a:latin typeface="+mn-ea"/>
                <a:ea typeface="+mn-ea"/>
              </a:rPr>
              <a:t>5</a:t>
            </a:r>
            <a:r>
              <a:rPr kumimoji="1" lang="ja-JP" altLang="en-US" sz="1100" b="1" dirty="0">
                <a:latin typeface="+mn-ea"/>
                <a:ea typeface="+mn-ea"/>
              </a:rPr>
              <a:t>・</a:t>
            </a:r>
            <a:r>
              <a:rPr kumimoji="1" lang="en-US" altLang="ja-JP" sz="1100" b="1" dirty="0">
                <a:latin typeface="+mn-ea"/>
                <a:ea typeface="+mn-ea"/>
              </a:rPr>
              <a:t>8</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3</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（包括菱風園：</a:t>
            </a:r>
            <a:r>
              <a:rPr kumimoji="1" lang="en-US" altLang="ja-JP" sz="1100" b="1" dirty="0">
                <a:latin typeface="+mn-ea"/>
                <a:ea typeface="+mn-ea"/>
              </a:rPr>
              <a:t>6</a:t>
            </a:r>
            <a:r>
              <a:rPr kumimoji="1" lang="ja-JP" altLang="en-US" sz="1100" b="1" dirty="0">
                <a:latin typeface="+mn-ea"/>
                <a:ea typeface="+mn-ea"/>
              </a:rPr>
              <a:t>・</a:t>
            </a:r>
            <a:r>
              <a:rPr kumimoji="1" lang="en-US" altLang="ja-JP" sz="1100" b="1" dirty="0">
                <a:latin typeface="+mn-ea"/>
                <a:ea typeface="+mn-ea"/>
              </a:rPr>
              <a:t>7</a:t>
            </a:r>
            <a:r>
              <a:rPr kumimoji="1" lang="ja-JP" altLang="en-US" sz="1100" b="1" dirty="0">
                <a:latin typeface="+mn-ea"/>
                <a:ea typeface="+mn-ea"/>
              </a:rPr>
              <a:t>・</a:t>
            </a:r>
            <a:r>
              <a:rPr kumimoji="1" lang="en-US" altLang="ja-JP" sz="1100" b="1" dirty="0">
                <a:latin typeface="+mn-ea"/>
                <a:ea typeface="+mn-ea"/>
              </a:rPr>
              <a:t>17</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4</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（包括ユートピア広沢：</a:t>
            </a:r>
            <a:r>
              <a:rPr kumimoji="1" lang="en-US" altLang="ja-JP" sz="1100" b="1" dirty="0">
                <a:latin typeface="+mn-ea"/>
                <a:ea typeface="+mn-ea"/>
              </a:rPr>
              <a:t>11</a:t>
            </a:r>
            <a:r>
              <a:rPr kumimoji="1" lang="ja-JP" altLang="en-US" sz="1100" b="1" dirty="0">
                <a:latin typeface="+mn-ea"/>
                <a:ea typeface="+mn-ea"/>
              </a:rPr>
              <a:t>・</a:t>
            </a:r>
            <a:r>
              <a:rPr kumimoji="1" lang="en-US" altLang="ja-JP" sz="1100" b="1" dirty="0">
                <a:latin typeface="+mn-ea"/>
                <a:ea typeface="+mn-ea"/>
              </a:rPr>
              <a:t>13</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5</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（包括思いやり・黒保根：</a:t>
            </a:r>
            <a:r>
              <a:rPr kumimoji="1" lang="en-US" altLang="ja-JP" sz="1100" b="1" dirty="0">
                <a:latin typeface="+mn-ea"/>
                <a:ea typeface="+mn-ea"/>
              </a:rPr>
              <a:t>16</a:t>
            </a:r>
            <a:r>
              <a:rPr kumimoji="1" lang="ja-JP" altLang="en-US" sz="1100" b="1" dirty="0">
                <a:latin typeface="+mn-ea"/>
                <a:ea typeface="+mn-ea"/>
              </a:rPr>
              <a:t>・</a:t>
            </a:r>
            <a:r>
              <a:rPr kumimoji="1" lang="en-US" altLang="ja-JP" sz="1100" b="1" dirty="0">
                <a:latin typeface="+mn-ea"/>
                <a:ea typeface="+mn-ea"/>
              </a:rPr>
              <a:t>22</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6</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（包括にいさと：</a:t>
            </a:r>
            <a:r>
              <a:rPr kumimoji="1" lang="en-US" altLang="ja-JP" sz="1100" b="1" dirty="0">
                <a:latin typeface="+mn-ea"/>
                <a:ea typeface="+mn-ea"/>
              </a:rPr>
              <a:t>19</a:t>
            </a:r>
            <a:r>
              <a:rPr kumimoji="1" lang="ja-JP" altLang="en-US" sz="1100" b="1" dirty="0">
                <a:latin typeface="+mn-ea"/>
                <a:ea typeface="+mn-ea"/>
              </a:rPr>
              <a:t>・</a:t>
            </a:r>
            <a:r>
              <a:rPr kumimoji="1" lang="en-US" altLang="ja-JP" sz="1100" b="1" dirty="0">
                <a:latin typeface="+mn-ea"/>
                <a:ea typeface="+mn-ea"/>
              </a:rPr>
              <a:t>20</a:t>
            </a:r>
            <a:r>
              <a:rPr kumimoji="1" lang="ja-JP" altLang="en-US" sz="1100" b="1" dirty="0">
                <a:latin typeface="+mn-ea"/>
                <a:ea typeface="+mn-ea"/>
              </a:rPr>
              <a:t>・</a:t>
            </a:r>
            <a:r>
              <a:rPr kumimoji="1" lang="en-US" altLang="ja-JP" sz="1100" b="1" dirty="0">
                <a:latin typeface="+mn-ea"/>
                <a:ea typeface="+mn-ea"/>
              </a:rPr>
              <a:t>21</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7</a:t>
            </a:r>
            <a:r>
              <a:rPr kumimoji="1" lang="ja-JP" altLang="en-US" sz="1100" b="1" dirty="0">
                <a:latin typeface="+mn-ea"/>
                <a:ea typeface="+mn-ea"/>
              </a:rPr>
              <a:t>圏域</a:t>
            </a:r>
            <a:r>
              <a:rPr kumimoji="1" lang="en-US" altLang="ja-JP" sz="1100" b="1" dirty="0">
                <a:latin typeface="+mn-ea"/>
                <a:ea typeface="+mn-ea"/>
                <a:sym typeface="Wingdings" panose="05000000000000000000" pitchFamily="2" charset="2"/>
              </a:rPr>
              <a:t>…</a:t>
            </a:r>
            <a:r>
              <a:rPr kumimoji="1" lang="ja-JP" altLang="en-US" sz="1100" b="1" dirty="0">
                <a:latin typeface="+mn-ea"/>
                <a:ea typeface="+mn-ea"/>
                <a:sym typeface="Wingdings" panose="05000000000000000000" pitchFamily="2" charset="2"/>
              </a:rPr>
              <a:t>（包括のぞみの苑：</a:t>
            </a:r>
            <a:r>
              <a:rPr kumimoji="1" lang="en-US" altLang="ja-JP" sz="1100" b="1" dirty="0">
                <a:latin typeface="+mn-ea"/>
                <a:ea typeface="+mn-ea"/>
              </a:rPr>
              <a:t>15</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8</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（包括神明：</a:t>
            </a:r>
            <a:r>
              <a:rPr kumimoji="1" lang="en-US" altLang="ja-JP" sz="1100" b="1" dirty="0">
                <a:latin typeface="+mn-ea"/>
                <a:ea typeface="+mn-ea"/>
              </a:rPr>
              <a:t>12</a:t>
            </a:r>
            <a:r>
              <a:rPr kumimoji="1" lang="ja-JP" altLang="en-US" sz="1100" b="1" dirty="0">
                <a:latin typeface="+mn-ea"/>
                <a:ea typeface="+mn-ea"/>
              </a:rPr>
              <a:t>・</a:t>
            </a:r>
            <a:r>
              <a:rPr kumimoji="1" lang="en-US" altLang="ja-JP" sz="1100" b="1" dirty="0">
                <a:latin typeface="+mn-ea"/>
                <a:ea typeface="+mn-ea"/>
              </a:rPr>
              <a:t>18</a:t>
            </a:r>
            <a:r>
              <a:rPr kumimoji="1" lang="ja-JP" altLang="en-US" sz="1100" b="1" dirty="0">
                <a:latin typeface="+mn-ea"/>
                <a:ea typeface="+mn-ea"/>
              </a:rPr>
              <a:t>区）</a:t>
            </a:r>
            <a:endParaRPr kumimoji="1" lang="en-US" altLang="ja-JP" sz="1100" b="1" dirty="0">
              <a:latin typeface="+mn-ea"/>
              <a:ea typeface="+mn-ea"/>
            </a:endParaRPr>
          </a:p>
        </p:txBody>
      </p:sp>
      <p:sp>
        <p:nvSpPr>
          <p:cNvPr id="6" name="スライド番号プレースホルダー 5">
            <a:extLst>
              <a:ext uri="{FF2B5EF4-FFF2-40B4-BE49-F238E27FC236}">
                <a16:creationId xmlns:a16="http://schemas.microsoft.com/office/drawing/2014/main" id="{175C270D-E68F-4D13-94F5-8A57D8C513D2}"/>
              </a:ext>
            </a:extLst>
          </p:cNvPr>
          <p:cNvSpPr>
            <a:spLocks noGrp="1"/>
          </p:cNvSpPr>
          <p:nvPr>
            <p:ph type="sldNum" sz="quarter" idx="5"/>
          </p:nvPr>
        </p:nvSpPr>
        <p:spPr/>
        <p:txBody>
          <a:bodyPr/>
          <a:lstStyle/>
          <a:p>
            <a:fld id="{8744AEE6-3A6D-4E72-95A8-DC3A52423C5C}" type="slidenum">
              <a:rPr kumimoji="1" lang="ja-JP" altLang="en-US" smtClean="0"/>
              <a:t>3</a:t>
            </a:fld>
            <a:endParaRPr kumimoji="1" lang="ja-JP" altLang="en-US"/>
          </a:p>
        </p:txBody>
      </p:sp>
    </p:spTree>
    <p:extLst>
      <p:ext uri="{BB962C8B-B14F-4D97-AF65-F5344CB8AC3E}">
        <p14:creationId xmlns:p14="http://schemas.microsoft.com/office/powerpoint/2010/main" val="2661194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B88724AF-6DC0-44AB-8E13-757B9C0A6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520AEDEB-8025-4DCA-AD3C-A85B9CAFFA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これで、認知症サポーター養成講座を終わります。</a:t>
            </a:r>
            <a:endParaRPr lang="en-US" altLang="ja-JP" sz="1100" b="1" dirty="0">
              <a:latin typeface="+mn-ea"/>
              <a:ea typeface="+mn-ea"/>
            </a:endParaRPr>
          </a:p>
          <a:p>
            <a:r>
              <a:rPr lang="ja-JP" altLang="en-US" sz="1100" b="1" dirty="0">
                <a:latin typeface="+mn-ea"/>
                <a:ea typeface="+mn-ea"/>
              </a:rPr>
              <a:t>皆さんも住んでいるこのまちを一緒に</a:t>
            </a:r>
            <a:endParaRPr lang="en-US" altLang="ja-JP" sz="1100" b="1" dirty="0">
              <a:latin typeface="+mn-ea"/>
              <a:ea typeface="+mn-ea"/>
            </a:endParaRPr>
          </a:p>
          <a:p>
            <a:r>
              <a:rPr lang="ja-JP" altLang="en-US" sz="1100" b="1" dirty="0">
                <a:latin typeface="+mn-ea"/>
                <a:ea typeface="+mn-ea"/>
              </a:rPr>
              <a:t>「誰もが住み慣れた地域で自分らしくいきいきと安心して暮らせるまちに」して行きましょう。</a:t>
            </a:r>
            <a:endParaRPr lang="en-US" altLang="ja-JP" sz="1100" b="1" dirty="0">
              <a:latin typeface="+mn-ea"/>
              <a:ea typeface="+mn-ea"/>
            </a:endParaRPr>
          </a:p>
          <a:p>
            <a:r>
              <a:rPr lang="ja-JP" altLang="en-US" sz="1100" b="1" dirty="0">
                <a:latin typeface="+mn-ea"/>
                <a:ea typeface="+mn-ea"/>
              </a:rPr>
              <a:t>本日は、ありがとうございました。</a:t>
            </a:r>
          </a:p>
        </p:txBody>
      </p:sp>
      <p:sp>
        <p:nvSpPr>
          <p:cNvPr id="65540" name="スライド番号プレースホルダー 3">
            <a:extLst>
              <a:ext uri="{FF2B5EF4-FFF2-40B4-BE49-F238E27FC236}">
                <a16:creationId xmlns:a16="http://schemas.microsoft.com/office/drawing/2014/main" id="{36A28683-6377-433A-B204-84294A0CF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087FAA3-9D71-4ACE-848B-9AC71DBC31ED}" type="slidenum">
              <a:rPr lang="ja-JP" altLang="en-US" sz="1300" smtClean="0"/>
              <a:pPr/>
              <a:t>30</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73FB610-8741-4ABD-86CA-C08D4C3D53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636F327D-F847-4F26-8430-8D9E2F5F82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100" dirty="0">
                <a:latin typeface="+mn-ea"/>
                <a:ea typeface="+mn-ea"/>
              </a:rPr>
              <a:t>皆さんの中で「あ～」「そうそう」と思う方もいらっしゃるかもしれませんが、高齢になると身体には大きな変化が出てきます。</a:t>
            </a:r>
            <a:endParaRPr lang="en-US" altLang="ja-JP" sz="1100" dirty="0">
              <a:latin typeface="+mn-ea"/>
              <a:ea typeface="+mn-ea"/>
            </a:endParaRPr>
          </a:p>
          <a:p>
            <a:r>
              <a:rPr lang="ja-JP" altLang="en-US" sz="1100" dirty="0">
                <a:latin typeface="+mn-ea"/>
                <a:ea typeface="+mn-ea"/>
              </a:rPr>
              <a:t>例えば</a:t>
            </a:r>
            <a:endParaRPr lang="en-US" altLang="ja-JP" sz="1100" dirty="0">
              <a:latin typeface="+mn-ea"/>
              <a:ea typeface="+mn-ea"/>
            </a:endParaRPr>
          </a:p>
          <a:p>
            <a:r>
              <a:rPr lang="ja-JP" altLang="en-US" sz="1100" dirty="0">
                <a:latin typeface="+mn-ea"/>
                <a:ea typeface="+mn-ea"/>
              </a:rPr>
              <a:t>「目が見えにくくなる」</a:t>
            </a:r>
            <a:r>
              <a:rPr lang="ja-JP" altLang="en-US" sz="1100" b="1" dirty="0">
                <a:latin typeface="+mn-ea"/>
                <a:ea typeface="+mn-ea"/>
              </a:rPr>
              <a:t>（小さな字が見えにくくなる、霞がかったように見えにくくなるなど）</a:t>
            </a:r>
            <a:endParaRPr lang="en-US" altLang="ja-JP" sz="1100" b="1" dirty="0">
              <a:latin typeface="+mn-ea"/>
              <a:ea typeface="+mn-ea"/>
            </a:endParaRPr>
          </a:p>
          <a:p>
            <a:r>
              <a:rPr lang="ja-JP" altLang="en-US" sz="1100" dirty="0">
                <a:latin typeface="+mn-ea"/>
                <a:ea typeface="+mn-ea"/>
              </a:rPr>
              <a:t>「耳が遠くなる」</a:t>
            </a:r>
            <a:r>
              <a:rPr lang="ja-JP" altLang="en-US" sz="1100" b="1" dirty="0">
                <a:latin typeface="+mn-ea"/>
                <a:ea typeface="+mn-ea"/>
              </a:rPr>
              <a:t>（老人性難聴など）</a:t>
            </a:r>
            <a:endParaRPr lang="en-US" altLang="ja-JP" sz="1100" b="1" dirty="0">
              <a:latin typeface="+mn-ea"/>
              <a:ea typeface="+mn-ea"/>
            </a:endParaRPr>
          </a:p>
          <a:p>
            <a:r>
              <a:rPr lang="ja-JP" altLang="en-US" sz="1100" dirty="0">
                <a:latin typeface="+mn-ea"/>
                <a:ea typeface="+mn-ea"/>
              </a:rPr>
              <a:t>「しわが増える」</a:t>
            </a:r>
            <a:endParaRPr lang="en-US" altLang="ja-JP" sz="1100" dirty="0">
              <a:latin typeface="+mn-ea"/>
              <a:ea typeface="+mn-ea"/>
            </a:endParaRPr>
          </a:p>
          <a:p>
            <a:r>
              <a:rPr lang="ja-JP" altLang="en-US" sz="1100" dirty="0">
                <a:latin typeface="+mn-ea"/>
                <a:ea typeface="+mn-ea"/>
              </a:rPr>
              <a:t>「痛みや温度を感じにくくなる」</a:t>
            </a:r>
            <a:r>
              <a:rPr lang="ja-JP" altLang="en-US" sz="1100" b="1" dirty="0">
                <a:latin typeface="+mn-ea"/>
                <a:ea typeface="+mn-ea"/>
              </a:rPr>
              <a:t>（お風呂の温度が高くなる、ホッカイロで低音ヤケドなど）</a:t>
            </a:r>
            <a:endParaRPr lang="en-US" altLang="ja-JP" sz="1100" b="1" dirty="0">
              <a:latin typeface="+mn-ea"/>
              <a:ea typeface="+mn-ea"/>
            </a:endParaRPr>
          </a:p>
          <a:p>
            <a:r>
              <a:rPr lang="ja-JP" altLang="en-US" sz="1100" dirty="0">
                <a:latin typeface="+mn-ea"/>
                <a:ea typeface="+mn-ea"/>
              </a:rPr>
              <a:t>「病気になりやすくなる」</a:t>
            </a:r>
            <a:endParaRPr lang="en-US" altLang="ja-JP" sz="1100" dirty="0">
              <a:latin typeface="+mn-ea"/>
              <a:ea typeface="+mn-ea"/>
            </a:endParaRPr>
          </a:p>
          <a:p>
            <a:r>
              <a:rPr lang="ja-JP" altLang="en-US" sz="1100" dirty="0">
                <a:latin typeface="+mn-ea"/>
                <a:ea typeface="+mn-ea"/>
              </a:rPr>
              <a:t>「けがや傷が治りにくくなる」</a:t>
            </a:r>
            <a:endParaRPr lang="en-US" altLang="ja-JP" sz="1100" dirty="0">
              <a:latin typeface="+mn-ea"/>
              <a:ea typeface="+mn-ea"/>
            </a:endParaRPr>
          </a:p>
          <a:p>
            <a:r>
              <a:rPr lang="ja-JP" altLang="en-US" sz="1100" dirty="0">
                <a:latin typeface="+mn-ea"/>
                <a:ea typeface="+mn-ea"/>
              </a:rPr>
              <a:t>「忘れっぽくなる」</a:t>
            </a:r>
            <a:endParaRPr lang="en-US" altLang="ja-JP" sz="1100" dirty="0">
              <a:latin typeface="+mn-ea"/>
              <a:ea typeface="+mn-ea"/>
            </a:endParaRPr>
          </a:p>
          <a:p>
            <a:r>
              <a:rPr lang="ja-JP" altLang="en-US" sz="1100" dirty="0">
                <a:latin typeface="+mn-ea"/>
                <a:ea typeface="+mn-ea"/>
              </a:rPr>
              <a:t>「聞いたことを覚えることが出来なくなる」</a:t>
            </a:r>
            <a:endParaRPr lang="en-US" altLang="ja-JP" sz="1100" dirty="0">
              <a:latin typeface="+mn-ea"/>
              <a:ea typeface="+mn-ea"/>
            </a:endParaRPr>
          </a:p>
          <a:p>
            <a:r>
              <a:rPr lang="ja-JP" altLang="en-US" sz="1100" dirty="0">
                <a:latin typeface="+mn-ea"/>
                <a:ea typeface="+mn-ea"/>
              </a:rPr>
              <a:t>といった若い時に比べて筋力の減少や免疫力の低下などに伴って、様々な変化が起こります。</a:t>
            </a:r>
            <a:endParaRPr lang="en-US" altLang="ja-JP" sz="1100" dirty="0">
              <a:latin typeface="+mn-ea"/>
              <a:ea typeface="+mn-ea"/>
            </a:endParaRPr>
          </a:p>
          <a:p>
            <a:endParaRPr lang="en-US" altLang="ja-JP" sz="1100" dirty="0">
              <a:latin typeface="+mn-ea"/>
              <a:ea typeface="+mn-ea"/>
            </a:endParaRPr>
          </a:p>
          <a:p>
            <a:r>
              <a:rPr lang="ja-JP" altLang="en-US" sz="1100" b="1" dirty="0">
                <a:latin typeface="+mn-ea"/>
                <a:ea typeface="+mn-ea"/>
              </a:rPr>
              <a:t>（加齢➡年を重ねること）</a:t>
            </a:r>
            <a:endParaRPr lang="en-US" altLang="ja-JP" sz="1100" b="1" dirty="0">
              <a:latin typeface="+mn-ea"/>
              <a:ea typeface="+mn-ea"/>
            </a:endParaRPr>
          </a:p>
          <a:p>
            <a:r>
              <a:rPr lang="ja-JP" altLang="en-US" sz="1100" b="1" dirty="0">
                <a:latin typeface="+mn-ea"/>
                <a:ea typeface="+mn-ea"/>
              </a:rPr>
              <a:t>（老化➡加齢に伴って身体の機能が衰えること。個人差がある）</a:t>
            </a:r>
            <a:endParaRPr lang="en-US" altLang="ja-JP" sz="1100" b="1" dirty="0">
              <a:latin typeface="+mn-ea"/>
              <a:ea typeface="+mn-ea"/>
            </a:endParaRPr>
          </a:p>
          <a:p>
            <a:endParaRPr lang="en-US" altLang="ja-JP" sz="1100" b="1" dirty="0">
              <a:latin typeface="+mn-ea"/>
              <a:ea typeface="+mn-ea"/>
            </a:endParaRPr>
          </a:p>
          <a:p>
            <a:r>
              <a:rPr lang="ja-JP" altLang="en-US" sz="1100" dirty="0">
                <a:latin typeface="+mn-ea"/>
                <a:ea typeface="+mn-ea"/>
              </a:rPr>
              <a:t>●そしてもちろん高齢になるほど、</a:t>
            </a:r>
            <a:r>
              <a:rPr lang="ja-JP" altLang="en-US" sz="1100" b="0" dirty="0">
                <a:latin typeface="+mn-ea"/>
                <a:ea typeface="+mn-ea"/>
              </a:rPr>
              <a:t>認知症になる可能性は高くなります。</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皆さんが、例えば、「認知症」になったり、ケガをして今までよりも少し生活がしづらくなったとします、そんな時、皆さんだったら、どこでどのように暮らしたいですか？</a:t>
            </a:r>
            <a:endParaRPr lang="en-US" altLang="ja-JP" sz="1100" b="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mn-ea"/>
                <a:ea typeface="+mn-ea"/>
                <a:cs typeface="Times New Roman" panose="02020603050405020304" pitchFamily="18" charset="0"/>
              </a:rPr>
              <a:t>（皆さんの思っていることを聞く、自分の意見を言うなど</a:t>
            </a:r>
            <a:r>
              <a:rPr lang="en-US" altLang="ja-JP" sz="1100" b="1" kern="100" dirty="0">
                <a:effectLst/>
                <a:latin typeface="+mn-ea"/>
                <a:ea typeface="+mn-ea"/>
                <a:cs typeface="Times New Roman" panose="02020603050405020304" pitchFamily="18" charset="0"/>
              </a:rPr>
              <a:t>…</a:t>
            </a:r>
            <a:r>
              <a:rPr lang="ja-JP" altLang="en-US" sz="1100" b="1" kern="100" dirty="0">
                <a:effectLst/>
                <a:latin typeface="+mn-ea"/>
                <a:ea typeface="+mn-ea"/>
                <a:cs typeface="Times New Roman" panose="02020603050405020304" pitchFamily="18" charset="0"/>
              </a:rPr>
              <a:t>）</a:t>
            </a: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時代は、変わっても大半の方は、出来る限り自宅で暮らしたいと願っています。</a:t>
            </a:r>
            <a:endParaRPr lang="en-US" altLang="ja-JP" sz="1100" b="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でも、この願いをはばみ、深刻な問題となっているのが「認知症」です。超高齢社会を向かえている日本にとって大きな課題の</a:t>
            </a:r>
            <a:r>
              <a:rPr lang="en-US" altLang="ja-JP" sz="1100" b="0" kern="100" dirty="0">
                <a:effectLst/>
                <a:latin typeface="+mn-ea"/>
                <a:ea typeface="+mn-ea"/>
                <a:cs typeface="Times New Roman" panose="02020603050405020304" pitchFamily="18" charset="0"/>
              </a:rPr>
              <a:t>1</a:t>
            </a:r>
            <a:r>
              <a:rPr lang="ja-JP" altLang="en-US" sz="1100" b="0" kern="100" dirty="0">
                <a:effectLst/>
                <a:latin typeface="+mn-ea"/>
                <a:ea typeface="+mn-ea"/>
                <a:cs typeface="Times New Roman" panose="02020603050405020304" pitchFamily="18" charset="0"/>
              </a:rPr>
              <a:t>つとなっています。また、それと同時に認知症の本人とその家族は、大きな不安と生きづらさを感じながら生活されています。今の医学では治すことが出来ないと言われている認知症は、「何もできない人」「何もわからない人」「施設に入所する人」「困った人」といった間違った認識や偏見にまだまだ、さらされています。身近にいる私たちが、認知症を正しく理解し、偏見をなくし、その人のあるがままを受け入れることが</a:t>
            </a:r>
            <a:r>
              <a:rPr lang="en-US" altLang="ja-JP" sz="1100" b="0" kern="100" dirty="0">
                <a:effectLst/>
                <a:latin typeface="+mn-ea"/>
                <a:ea typeface="+mn-ea"/>
                <a:cs typeface="Times New Roman" panose="02020603050405020304" pitchFamily="18" charset="0"/>
              </a:rPr>
              <a:t>1</a:t>
            </a:r>
            <a:r>
              <a:rPr lang="ja-JP" altLang="en-US" sz="1100" b="0" kern="100" dirty="0">
                <a:effectLst/>
                <a:latin typeface="+mn-ea"/>
                <a:ea typeface="+mn-ea"/>
                <a:cs typeface="Times New Roman" panose="02020603050405020304" pitchFamily="18" charset="0"/>
              </a:rPr>
              <a:t>番の処方箋になります。</a:t>
            </a:r>
            <a:endParaRPr lang="en-US" altLang="ja-JP" sz="1100" b="0" kern="100" dirty="0">
              <a:effectLst/>
              <a:latin typeface="+mn-ea"/>
              <a:ea typeface="+mn-ea"/>
              <a:cs typeface="Times New Roman" panose="02020603050405020304" pitchFamily="18" charset="0"/>
            </a:endParaRPr>
          </a:p>
          <a:p>
            <a:endParaRPr lang="en-US" altLang="ja-JP" sz="1100" dirty="0">
              <a:latin typeface="+mn-ea"/>
              <a:ea typeface="+mn-ea"/>
            </a:endParaRPr>
          </a:p>
          <a:p>
            <a:r>
              <a:rPr lang="ja-JP" altLang="en-US" sz="1100" dirty="0">
                <a:latin typeface="+mn-ea"/>
                <a:ea typeface="+mn-ea"/>
              </a:rPr>
              <a:t>今度は、私たちの脳は、どのような働きをしているのかを見ていきます。</a:t>
            </a:r>
            <a:endParaRPr lang="en-US" altLang="ja-JP" sz="1100" dirty="0">
              <a:latin typeface="+mn-ea"/>
              <a:ea typeface="+mn-ea"/>
            </a:endParaRPr>
          </a:p>
        </p:txBody>
      </p:sp>
      <p:sp>
        <p:nvSpPr>
          <p:cNvPr id="16388" name="スライド番号プレースホルダー 3">
            <a:extLst>
              <a:ext uri="{FF2B5EF4-FFF2-40B4-BE49-F238E27FC236}">
                <a16:creationId xmlns:a16="http://schemas.microsoft.com/office/drawing/2014/main" id="{ABCA715D-B21F-451A-BF9E-3BCD382AD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C587564-26C0-4C34-8ADC-DF47D74D510E}" type="slidenum">
              <a:rPr lang="ja-JP" altLang="en-US" sz="1300" smtClean="0"/>
              <a:pPr/>
              <a:t>4</a:t>
            </a:fld>
            <a:endParaRPr lang="ja-JP"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E3E58C0A-E30E-4FC0-B71E-5B4209DC4E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ノート プレースホルダー 2">
            <a:extLst>
              <a:ext uri="{FF2B5EF4-FFF2-40B4-BE49-F238E27FC236}">
                <a16:creationId xmlns:a16="http://schemas.microsoft.com/office/drawing/2014/main" id="{C96854DC-C401-4212-A676-CAD68F7D4E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（右上の四角は、テキストのページです）（</a:t>
            </a:r>
            <a:r>
              <a:rPr lang="en-US" altLang="ja-JP" sz="1100" b="1" dirty="0">
                <a:latin typeface="+mn-ea"/>
                <a:ea typeface="+mn-ea"/>
              </a:rPr>
              <a:t>4</a:t>
            </a:r>
            <a:r>
              <a:rPr lang="ja-JP" altLang="en-US" sz="1100" b="1" dirty="0">
                <a:latin typeface="+mn-ea"/>
                <a:ea typeface="+mn-ea"/>
              </a:rPr>
              <a:t>ページです）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認知症は、誰もがなり得る可能性のある「脳」の病気</a:t>
            </a:r>
            <a:r>
              <a:rPr lang="ja-JP" altLang="en-US" sz="1100" b="0" u="none" dirty="0">
                <a:latin typeface="+mn-ea"/>
                <a:ea typeface="+mn-ea"/>
              </a:rPr>
              <a:t>によって引き起こされものです</a:t>
            </a:r>
            <a:r>
              <a:rPr lang="ja-JP" altLang="en-US" sz="1100" dirty="0">
                <a:latin typeface="+mn-ea"/>
                <a:ea typeface="+mn-ea"/>
              </a:rPr>
              <a:t>。</a:t>
            </a:r>
            <a:endParaRPr lang="en-US" altLang="ja-JP" sz="1100" dirty="0">
              <a:latin typeface="+mn-ea"/>
              <a:ea typeface="+mn-ea"/>
            </a:endParaRPr>
          </a:p>
          <a:p>
            <a:r>
              <a:rPr lang="ja-JP" altLang="en-US" sz="1100" dirty="0">
                <a:latin typeface="+mn-ea"/>
                <a:ea typeface="+mn-ea"/>
              </a:rPr>
              <a:t>そもそも私たちの脳は、どのような働きをしているのか。というと</a:t>
            </a:r>
            <a:endParaRPr lang="en-US" altLang="ja-JP" sz="1100" dirty="0">
              <a:latin typeface="+mn-ea"/>
              <a:ea typeface="+mn-ea"/>
            </a:endParaRPr>
          </a:p>
          <a:p>
            <a:r>
              <a:rPr lang="ja-JP" altLang="en-US" sz="1100" dirty="0">
                <a:latin typeface="+mn-ea"/>
                <a:ea typeface="+mn-ea"/>
              </a:rPr>
              <a:t>記憶</a:t>
            </a:r>
            <a:r>
              <a:rPr lang="ja-JP" altLang="en-US" sz="1100" b="1" dirty="0">
                <a:latin typeface="+mn-ea"/>
                <a:ea typeface="+mn-ea"/>
              </a:rPr>
              <a:t>（覚える・思い出すなど）</a:t>
            </a:r>
            <a:r>
              <a:rPr lang="ja-JP" altLang="en-US" sz="1100" dirty="0">
                <a:latin typeface="+mn-ea"/>
                <a:ea typeface="+mn-ea"/>
              </a:rPr>
              <a:t>、感覚</a:t>
            </a:r>
            <a:r>
              <a:rPr lang="ja-JP" altLang="en-US" sz="1100" b="1" dirty="0">
                <a:latin typeface="+mn-ea"/>
                <a:ea typeface="+mn-ea"/>
              </a:rPr>
              <a:t>（見る・聞くなど）</a:t>
            </a:r>
            <a:r>
              <a:rPr lang="ja-JP" altLang="en-US" sz="1100" dirty="0">
                <a:latin typeface="+mn-ea"/>
                <a:ea typeface="+mn-ea"/>
              </a:rPr>
              <a:t>、思考</a:t>
            </a:r>
            <a:r>
              <a:rPr lang="ja-JP" altLang="en-US" sz="1100" b="1" dirty="0">
                <a:latin typeface="+mn-ea"/>
                <a:ea typeface="+mn-ea"/>
              </a:rPr>
              <a:t>（理解・判断など）</a:t>
            </a:r>
            <a:r>
              <a:rPr lang="ja-JP" altLang="en-US" sz="1100" dirty="0">
                <a:latin typeface="+mn-ea"/>
                <a:ea typeface="+mn-ea"/>
              </a:rPr>
              <a:t>、感情</a:t>
            </a:r>
            <a:r>
              <a:rPr lang="ja-JP" altLang="en-US" sz="1100" b="1" dirty="0">
                <a:latin typeface="+mn-ea"/>
                <a:ea typeface="+mn-ea"/>
              </a:rPr>
              <a:t>（喜び・悲しみ）</a:t>
            </a:r>
            <a:r>
              <a:rPr lang="ja-JP" altLang="en-US" sz="1100" dirty="0">
                <a:latin typeface="+mn-ea"/>
                <a:ea typeface="+mn-ea"/>
              </a:rPr>
              <a:t>、からだ全体の調整</a:t>
            </a:r>
            <a:r>
              <a:rPr lang="ja-JP" altLang="en-US" sz="1100" b="1" dirty="0">
                <a:latin typeface="+mn-ea"/>
                <a:ea typeface="+mn-ea"/>
              </a:rPr>
              <a:t>（呼吸・睡眠・体温など）</a:t>
            </a:r>
            <a:r>
              <a:rPr lang="ja-JP" altLang="en-US" sz="1100" dirty="0">
                <a:latin typeface="+mn-ea"/>
                <a:ea typeface="+mn-ea"/>
              </a:rPr>
              <a:t>といった、私たちが生きていくために必要なほとんどの働きをコントロールしているところです。</a:t>
            </a:r>
            <a:endParaRPr lang="en-US" altLang="ja-JP" sz="1100" dirty="0">
              <a:latin typeface="+mn-ea"/>
              <a:ea typeface="+mn-ea"/>
            </a:endParaRPr>
          </a:p>
          <a:p>
            <a:r>
              <a:rPr lang="ja-JP" altLang="en-US" sz="1100" dirty="0">
                <a:latin typeface="+mn-ea"/>
                <a:ea typeface="+mn-ea"/>
              </a:rPr>
              <a:t>これらの身体活動を司る機能が大脳にあります。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脳の大部分をしめる大脳は、左右の大脳半球にわかれています。大脳の表面をおおっているのが、大脳皮質で（赤丸の）前頭葉・頭頂葉・後頭葉・側頭葉の</a:t>
            </a:r>
            <a:r>
              <a:rPr lang="en-US" altLang="ja-JP" sz="1100" dirty="0">
                <a:latin typeface="+mn-ea"/>
                <a:ea typeface="+mn-ea"/>
              </a:rPr>
              <a:t>4</a:t>
            </a:r>
            <a:r>
              <a:rPr lang="ja-JP" altLang="en-US" sz="1100" dirty="0">
                <a:latin typeface="+mn-ea"/>
                <a:ea typeface="+mn-ea"/>
              </a:rPr>
              <a:t>つのブロックにわかれていて、それぞれ役割分担をしています。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・前頭葉は、</a:t>
            </a:r>
            <a:r>
              <a:rPr lang="ja-JP" altLang="ja-JP" sz="1100" kern="0" dirty="0">
                <a:effectLst/>
                <a:latin typeface="+mn-ea"/>
                <a:ea typeface="+mn-ea"/>
                <a:cs typeface="ＭＳ Ｐゴシック" panose="020B0600070205080204" pitchFamily="50" charset="-128"/>
              </a:rPr>
              <a:t>人間の思考や理性を制御しています。また、言葉を話したり、体を動かしたりする機能も担ってい</a:t>
            </a:r>
            <a:r>
              <a:rPr lang="ja-JP" altLang="en-US" sz="1100" kern="0" dirty="0">
                <a:effectLst/>
                <a:latin typeface="+mn-ea"/>
                <a:ea typeface="+mn-ea"/>
                <a:cs typeface="ＭＳ Ｐゴシック" panose="020B0600070205080204" pitchFamily="50" charset="-128"/>
              </a:rPr>
              <a:t>て、</a:t>
            </a:r>
            <a:r>
              <a:rPr lang="ja-JP" altLang="ja-JP" sz="1100" kern="0" dirty="0">
                <a:effectLst/>
                <a:latin typeface="+mn-ea"/>
                <a:ea typeface="+mn-ea"/>
                <a:cs typeface="ＭＳ Ｐゴシック" panose="020B0600070205080204" pitchFamily="50" charset="-128"/>
              </a:rPr>
              <a:t>人が人であるために最も</a:t>
            </a:r>
            <a:r>
              <a:rPr lang="ja-JP" altLang="en-US" sz="1100" kern="0" dirty="0">
                <a:effectLst/>
                <a:latin typeface="+mn-ea"/>
                <a:ea typeface="+mn-ea"/>
                <a:cs typeface="ＭＳ Ｐゴシック" panose="020B0600070205080204" pitchFamily="50" charset="-128"/>
              </a:rPr>
              <a:t>関係</a:t>
            </a:r>
            <a:r>
              <a:rPr lang="ja-JP" altLang="ja-JP" sz="1100" kern="0" dirty="0">
                <a:effectLst/>
                <a:latin typeface="+mn-ea"/>
                <a:ea typeface="+mn-ea"/>
                <a:cs typeface="ＭＳ Ｐゴシック" panose="020B0600070205080204" pitchFamily="50" charset="-128"/>
              </a:rPr>
              <a:t>している部分</a:t>
            </a:r>
            <a:r>
              <a:rPr lang="ja-JP" altLang="en-US" sz="1100" kern="0" dirty="0">
                <a:effectLst/>
                <a:latin typeface="+mn-ea"/>
                <a:ea typeface="+mn-ea"/>
                <a:cs typeface="ＭＳ Ｐゴシック" panose="020B0600070205080204" pitchFamily="50" charset="-128"/>
              </a:rPr>
              <a:t>といえます。そこに問題が生じると我慢が必要な時に我慢ができない、自分の感情のままに行動する、言葉がしゃべれない、運動機能に問題がおこるなどのことがおきます。</a:t>
            </a:r>
            <a:endParaRPr lang="en-US" altLang="ja-JP" sz="1100" kern="0" dirty="0">
              <a:effectLst/>
              <a:latin typeface="+mn-ea"/>
              <a:ea typeface="+mn-ea"/>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・頭頂葉は、</a:t>
            </a:r>
            <a:r>
              <a:rPr lang="ja-JP" altLang="ja-JP" sz="1100" kern="0" dirty="0">
                <a:effectLst/>
                <a:latin typeface="+mn-ea"/>
                <a:ea typeface="+mn-ea"/>
                <a:cs typeface="ＭＳ Ｐゴシック" panose="020B0600070205080204" pitchFamily="50" charset="-128"/>
              </a:rPr>
              <a:t>人間の感覚に関わる機能を担っています。例えば、暗闇でものを触ったときに、「硬いもの」「軟らかいもの」「暖かいもの」「冷たいもの」など、そういった認識を頭頂葉が行っていると考えられています。</a:t>
            </a:r>
            <a:r>
              <a:rPr lang="ja-JP" altLang="en-US" sz="1100" kern="0" dirty="0">
                <a:effectLst/>
                <a:latin typeface="+mn-ea"/>
                <a:ea typeface="+mn-ea"/>
                <a:cs typeface="ＭＳ Ｐゴシック" panose="020B0600070205080204" pitchFamily="50" charset="-128"/>
              </a:rPr>
              <a:t>そこに問題が生じると感覚がなくなる、体の一部分または全体がしびれるなどのことがおきます。</a:t>
            </a:r>
            <a:endParaRPr lang="en-US" altLang="ja-JP" sz="1100" kern="0" dirty="0">
              <a:effectLst/>
              <a:latin typeface="+mn-ea"/>
              <a:ea typeface="+mn-ea"/>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・後頭葉</a:t>
            </a:r>
            <a:r>
              <a:rPr lang="ja-JP" altLang="ja-JP" sz="1100" kern="0" dirty="0">
                <a:effectLst/>
                <a:latin typeface="+mn-ea"/>
                <a:ea typeface="+mn-ea"/>
                <a:cs typeface="ＭＳ Ｐゴシック" panose="020B0600070205080204" pitchFamily="50" charset="-128"/>
              </a:rPr>
              <a:t>の役割は視覚です。よくある、後頭部を強打すると、目がちかちかするという</a:t>
            </a:r>
            <a:r>
              <a:rPr lang="ja-JP" altLang="en-US" sz="1100" kern="0" dirty="0">
                <a:effectLst/>
                <a:latin typeface="+mn-ea"/>
                <a:ea typeface="+mn-ea"/>
                <a:cs typeface="ＭＳ Ｐゴシック" panose="020B0600070205080204" pitchFamily="50" charset="-128"/>
              </a:rPr>
              <a:t>のは</a:t>
            </a:r>
            <a:r>
              <a:rPr lang="ja-JP" altLang="ja-JP" sz="1100" kern="0" dirty="0">
                <a:effectLst/>
                <a:latin typeface="+mn-ea"/>
                <a:ea typeface="+mn-ea"/>
                <a:cs typeface="ＭＳ Ｐゴシック" panose="020B0600070205080204" pitchFamily="50" charset="-128"/>
              </a:rPr>
              <a:t>、後頭葉に物理的ショックが与えられたことにより、一時的に視覚障害が起こっているからで</a:t>
            </a:r>
            <a:r>
              <a:rPr lang="ja-JP" altLang="en-US" sz="1100" kern="0" dirty="0">
                <a:effectLst/>
                <a:latin typeface="+mn-ea"/>
                <a:ea typeface="+mn-ea"/>
                <a:cs typeface="ＭＳ Ｐゴシック" panose="020B0600070205080204" pitchFamily="50" charset="-128"/>
              </a:rPr>
              <a:t>、時間がたってショックが収まると、視覚はもとに戻りますが、そこに問題が生じると目には異常がないのに物が見えない。物は見えるが正確に見えない。などのことがおきます。</a:t>
            </a:r>
            <a:endParaRPr lang="ja-JP" altLang="ja-JP" sz="110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・側頭葉は、</a:t>
            </a:r>
            <a:r>
              <a:rPr lang="ja-JP" altLang="ja-JP" sz="1100" kern="0" dirty="0">
                <a:effectLst/>
                <a:latin typeface="+mn-ea"/>
                <a:ea typeface="+mn-ea"/>
                <a:cs typeface="ＭＳ Ｐゴシック" panose="020B0600070205080204" pitchFamily="50" charset="-128"/>
              </a:rPr>
              <a:t>特に重要な機能は記憶ですが、それ以外にも聴覚・嗅覚を認識する役割も持っています。</a:t>
            </a:r>
            <a:r>
              <a:rPr lang="ja-JP" altLang="en-US" sz="1100" kern="0" dirty="0">
                <a:effectLst/>
                <a:latin typeface="+mn-ea"/>
                <a:ea typeface="+mn-ea"/>
                <a:cs typeface="ＭＳ Ｐゴシック" panose="020B0600070205080204" pitchFamily="50" charset="-128"/>
              </a:rPr>
              <a:t>そこに問題が生じると昔のことが思い出せなくなる、逆に最近のことが覚えられなくなる、耳は聞こえるが、何を聞いているのか理解できない、匂いはわかるが何の匂いかわからないなどのことがおきます。</a:t>
            </a:r>
            <a:endParaRPr lang="ja-JP" altLang="ja-JP" sz="1100" kern="100" dirty="0">
              <a:effectLst/>
              <a:latin typeface="+mn-ea"/>
              <a:ea typeface="+mn-ea"/>
              <a:cs typeface="Times New Roman" panose="02020603050405020304" pitchFamily="18" charset="0"/>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図を見ていただくとわかるように、脳の場所によって役割が違うので、脳に何かが起こった場合、生活が難しくなることがうかがえますよね。</a:t>
            </a:r>
            <a:endParaRPr lang="en-US" altLang="ja-JP" sz="1100" dirty="0">
              <a:latin typeface="+mn-ea"/>
              <a:ea typeface="+mn-ea"/>
            </a:endParaRPr>
          </a:p>
          <a:p>
            <a:r>
              <a:rPr lang="ja-JP" altLang="en-US" sz="1100" b="0" dirty="0">
                <a:latin typeface="+mn-ea"/>
                <a:ea typeface="+mn-ea"/>
              </a:rPr>
              <a:t>「認知症」というのは、アルツハイマー病やその他の神経変性疾患、脳血管疾患その他の疾患</a:t>
            </a:r>
            <a:r>
              <a:rPr lang="ja-JP" altLang="en-US" sz="1100" b="1" dirty="0">
                <a:latin typeface="+mn-ea"/>
                <a:ea typeface="+mn-ea"/>
              </a:rPr>
              <a:t>（特定の疾患に分類されないものを含み、せん妄、うつ病その他の厚生労働省令で定める精神疾患を除く）</a:t>
            </a:r>
            <a:r>
              <a:rPr lang="ja-JP" altLang="en-US" sz="1100" b="0" dirty="0">
                <a:latin typeface="+mn-ea"/>
                <a:ea typeface="+mn-ea"/>
              </a:rPr>
              <a:t>による後天的な脳の障害により、日常生活に支障が生じる程度にまで認知機能が低下した状態をいいます。</a:t>
            </a:r>
            <a:endParaRPr lang="en-US" altLang="ja-JP" sz="1100" b="0" dirty="0">
              <a:latin typeface="+mn-ea"/>
              <a:ea typeface="+mn-ea"/>
            </a:endParaRPr>
          </a:p>
          <a:p>
            <a:r>
              <a:rPr lang="ja-JP" altLang="en-US" sz="1100" dirty="0">
                <a:solidFill>
                  <a:srgbClr val="26211E"/>
                </a:solidFill>
                <a:effectLst/>
                <a:latin typeface="+mn-ea"/>
                <a:ea typeface="+mn-ea"/>
                <a:cs typeface="Arial" panose="020B0604020202020204" pitchFamily="34" charset="0"/>
              </a:rPr>
              <a:t>また、</a:t>
            </a:r>
            <a:r>
              <a:rPr lang="ja-JP" altLang="ja-JP" sz="1100" dirty="0">
                <a:solidFill>
                  <a:srgbClr val="26211E"/>
                </a:solidFill>
                <a:effectLst/>
                <a:latin typeface="+mn-ea"/>
                <a:ea typeface="+mn-ea"/>
                <a:cs typeface="Arial" panose="020B0604020202020204" pitchFamily="34" charset="0"/>
              </a:rPr>
              <a:t>「認知症」は病名ではなく、特有の症状を示す状態を総称する言葉です。認知症を引き起こす病気は</a:t>
            </a:r>
            <a:r>
              <a:rPr lang="ja-JP" altLang="en-US" sz="1100" dirty="0">
                <a:solidFill>
                  <a:srgbClr val="26211E"/>
                </a:solidFill>
                <a:effectLst/>
                <a:latin typeface="+mn-ea"/>
                <a:ea typeface="+mn-ea"/>
                <a:cs typeface="Arial" panose="020B0604020202020204" pitchFamily="34" charset="0"/>
              </a:rPr>
              <a:t>、</a:t>
            </a:r>
            <a:r>
              <a:rPr lang="en-US" altLang="ja-JP" sz="1100" dirty="0">
                <a:solidFill>
                  <a:srgbClr val="26211E"/>
                </a:solidFill>
                <a:effectLst/>
                <a:latin typeface="+mn-ea"/>
                <a:ea typeface="+mn-ea"/>
                <a:cs typeface="Arial" panose="020B0604020202020204" pitchFamily="34" charset="0"/>
              </a:rPr>
              <a:t>70</a:t>
            </a:r>
            <a:r>
              <a:rPr lang="ja-JP" altLang="en-US" sz="1100" dirty="0">
                <a:solidFill>
                  <a:srgbClr val="26211E"/>
                </a:solidFill>
                <a:effectLst/>
                <a:latin typeface="+mn-ea"/>
                <a:ea typeface="+mn-ea"/>
                <a:cs typeface="Arial" panose="020B0604020202020204" pitchFamily="34" charset="0"/>
              </a:rPr>
              <a:t>種類以上あるといわれています</a:t>
            </a:r>
            <a:r>
              <a:rPr lang="ja-JP" altLang="ja-JP" sz="1100" dirty="0">
                <a:solidFill>
                  <a:srgbClr val="26211E"/>
                </a:solidFill>
                <a:effectLst/>
                <a:latin typeface="+mn-ea"/>
                <a:ea typeface="+mn-ea"/>
                <a:cs typeface="Arial" panose="020B0604020202020204" pitchFamily="34" charset="0"/>
              </a:rPr>
              <a:t>が、代表的なものは</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アルツハイマー病</a:t>
            </a:r>
            <a:r>
              <a:rPr lang="ja-JP" altLang="en-US" sz="1100" b="1" u="none" dirty="0">
                <a:solidFill>
                  <a:srgbClr val="0066CC"/>
                </a:solidFill>
                <a:effectLst/>
                <a:latin typeface="+mn-ea"/>
                <a:ea typeface="+mn-ea"/>
                <a:cs typeface="Arial" panose="020B0604020202020204" pitchFamily="34" charset="0"/>
              </a:rPr>
              <a:t>（いわゆるアルツハイマー型認知症）</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（脳）血管性</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26211E"/>
                </a:solidFill>
                <a:effectLst/>
                <a:latin typeface="+mn-ea"/>
                <a:ea typeface="+mn-ea"/>
                <a:cs typeface="Arial" panose="020B0604020202020204" pitchFamily="34" charset="0"/>
              </a:rPr>
              <a:t>レビー小体型認知症</a:t>
            </a:r>
            <a:r>
              <a:rPr lang="ja-JP" altLang="en-US" sz="1100" b="1" u="none" dirty="0">
                <a:solidFill>
                  <a:srgbClr val="26211E"/>
                </a:solidFill>
                <a:effectLst/>
                <a:latin typeface="+mn-ea"/>
                <a:ea typeface="+mn-ea"/>
                <a:cs typeface="Arial" panose="020B0604020202020204" pitchFamily="34" charset="0"/>
              </a:rPr>
              <a:t>（レビー小体病）</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前頭側頭型認知症</a:t>
            </a:r>
            <a:r>
              <a:rPr lang="ja-JP" altLang="en-US" sz="1100" b="1" u="none" dirty="0">
                <a:solidFill>
                  <a:srgbClr val="26211E"/>
                </a:solidFill>
                <a:effectLst/>
                <a:latin typeface="+mn-ea"/>
                <a:ea typeface="+mn-ea"/>
                <a:cs typeface="Arial" panose="020B0604020202020204" pitchFamily="34" charset="0"/>
              </a:rPr>
              <a:t>（ピック病）</a:t>
            </a:r>
            <a:r>
              <a:rPr lang="ja-JP" altLang="ja-JP" sz="1100" u="none" dirty="0">
                <a:solidFill>
                  <a:srgbClr val="26211E"/>
                </a:solidFill>
                <a:effectLst/>
                <a:latin typeface="+mn-ea"/>
                <a:ea typeface="+mn-ea"/>
                <a:cs typeface="Arial" panose="020B0604020202020204" pitchFamily="34" charset="0"/>
              </a:rPr>
              <a:t>」の</a:t>
            </a:r>
            <a:r>
              <a:rPr lang="ja-JP" altLang="ja-JP" sz="1100" dirty="0">
                <a:solidFill>
                  <a:srgbClr val="26211E"/>
                </a:solidFill>
                <a:effectLst/>
                <a:latin typeface="+mn-ea"/>
                <a:ea typeface="+mn-ea"/>
                <a:cs typeface="Arial" panose="020B0604020202020204" pitchFamily="34" charset="0"/>
              </a:rPr>
              <a:t>４つです。</a:t>
            </a:r>
            <a:endParaRPr lang="en-US" altLang="ja-JP" sz="1100" dirty="0">
              <a:solidFill>
                <a:srgbClr val="26211E"/>
              </a:solidFill>
              <a:effectLst/>
              <a:latin typeface="+mn-ea"/>
              <a:ea typeface="+mn-ea"/>
              <a:cs typeface="Arial" panose="020B0604020202020204" pitchFamily="34" charset="0"/>
            </a:endParaRPr>
          </a:p>
          <a:p>
            <a:r>
              <a:rPr lang="ja-JP" altLang="en-US" sz="1100" dirty="0">
                <a:solidFill>
                  <a:srgbClr val="26211E"/>
                </a:solidFill>
                <a:effectLst/>
                <a:latin typeface="+mn-ea"/>
                <a:ea typeface="+mn-ea"/>
                <a:cs typeface="Arial" panose="020B0604020202020204" pitchFamily="34" charset="0"/>
              </a:rPr>
              <a:t>現在の医学では、</a:t>
            </a:r>
            <a:r>
              <a:rPr lang="ja-JP" altLang="ja-JP" sz="1100" dirty="0">
                <a:solidFill>
                  <a:srgbClr val="26211E"/>
                </a:solidFill>
                <a:effectLst/>
                <a:latin typeface="+mn-ea"/>
                <a:ea typeface="+mn-ea"/>
                <a:cs typeface="Arial" panose="020B0604020202020204" pitchFamily="34" charset="0"/>
              </a:rPr>
              <a:t>これらの病気を根本的に治す治療法</a:t>
            </a:r>
            <a:r>
              <a:rPr lang="ja-JP" altLang="en-US" sz="1100" dirty="0">
                <a:solidFill>
                  <a:srgbClr val="26211E"/>
                </a:solidFill>
                <a:effectLst/>
                <a:latin typeface="+mn-ea"/>
                <a:ea typeface="+mn-ea"/>
                <a:cs typeface="Arial" panose="020B0604020202020204" pitchFamily="34" charset="0"/>
              </a:rPr>
              <a:t>はないと言われていますが、薬やリハビリなどによって進行を緩やかにすることが出来るものもあると言われています。</a:t>
            </a:r>
            <a:endParaRPr lang="en-US" altLang="ja-JP" sz="1100" dirty="0">
              <a:solidFill>
                <a:srgbClr val="26211E"/>
              </a:solidFill>
              <a:effectLst/>
              <a:latin typeface="+mn-ea"/>
              <a:ea typeface="+mn-ea"/>
              <a:cs typeface="Arial" panose="020B0604020202020204" pitchFamily="34" charset="0"/>
            </a:endParaRPr>
          </a:p>
          <a:p>
            <a:r>
              <a:rPr lang="ja-JP" altLang="en-US" sz="1100" dirty="0">
                <a:latin typeface="+mn-ea"/>
                <a:ea typeface="+mn-ea"/>
              </a:rPr>
              <a:t>では、認知症と言ってもどのような特徴と症状があるのかを見て行きましょう。</a:t>
            </a:r>
            <a:endParaRPr lang="en-US" altLang="ja-JP" sz="1100" dirty="0">
              <a:latin typeface="+mn-ea"/>
              <a:ea typeface="+mn-ea"/>
            </a:endParaRPr>
          </a:p>
        </p:txBody>
      </p:sp>
      <p:sp>
        <p:nvSpPr>
          <p:cNvPr id="20484" name="スライド番号プレースホルダー 3">
            <a:extLst>
              <a:ext uri="{FF2B5EF4-FFF2-40B4-BE49-F238E27FC236}">
                <a16:creationId xmlns:a16="http://schemas.microsoft.com/office/drawing/2014/main" id="{3324552D-ADEE-4F63-A433-F5D9BEE97B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C048BF8-BA72-403D-ADC4-D8D5DAF759B4}" type="slidenum">
              <a:rPr lang="ja-JP" altLang="en-US" sz="1300" smtClean="0"/>
              <a:pPr/>
              <a:t>5</a:t>
            </a:fld>
            <a:endParaRPr lang="ja-JP"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8AFD9D23-049A-4600-AB16-4A455696A4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6BB57D90-1A25-47DE-99A4-A1723A1703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5</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6</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分程度で伝える（目安）</a:t>
            </a:r>
            <a:r>
              <a:rPr lang="en-US" altLang="ja-JP" sz="1100" b="1" dirty="0">
                <a:latin typeface="+mn-ea"/>
                <a:ea typeface="+mn-ea"/>
              </a:rPr>
              <a:t>】</a:t>
            </a:r>
          </a:p>
          <a:p>
            <a:endParaRPr lang="en-US" altLang="ja-JP" sz="1100" b="1" dirty="0">
              <a:latin typeface="+mn-ea"/>
              <a:ea typeface="+mn-ea"/>
            </a:endParaRPr>
          </a:p>
          <a:p>
            <a:r>
              <a:rPr lang="ja-JP" altLang="en-US" sz="1100" dirty="0">
                <a:latin typeface="+mn-ea"/>
                <a:ea typeface="+mn-ea"/>
              </a:rPr>
              <a:t>図の左側は、健康な脳の状態です。</a:t>
            </a:r>
            <a:endParaRPr lang="en-US" altLang="ja-JP" sz="1100" dirty="0">
              <a:latin typeface="+mn-ea"/>
              <a:ea typeface="+mn-ea"/>
            </a:endParaRPr>
          </a:p>
          <a:p>
            <a:r>
              <a:rPr lang="ja-JP" altLang="en-US" sz="1100" dirty="0">
                <a:latin typeface="+mn-ea"/>
                <a:ea typeface="+mn-ea"/>
              </a:rPr>
              <a:t>中央の図がアルツハイマー病の脳</a:t>
            </a:r>
            <a:r>
              <a:rPr lang="ja-JP" altLang="en-US" sz="1100" b="1" dirty="0">
                <a:latin typeface="+mn-ea"/>
                <a:ea typeface="+mn-ea"/>
              </a:rPr>
              <a:t>（いわゆる、アルツハイマー型認知症）</a:t>
            </a:r>
            <a:r>
              <a:rPr lang="ja-JP" altLang="en-US" sz="1100" dirty="0">
                <a:latin typeface="+mn-ea"/>
                <a:ea typeface="+mn-ea"/>
              </a:rPr>
              <a:t>の状態を表しています。脳の細胞が少しずつびまん性</a:t>
            </a:r>
            <a:r>
              <a:rPr lang="ja-JP" altLang="en-US" sz="1100" b="1" dirty="0">
                <a:latin typeface="+mn-ea"/>
                <a:ea typeface="+mn-ea"/>
              </a:rPr>
              <a:t>（広範囲、一面に広がる）</a:t>
            </a:r>
            <a:r>
              <a:rPr lang="ja-JP" altLang="en-US" sz="1100" dirty="0">
                <a:latin typeface="+mn-ea"/>
                <a:ea typeface="+mn-ea"/>
              </a:rPr>
              <a:t>に死んで、脳全体が小さくなっています。認知症の約</a:t>
            </a:r>
            <a:r>
              <a:rPr lang="en-US" altLang="ja-JP" sz="1100" dirty="0">
                <a:latin typeface="+mn-ea"/>
                <a:ea typeface="+mn-ea"/>
              </a:rPr>
              <a:t>60</a:t>
            </a:r>
            <a:r>
              <a:rPr lang="ja-JP" altLang="en-US" sz="1100" dirty="0">
                <a:latin typeface="+mn-ea"/>
                <a:ea typeface="+mn-ea"/>
              </a:rPr>
              <a:t>％がアルツハイマー型認知症と言われています。</a:t>
            </a:r>
            <a:endParaRPr lang="en-US" altLang="ja-JP" sz="1100" dirty="0">
              <a:latin typeface="+mn-ea"/>
              <a:ea typeface="+mn-ea"/>
            </a:endParaRPr>
          </a:p>
          <a:p>
            <a:r>
              <a:rPr lang="ja-JP" altLang="en-US" sz="1100" b="1" dirty="0">
                <a:latin typeface="+mn-ea"/>
                <a:ea typeface="+mn-ea"/>
              </a:rPr>
              <a:t>（アミロイド</a:t>
            </a:r>
            <a:r>
              <a:rPr lang="en-US" altLang="ja-JP" sz="1100" b="1" dirty="0">
                <a:latin typeface="+mn-ea"/>
                <a:ea typeface="+mn-ea"/>
              </a:rPr>
              <a:t>β</a:t>
            </a:r>
            <a:r>
              <a:rPr lang="ja-JP" altLang="en-US" sz="1100" b="1" dirty="0">
                <a:latin typeface="+mn-ea"/>
                <a:ea typeface="+mn-ea"/>
              </a:rPr>
              <a:t>やタウタンパクというたんぱく質が、脳に異常にたまることが引き金で脳全体に蓄積されると正常な脳細胞が損傷してしまいます。比較的早い段階から記憶障害、見当識障害などが出やすくなります。発症の</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年くらい前からゆっくりと蓄積されていると言われています。女性に多いと言われています）</a:t>
            </a:r>
            <a:endParaRPr lang="en-US" altLang="ja-JP" sz="1100" b="1" dirty="0">
              <a:latin typeface="+mn-ea"/>
              <a:ea typeface="+mn-ea"/>
            </a:endParaRPr>
          </a:p>
          <a:p>
            <a:r>
              <a:rPr lang="ja-JP" altLang="en-US" sz="1100" dirty="0">
                <a:latin typeface="+mn-ea"/>
                <a:ea typeface="+mn-ea"/>
              </a:rPr>
              <a:t>右側の図が、脳血管性認知症の脳の状態で、脳梗塞や脳出血などの脳血管障害が原因で脳の中の血管が一部切れたり、詰まったりしたために脳の細胞に酸素や栄養が行かなくて、細胞が死んでしまった状態です。細胞が死んでしまった箇所によって出る症状は、異なりますが、意欲や自発性に乏しくなり、物事の考えや動きが遅くなったり、物事をうまく行えなくなる。手足の運動麻痺、しゃべりにくさや飲食などの飲み込みにくさなどが見られます。また、段階的に悪化すると言われています。認知症の約</a:t>
            </a:r>
            <a:r>
              <a:rPr lang="en-US" altLang="ja-JP" sz="1100" dirty="0">
                <a:latin typeface="+mn-ea"/>
                <a:ea typeface="+mn-ea"/>
              </a:rPr>
              <a:t>15</a:t>
            </a:r>
            <a:r>
              <a:rPr lang="ja-JP" altLang="en-US" sz="1100" dirty="0">
                <a:latin typeface="+mn-ea"/>
                <a:ea typeface="+mn-ea"/>
              </a:rPr>
              <a:t>％が脳血管性認知症と言われています。</a:t>
            </a:r>
            <a:endParaRPr lang="en-US" altLang="ja-JP" sz="1100" dirty="0">
              <a:latin typeface="+mn-ea"/>
              <a:ea typeface="+mn-ea"/>
            </a:endParaRPr>
          </a:p>
          <a:p>
            <a:r>
              <a:rPr lang="ja-JP" altLang="en-US" sz="1100" b="1" dirty="0">
                <a:latin typeface="+mn-ea"/>
                <a:ea typeface="+mn-ea"/>
              </a:rPr>
              <a:t>（男性の割合が高いと言われています）</a:t>
            </a:r>
            <a:endParaRPr lang="en-US" altLang="ja-JP" sz="1100" b="1" dirty="0">
              <a:latin typeface="+mn-ea"/>
              <a:ea typeface="+mn-ea"/>
            </a:endParaRPr>
          </a:p>
          <a:p>
            <a:r>
              <a:rPr lang="ja-JP" altLang="en-US" sz="1100" dirty="0">
                <a:latin typeface="+mn-ea"/>
                <a:ea typeface="+mn-ea"/>
              </a:rPr>
              <a:t>その他にも手足の震えや動作がゆっくりになる</a:t>
            </a:r>
            <a:r>
              <a:rPr lang="ja-JP" altLang="en-US" sz="1100" b="1" dirty="0">
                <a:latin typeface="+mn-ea"/>
                <a:ea typeface="+mn-ea"/>
              </a:rPr>
              <a:t>（パーキンソン症状）</a:t>
            </a:r>
            <a:r>
              <a:rPr lang="ja-JP" altLang="en-US" sz="1100" dirty="0">
                <a:latin typeface="+mn-ea"/>
                <a:ea typeface="+mn-ea"/>
              </a:rPr>
              <a:t>、存在しないものが見えるなどといったことを訴えたり、一日の中で変化がみられる特徴をもつ、レビー小体型認知症は、認知症の約</a:t>
            </a:r>
            <a:r>
              <a:rPr lang="en-US" altLang="ja-JP" sz="1100" dirty="0">
                <a:latin typeface="+mn-ea"/>
                <a:ea typeface="+mn-ea"/>
              </a:rPr>
              <a:t>15</a:t>
            </a:r>
            <a:r>
              <a:rPr lang="ja-JP" altLang="en-US" sz="1100" dirty="0">
                <a:latin typeface="+mn-ea"/>
                <a:ea typeface="+mn-ea"/>
              </a:rPr>
              <a:t>％をしめると言われています</a:t>
            </a:r>
            <a:endParaRPr lang="en-US" altLang="ja-JP" sz="1100" dirty="0">
              <a:latin typeface="+mn-ea"/>
              <a:ea typeface="+mn-ea"/>
            </a:endParaRPr>
          </a:p>
          <a:p>
            <a:r>
              <a:rPr lang="ja-JP" altLang="en-US" sz="1100" b="1" dirty="0">
                <a:latin typeface="+mn-ea"/>
                <a:ea typeface="+mn-ea"/>
              </a:rPr>
              <a:t>（レビー小体という変性した細胞が、脳の大脳皮質や脳幹部に生じ、その影響で脳神経細胞が破壊され生じる認知症で、高齢に多いと言われています。進行するとアルツハイマー病と同じ認知障害が起こり、運動障害も発症します）</a:t>
            </a:r>
            <a:endParaRPr lang="en-US" altLang="ja-JP" sz="1100" b="1" dirty="0">
              <a:latin typeface="+mn-ea"/>
              <a:ea typeface="+mn-ea"/>
            </a:endParaRPr>
          </a:p>
          <a:p>
            <a:r>
              <a:rPr lang="ja-JP" altLang="en-US" sz="1100" dirty="0">
                <a:latin typeface="+mn-ea"/>
                <a:ea typeface="+mn-ea"/>
              </a:rPr>
              <a:t>また、行動の抑制がきかず、万引きや痴漢など社会のルールから逸脱する行動や時刻表的な行動パターン等の常道行動が特徴の前頭側頭型認知症</a:t>
            </a:r>
            <a:r>
              <a:rPr lang="ja-JP" altLang="en-US" sz="1100" b="1" dirty="0">
                <a:latin typeface="+mn-ea"/>
                <a:ea typeface="+mn-ea"/>
              </a:rPr>
              <a:t>（前頭側頭型認知症の</a:t>
            </a:r>
            <a:r>
              <a:rPr lang="en-US" altLang="ja-JP" sz="1100" b="1" dirty="0">
                <a:latin typeface="+mn-ea"/>
                <a:ea typeface="+mn-ea"/>
              </a:rPr>
              <a:t>1</a:t>
            </a:r>
            <a:r>
              <a:rPr lang="ja-JP" altLang="en-US" sz="1100" b="1" dirty="0">
                <a:latin typeface="+mn-ea"/>
                <a:ea typeface="+mn-ea"/>
              </a:rPr>
              <a:t>つピック病：約半数以上）</a:t>
            </a:r>
            <a:r>
              <a:rPr lang="ja-JP" altLang="en-US" sz="1100" dirty="0">
                <a:latin typeface="+mn-ea"/>
                <a:ea typeface="+mn-ea"/>
              </a:rPr>
              <a:t>は、認知症の数％と言われています。</a:t>
            </a:r>
            <a:endParaRPr lang="en-US" altLang="ja-JP" sz="1100" dirty="0">
              <a:latin typeface="+mn-ea"/>
              <a:ea typeface="+mn-ea"/>
            </a:endParaRPr>
          </a:p>
          <a:p>
            <a:r>
              <a:rPr lang="ja-JP" altLang="en-US" sz="1100" b="1" dirty="0">
                <a:latin typeface="+mn-ea"/>
                <a:ea typeface="+mn-ea"/>
              </a:rPr>
              <a:t>（名前の通り前頭と側頭にタウたんぱく質などの様々なたんぱく質が変化し、蓄積することで発症し、比較的、若い層</a:t>
            </a:r>
            <a:r>
              <a:rPr lang="en-US" altLang="ja-JP" sz="1100" b="1" dirty="0">
                <a:latin typeface="+mn-ea"/>
                <a:ea typeface="+mn-ea"/>
              </a:rPr>
              <a:t>40</a:t>
            </a:r>
            <a:r>
              <a:rPr lang="ja-JP" altLang="en-US" sz="1100" b="1" dirty="0">
                <a:latin typeface="+mn-ea"/>
                <a:ea typeface="+mn-ea"/>
              </a:rPr>
              <a:t>～</a:t>
            </a:r>
            <a:r>
              <a:rPr lang="en-US" altLang="ja-JP" sz="1100" b="1" dirty="0">
                <a:latin typeface="+mn-ea"/>
                <a:ea typeface="+mn-ea"/>
              </a:rPr>
              <a:t>60</a:t>
            </a:r>
            <a:r>
              <a:rPr lang="ja-JP" altLang="en-US" sz="1100" b="1" dirty="0">
                <a:latin typeface="+mn-ea"/>
                <a:ea typeface="+mn-ea"/>
              </a:rPr>
              <a:t>代に発症する「初老期認知症」の代表的疾患と言われています）</a:t>
            </a:r>
            <a:endParaRPr lang="en-US" altLang="ja-JP" sz="1100" b="1" dirty="0">
              <a:latin typeface="+mn-ea"/>
              <a:ea typeface="+mn-ea"/>
            </a:endParaRPr>
          </a:p>
          <a:p>
            <a:r>
              <a:rPr lang="ja-JP" altLang="en-US" sz="1100" b="1" dirty="0">
                <a:latin typeface="+mn-ea"/>
                <a:ea typeface="+mn-ea"/>
              </a:rPr>
              <a:t>（初老期と若年期を合わせた総称を若年性認知症と言います。独立した病気ではなく、発症年齢で区分された概念です。）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今度は、症状について見て行きましょう。</a:t>
            </a:r>
          </a:p>
          <a:p>
            <a:endParaRPr lang="en-US" altLang="ja-JP" sz="1100" dirty="0">
              <a:latin typeface="+mn-ea"/>
              <a:ea typeface="+mn-ea"/>
            </a:endParaRPr>
          </a:p>
        </p:txBody>
      </p:sp>
      <p:sp>
        <p:nvSpPr>
          <p:cNvPr id="18436" name="スライド番号プレースホルダー 3">
            <a:extLst>
              <a:ext uri="{FF2B5EF4-FFF2-40B4-BE49-F238E27FC236}">
                <a16:creationId xmlns:a16="http://schemas.microsoft.com/office/drawing/2014/main" id="{46870DB6-68F2-469D-8FEE-DE9250AE63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07F756F7-44D0-4534-9477-EBA8F3C880C3}" type="slidenum">
              <a:rPr lang="ja-JP" altLang="en-US" sz="1300" smtClean="0"/>
              <a:pPr/>
              <a:t>6</a:t>
            </a:fld>
            <a:endParaRPr lang="ja-JP"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b="1" dirty="0">
                <a:latin typeface="+mn-ea"/>
                <a:ea typeface="+mn-ea"/>
              </a:rPr>
              <a:t>（テキストの</a:t>
            </a:r>
            <a:r>
              <a:rPr lang="en-US" altLang="ja-JP" sz="1100" b="1" dirty="0">
                <a:latin typeface="+mn-ea"/>
                <a:ea typeface="+mn-ea"/>
              </a:rPr>
              <a:t>6</a:t>
            </a:r>
            <a:r>
              <a:rPr lang="ja-JP" altLang="en-US" sz="1100" b="1" dirty="0">
                <a:latin typeface="+mn-ea"/>
                <a:ea typeface="+mn-ea"/>
              </a:rPr>
              <a:t>ページです）</a:t>
            </a:r>
            <a:endParaRPr lang="en-US" altLang="ja-JP" sz="1100" b="1" dirty="0">
              <a:latin typeface="+mn-ea"/>
              <a:ea typeface="+mn-ea"/>
            </a:endParaRPr>
          </a:p>
          <a:p>
            <a:endParaRPr lang="en-US" altLang="ja-JP" sz="1100" b="1" dirty="0">
              <a:latin typeface="+mn-ea"/>
              <a:ea typeface="+mn-ea"/>
            </a:endParaRPr>
          </a:p>
          <a:p>
            <a:r>
              <a:rPr lang="ja-JP" altLang="en-US" sz="1100" dirty="0">
                <a:latin typeface="+mn-ea"/>
                <a:ea typeface="+mn-ea"/>
              </a:rPr>
              <a:t>認知症の症状には大きく分けて「中核症状」と「行動・心理症状（</a:t>
            </a:r>
            <a:r>
              <a:rPr lang="en-US" altLang="ja-JP" sz="1100" dirty="0">
                <a:latin typeface="+mn-ea"/>
                <a:ea typeface="+mn-ea"/>
              </a:rPr>
              <a:t>BPSD)</a:t>
            </a:r>
            <a:r>
              <a:rPr lang="ja-JP" altLang="en-US" sz="1100" dirty="0">
                <a:latin typeface="+mn-ea"/>
                <a:ea typeface="+mn-ea"/>
              </a:rPr>
              <a:t>」の二つがあります。</a:t>
            </a:r>
            <a:endParaRPr lang="en-US" altLang="ja-JP" sz="1100" dirty="0">
              <a:latin typeface="+mn-ea"/>
              <a:ea typeface="+mn-ea"/>
            </a:endParaRPr>
          </a:p>
          <a:p>
            <a:r>
              <a:rPr lang="ja-JP" altLang="en-US" sz="1100" dirty="0">
                <a:latin typeface="+mn-ea"/>
                <a:ea typeface="+mn-ea"/>
              </a:rPr>
              <a:t>●「中核症状」というのは、</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脳の細胞が死んだり、働きが悪くなってしまったために直接起こる症状のことを言います。覚えられないやすぐに忘れてしまう等の症状があります。今の医学では、治すことが出来ないと言われています。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●「行動・心理症状（</a:t>
            </a:r>
            <a:r>
              <a:rPr lang="en-US" altLang="ja-JP" sz="1100" dirty="0">
                <a:latin typeface="+mn-ea"/>
                <a:ea typeface="+mn-ea"/>
              </a:rPr>
              <a:t>BPSD)</a:t>
            </a:r>
            <a:r>
              <a:rPr lang="ja-JP" altLang="en-US" sz="1100" dirty="0">
                <a:latin typeface="+mn-ea"/>
                <a:ea typeface="+mn-ea"/>
              </a:rPr>
              <a:t>」というのは、</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中核症状にともなって、本人の性格や素質、人間関係、生活環境、心の状態、周囲の人たちの対応の仕方など様々なことが絡み合って出てくる症状のことを言い、不安感やうつ状態、幻覚、妄想、徘徊、暴力などの症状が現れます。</a:t>
            </a:r>
            <a:endParaRPr lang="en-US" altLang="ja-JP" sz="1100" dirty="0">
              <a:latin typeface="+mn-ea"/>
              <a:ea typeface="+mn-ea"/>
            </a:endParaRPr>
          </a:p>
          <a:p>
            <a:r>
              <a:rPr lang="ja-JP" altLang="en-US" sz="1100" dirty="0">
                <a:latin typeface="+mn-ea"/>
                <a:ea typeface="+mn-ea"/>
              </a:rPr>
              <a:t>また、「行動・心理症状（</a:t>
            </a:r>
            <a:r>
              <a:rPr lang="en-US" altLang="ja-JP" sz="1100" dirty="0">
                <a:latin typeface="+mn-ea"/>
                <a:ea typeface="+mn-ea"/>
              </a:rPr>
              <a:t>BPSD)</a:t>
            </a:r>
            <a:r>
              <a:rPr lang="ja-JP" altLang="en-US" sz="1100" dirty="0">
                <a:latin typeface="+mn-ea"/>
                <a:ea typeface="+mn-ea"/>
              </a:rPr>
              <a:t>」は、認知症の進行によって悪化するものではなく、必ず出る症状でもありません。周囲の人たちの認知症に対する理解や対応、優しい言葉かけであったり、手助けすることで気持ちが穏やかになり、症状の進み方もゆっくりになったりもします。</a:t>
            </a:r>
            <a:endParaRPr lang="en-US" altLang="ja-JP" sz="1100" dirty="0">
              <a:latin typeface="+mn-ea"/>
              <a:ea typeface="+mn-ea"/>
            </a:endParaRPr>
          </a:p>
          <a:p>
            <a:r>
              <a:rPr lang="ja-JP" altLang="en-US" sz="1100" dirty="0">
                <a:latin typeface="+mn-ea"/>
                <a:ea typeface="+mn-ea"/>
              </a:rPr>
              <a:t>まずは、赤い丸の脳の細胞が死んだり、働きが悪くなってしまったために直接おこる中核症状を見ていきましょう。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7</a:t>
            </a:fld>
            <a:endParaRPr kumimoji="1" lang="ja-JP" altLang="en-US"/>
          </a:p>
        </p:txBody>
      </p:sp>
    </p:spTree>
    <p:extLst>
      <p:ext uri="{BB962C8B-B14F-4D97-AF65-F5344CB8AC3E}">
        <p14:creationId xmlns:p14="http://schemas.microsoft.com/office/powerpoint/2010/main" val="235182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CC20F078-A578-4868-9338-982B418425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7D6A6984-5BFF-4578-94B4-26D40E1EB8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100" b="1" dirty="0">
                <a:latin typeface="+mn-ea"/>
                <a:ea typeface="+mn-ea"/>
              </a:rPr>
              <a:t>（テキストの</a:t>
            </a:r>
            <a:r>
              <a:rPr lang="en-US" altLang="ja-JP" sz="1100" b="1" dirty="0">
                <a:latin typeface="+mn-ea"/>
                <a:ea typeface="+mn-ea"/>
              </a:rPr>
              <a:t>7</a:t>
            </a:r>
            <a:r>
              <a:rPr lang="ja-JP" altLang="en-US" sz="1100" b="1" dirty="0">
                <a:latin typeface="+mn-ea"/>
                <a:ea typeface="+mn-ea"/>
              </a:rPr>
              <a:t>ページです）</a:t>
            </a:r>
            <a:endParaRPr lang="en-US" altLang="ja-JP" sz="1100" b="1" dirty="0">
              <a:latin typeface="+mn-ea"/>
              <a:ea typeface="+mn-ea"/>
            </a:endParaRPr>
          </a:p>
          <a:p>
            <a:endParaRPr lang="en-US" altLang="ja-JP" sz="1100" b="1" dirty="0">
              <a:latin typeface="+mn-ea"/>
              <a:ea typeface="+mn-ea"/>
            </a:endParaRPr>
          </a:p>
          <a:p>
            <a:r>
              <a:rPr lang="ja-JP" altLang="en-US" sz="1100" dirty="0">
                <a:latin typeface="+mn-ea"/>
                <a:ea typeface="+mn-ea"/>
              </a:rPr>
              <a:t>中核症状の</a:t>
            </a:r>
            <a:r>
              <a:rPr lang="en-US" altLang="ja-JP" sz="1100" dirty="0">
                <a:latin typeface="+mn-ea"/>
                <a:ea typeface="+mn-ea"/>
              </a:rPr>
              <a:t>1</a:t>
            </a:r>
            <a:r>
              <a:rPr lang="ja-JP" altLang="en-US" sz="1100" dirty="0">
                <a:latin typeface="+mn-ea"/>
                <a:ea typeface="+mn-ea"/>
              </a:rPr>
              <a:t>つである「記憶障害」覚えられない、忘れてしまうとは、脳でどのようなことが起きているのか。</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人間の記憶というのは、大きく分けて①新しいことを覚える②覚えたことを保存する③それを思い出すの</a:t>
            </a:r>
            <a:r>
              <a:rPr lang="en-US" altLang="ja-JP" sz="1100" dirty="0">
                <a:latin typeface="+mn-ea"/>
                <a:ea typeface="+mn-ea"/>
              </a:rPr>
              <a:t>3</a:t>
            </a:r>
            <a:r>
              <a:rPr lang="ja-JP" altLang="en-US" sz="1100" dirty="0">
                <a:latin typeface="+mn-ea"/>
                <a:ea typeface="+mn-ea"/>
              </a:rPr>
              <a:t>つに分けられます。日常的な出来事や勉強などして覚えたことは、まず海馬に一度ファイルされ、整理整頓され大脳皮質と呼ばれるところで保存されます。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r>
              <a:rPr lang="ja-JP" altLang="en-US" sz="1100" dirty="0">
                <a:latin typeface="+mn-ea"/>
                <a:ea typeface="+mn-ea"/>
              </a:rPr>
              <a:t>この絵は、海馬をイソギンチャクの手、大脳皮質を記憶を保存するつぼとして例えた「記憶のつぼ」が、私たちの頭の中にあると思ってください。</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子供や若い時は、大事な情報や気になる情報も、無駄だと思った情報でもそれを無意識にどんどん「記憶のつぼ」に入れることができ、そしてすぐに取り出すこともできます。このような感じですね●●●</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でも、年を取ってくるとイソギンチャクの手の働きが弱くなって、新しい情報を取り入れることも、必要な情報を取り出すことも時間がかかるようになってきます。それでも何回もトライすることで取り入れることも取り出すこともできます。このような感じですね。●●●</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認知症になると、様々なことで細胞が死んでしまうことにより、イソギンチャクの手がこわれたり、衰えてしまうため、新しい情報や大事な情報も記憶のつぼに入れることができなくなり、さっき聞いたことも見たことも思い出せなくなります。このような感じですね。●●●</a:t>
            </a:r>
            <a:endParaRPr lang="en-US" altLang="ja-JP" sz="1100" dirty="0">
              <a:latin typeface="+mn-ea"/>
              <a:ea typeface="+mn-ea"/>
            </a:endParaRPr>
          </a:p>
          <a:p>
            <a:r>
              <a:rPr lang="ja-JP" altLang="en-US" sz="1100" b="1" dirty="0">
                <a:latin typeface="+mn-ea"/>
                <a:ea typeface="+mn-ea"/>
              </a:rPr>
              <a:t>（例えば・・・朝ごはんを食べたという情報をイソギンチャクの手でキャッチしてつぼに入れることが出来ないために朝ごはんを食べているのにその情報がどこにもないので、本人にとっては「朝ごはんはまだ？」と聞きますよね。</a:t>
            </a:r>
            <a:endParaRPr lang="en-US" altLang="ja-JP" sz="1100" b="1" dirty="0">
              <a:latin typeface="+mn-ea"/>
              <a:ea typeface="+mn-ea"/>
            </a:endParaRPr>
          </a:p>
          <a:p>
            <a:r>
              <a:rPr lang="ja-JP" altLang="en-US" sz="1100" b="1" dirty="0">
                <a:latin typeface="+mn-ea"/>
                <a:ea typeface="+mn-ea"/>
              </a:rPr>
              <a:t>そして、「朝ごはんはまだなのか？」と聞いた情報もつぼに入っていないために「朝ごはんはまだ？」と同じ話が繰り返されることになります。周囲の人からしてみると繰り返しですが、本人にとっては、はじめて聞くことになります。）</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a:t>
            </a:r>
            <a:r>
              <a:rPr lang="ja-JP" altLang="en-US" sz="1100" dirty="0">
                <a:latin typeface="+mn-ea"/>
                <a:ea typeface="+mn-ea"/>
              </a:rPr>
              <a:t>認知症がさらに進むと、新しいことだけでなく、今まで「記憶のつぼ」に入っていた古い記憶も徐々になくなっていきます。このような感じですね。●●●これを「記憶障害」と言います。</a:t>
            </a:r>
          </a:p>
          <a:p>
            <a:endParaRPr lang="ja-JP" altLang="en-US" sz="1100" dirty="0">
              <a:latin typeface="+mn-ea"/>
              <a:ea typeface="+mn-ea"/>
            </a:endParaRPr>
          </a:p>
        </p:txBody>
      </p:sp>
      <p:sp>
        <p:nvSpPr>
          <p:cNvPr id="26628" name="スライド番号プレースホルダー 3">
            <a:extLst>
              <a:ext uri="{FF2B5EF4-FFF2-40B4-BE49-F238E27FC236}">
                <a16:creationId xmlns:a16="http://schemas.microsoft.com/office/drawing/2014/main" id="{71B38234-CD8F-4101-A0B8-A925701430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1A2C41BA-73A1-44C6-AD22-F769933F28C5}" type="slidenum">
              <a:rPr lang="ja-JP" altLang="en-US" sz="1300" smtClean="0"/>
              <a:pPr/>
              <a:t>8</a:t>
            </a:fld>
            <a:endParaRPr lang="ja-JP"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0C1FAD-E1F9-47E6-9840-E1736DEB85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26F297F8-09EB-4E31-B8A4-EF3D24E0BC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8</a:t>
            </a:r>
            <a:r>
              <a:rPr lang="ja-JP" altLang="en-US" sz="1100" b="1" dirty="0">
                <a:latin typeface="+mn-ea"/>
                <a:ea typeface="+mn-ea"/>
              </a:rPr>
              <a:t>ページです）</a:t>
            </a:r>
            <a:endParaRPr lang="en-US" altLang="ja-JP" sz="1100" b="1" dirty="0">
              <a:latin typeface="+mn-ea"/>
              <a:ea typeface="+mn-ea"/>
            </a:endParaRPr>
          </a:p>
          <a:p>
            <a:endParaRPr lang="en-US" altLang="ja-JP" sz="1100" b="0" dirty="0">
              <a:latin typeface="+mn-ea"/>
              <a:ea typeface="+mn-ea"/>
            </a:endParaRPr>
          </a:p>
          <a:p>
            <a:r>
              <a:rPr lang="ja-JP" altLang="en-US" sz="1100" b="0" dirty="0">
                <a:latin typeface="+mn-ea"/>
                <a:ea typeface="+mn-ea"/>
              </a:rPr>
              <a:t>中核症状の</a:t>
            </a:r>
            <a:r>
              <a:rPr lang="en-US" altLang="ja-JP" sz="1100" b="0" dirty="0">
                <a:latin typeface="+mn-ea"/>
                <a:ea typeface="+mn-ea"/>
              </a:rPr>
              <a:t>2</a:t>
            </a:r>
            <a:r>
              <a:rPr lang="ja-JP" altLang="en-US" sz="1100" b="0" dirty="0">
                <a:latin typeface="+mn-ea"/>
                <a:ea typeface="+mn-ea"/>
              </a:rPr>
              <a:t>つ目は、「見当識障害」です。</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「見当識」とは、現在の年月や時刻、自分がどこにいるのかなど、基本的な状況を把握することをいいますが、</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その基本的な状況</a:t>
            </a:r>
            <a:r>
              <a:rPr lang="ja-JP" altLang="en-US" sz="1100" dirty="0">
                <a:latin typeface="+mn-ea"/>
                <a:ea typeface="+mn-ea"/>
              </a:rPr>
              <a:t>を把握する力が認知症になると低下します。時間や季節感の感覚が薄れることから始まり、症状が進行するにしたがい、場所、人物の順で見当がつかなくなっていきます。</a:t>
            </a:r>
            <a:endParaRPr lang="en-US" altLang="ja-JP" sz="1100" dirty="0">
              <a:latin typeface="+mn-ea"/>
              <a:ea typeface="+mn-ea"/>
            </a:endParaRPr>
          </a:p>
          <a:p>
            <a:r>
              <a:rPr lang="ja-JP" altLang="en-US" sz="1100" dirty="0">
                <a:latin typeface="+mn-ea"/>
                <a:ea typeface="+mn-ea"/>
              </a:rPr>
              <a:t>今日が何日なのか、今何時なのか等がわからなくなってしまい、「今日は何日？今、何時？」といったことを何度も聞いたりします。</a:t>
            </a:r>
            <a:endParaRPr lang="en-US" altLang="ja-JP" sz="1100" dirty="0">
              <a:latin typeface="+mn-ea"/>
              <a:ea typeface="+mn-ea"/>
            </a:endParaRPr>
          </a:p>
          <a:p>
            <a:r>
              <a:rPr lang="ja-JP" altLang="en-US" sz="1100" dirty="0">
                <a:latin typeface="+mn-ea"/>
                <a:ea typeface="+mn-ea"/>
              </a:rPr>
              <a:t>また、症状が進行するにしたがって、買い物や散歩に出かけて、自分が今どこにいるかわからなくなって、道に迷ってしまうようなこともあります。</a:t>
            </a:r>
            <a:endParaRPr lang="en-US" altLang="ja-JP" sz="1100" dirty="0">
              <a:latin typeface="+mn-ea"/>
              <a:ea typeface="+mn-ea"/>
            </a:endParaRPr>
          </a:p>
          <a:p>
            <a:r>
              <a:rPr lang="ja-JP" altLang="en-US" sz="1100" dirty="0">
                <a:latin typeface="+mn-ea"/>
                <a:ea typeface="+mn-ea"/>
              </a:rPr>
              <a:t>もっと症状が進むと、自分の年齢や周りの人との関係がわからなくなり、自分の子供に対して「どちら様ですか」や「お父さん」というようなこともあります。</a:t>
            </a:r>
            <a:endParaRPr lang="en-US" altLang="ja-JP" sz="1100" dirty="0">
              <a:latin typeface="+mn-ea"/>
              <a:ea typeface="+mn-ea"/>
            </a:endParaRPr>
          </a:p>
          <a:p>
            <a:r>
              <a:rPr lang="ja-JP" altLang="en-US" sz="1100" dirty="0">
                <a:latin typeface="+mn-ea"/>
                <a:ea typeface="+mn-ea"/>
              </a:rPr>
              <a:t>このように見当をつけることが出来なくなることを見当識障害といいます。</a:t>
            </a:r>
            <a:endParaRPr lang="en-US" altLang="ja-JP" sz="1100" dirty="0">
              <a:latin typeface="+mn-ea"/>
              <a:ea typeface="+mn-ea"/>
            </a:endParaRPr>
          </a:p>
        </p:txBody>
      </p:sp>
      <p:sp>
        <p:nvSpPr>
          <p:cNvPr id="28676" name="スライド番号プレースホルダー 3">
            <a:extLst>
              <a:ext uri="{FF2B5EF4-FFF2-40B4-BE49-F238E27FC236}">
                <a16:creationId xmlns:a16="http://schemas.microsoft.com/office/drawing/2014/main" id="{6A9D2533-3B48-4225-A3EE-274ACFC9CB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A3EF2CA-BF9A-43D6-8AC1-95CD6BC5506D}" type="slidenum">
              <a:rPr lang="ja-JP" altLang="en-US" sz="1300" smtClean="0"/>
              <a:pPr/>
              <a:t>9</a:t>
            </a:fld>
            <a:endParaRPr lang="ja-JP"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5ACD4-5857-40C2-9342-4AD4C405E5E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FB3A9C-45EE-4632-B918-B6D077DE41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3F0CA3E-3DD8-4032-A981-5E62EFCB8120}"/>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133ED6C8-6D18-4CE0-B10C-B031D000C0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DDD1BC-581A-4AA3-A9D1-AFF96CF87A7E}"/>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294768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41F5BB-2B5F-41B5-9C76-54CB72D7A99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9E79EC5-683F-4A42-BEC0-3B39A50CAF3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23282F-0FF3-4602-A202-7061C304EC3E}"/>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508ECB83-B2DB-46CB-9A0E-81D0D242B4D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3C2107-4173-41AD-968A-2F74C8C46119}"/>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09541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72C28C7-4135-4C30-9FA7-B764F4248BE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2431A3E-9436-426F-AABE-DF84C8973AC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257A68-0A39-46FF-9A61-08BDFCBD62E5}"/>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49540BFC-8D83-4683-9124-CCC7A09751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7AF86E-03A0-478C-A641-6638EAE099C8}"/>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43147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D4BED1-E771-4C1E-8B63-A79B155AB63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FFA82D-DE9A-4D32-AA02-16405F8436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76F81D-50E4-41DF-85AB-B2D96D0C9381}"/>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0ABD5E96-43C6-42F0-BB61-244B25899D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A3509D-31DB-4C6F-8EC2-91BD95E925EA}"/>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42598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747DB5-9AA1-49F2-98D4-DE0CB4D6396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2563B8-1D9A-4854-80C7-15DD6A213B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D8F6FBA-53B8-4438-81DA-D6FB8424B861}"/>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B585795B-716E-42E6-BBF8-D48A308AA2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4F0DE1-7A63-47D7-BAB0-46D25205BD9F}"/>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321374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6EA00B-2CB3-4F73-8BF9-8170D2B6863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3F1ECFF-1DDA-4FD6-904D-11B9293D42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842083F-FA34-4CE8-B194-86671D8F46C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0147CB-33AE-44C3-8AA9-6667B9D1AA1A}"/>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2C5EE0AB-65EE-469D-8B42-A4A9A0C84C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32F1D91-9CA5-42A6-B609-9F0AD14D4F9E}"/>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96554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E5C6AB-3692-400F-A5EB-FA8222E28EF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B80ADB-D74A-4741-89AB-CB8C3713C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2CE2853-966B-4F64-8D06-7E721C7BC43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920EBBE-BD89-468E-B443-75F311ACD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6F0FA59-2422-4638-8870-D0AE2AC994C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011C55-E678-4EDC-8905-F809B223ED35}"/>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8" name="フッター プレースホルダー 7">
            <a:extLst>
              <a:ext uri="{FF2B5EF4-FFF2-40B4-BE49-F238E27FC236}">
                <a16:creationId xmlns:a16="http://schemas.microsoft.com/office/drawing/2014/main" id="{BE88D8A5-BFF9-478C-96C3-2D87036DE59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316686D-1377-4434-8753-F6AB8BDB1AD8}"/>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203127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5A21D9-734F-45C7-915F-26A9692193B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C9D17BD-310C-479D-8123-185B9A0D2C7F}"/>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C4231C34-160D-4E97-8137-1D5ADA357F6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D6B31A0-4349-4D28-A0E9-D5FFAA02FC18}"/>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74454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A29877E-3D83-4516-B105-2C657D72594D}"/>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3" name="フッター プレースホルダー 2">
            <a:extLst>
              <a:ext uri="{FF2B5EF4-FFF2-40B4-BE49-F238E27FC236}">
                <a16:creationId xmlns:a16="http://schemas.microsoft.com/office/drawing/2014/main" id="{18E0A702-59B8-4918-BA14-BA646A7C983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226CB9-7B44-4B13-87A7-436C7D6F219B}"/>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416479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BBD87A-7E3F-4B90-B85D-BEAAB3FA4F8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6DF6780-4C89-40AE-9477-755A08D11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167D911-573E-443C-958E-25925EC86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38DBFB-AB31-42D1-9B1E-6698F4297B62}"/>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379FE85B-64CA-4254-939D-A279295CE1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A5A871-B3F7-46D7-A40E-04604F0B0E76}"/>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280371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634C4E-87F1-4803-A4DC-884485E9DC0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E68C90C-41D1-46D5-8ED9-89E6FCF6E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8511C53-AE63-41EA-B7FB-5A80A3840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F3A939F-0C30-4F0F-B939-397A78F2F60C}"/>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55280A23-68EA-490F-8450-04A8B5E814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83265E1-2A32-43B4-B12F-6B57190F51EB}"/>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331518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F3F7FC"/>
            </a:gs>
            <a:gs pos="15000">
              <a:srgbClr val="E4F3FC"/>
            </a:gs>
            <a:gs pos="98000">
              <a:schemeClr val="accent1">
                <a:lumMod val="5000"/>
                <a:lumOff val="95000"/>
              </a:schemeClr>
            </a:gs>
            <a:gs pos="10000">
              <a:srgbClr val="CFECFD"/>
            </a:gs>
            <a:gs pos="0">
              <a:srgbClr val="66CCFF"/>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5DB7481-1F45-4E91-B3A9-DC2FA4015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4048E2-1C9C-4CF2-B30F-7E32173D7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A869B0-02BF-4604-9797-4CF9A09C4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A9CEB02A-C5C0-4F73-8D9C-745798C84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AAD1F25-EFF1-461B-AF80-7BC9F85CF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3821543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DFD6D56-9564-48B5-9077-8B63A8EC2815}"/>
              </a:ext>
            </a:extLst>
          </p:cNvPr>
          <p:cNvPicPr>
            <a:picLocks noChangeAspect="1"/>
          </p:cNvPicPr>
          <p:nvPr/>
        </p:nvPicPr>
        <p:blipFill>
          <a:blip r:embed="rId3"/>
          <a:stretch>
            <a:fillRect/>
          </a:stretch>
        </p:blipFill>
        <p:spPr>
          <a:xfrm>
            <a:off x="3045998" y="2075727"/>
            <a:ext cx="6078239" cy="4651651"/>
          </a:xfrm>
          <a:prstGeom prst="rect">
            <a:avLst/>
          </a:prstGeom>
        </p:spPr>
      </p:pic>
      <p:sp>
        <p:nvSpPr>
          <p:cNvPr id="3" name="字幕 2">
            <a:extLst>
              <a:ext uri="{FF2B5EF4-FFF2-40B4-BE49-F238E27FC236}">
                <a16:creationId xmlns:a16="http://schemas.microsoft.com/office/drawing/2014/main" id="{1CDF9EC3-2693-4808-AB34-8A3B67321725}"/>
              </a:ext>
            </a:extLst>
          </p:cNvPr>
          <p:cNvSpPr>
            <a:spLocks noGrp="1"/>
          </p:cNvSpPr>
          <p:nvPr>
            <p:ph type="subTitle" idx="1"/>
          </p:nvPr>
        </p:nvSpPr>
        <p:spPr>
          <a:xfrm>
            <a:off x="7708900" y="6145680"/>
            <a:ext cx="4140200" cy="396877"/>
          </a:xfrm>
        </p:spPr>
        <p:txBody>
          <a:bodyPr>
            <a:normAutofit/>
          </a:bodyPr>
          <a:lstStyle/>
          <a:p>
            <a:r>
              <a:rPr lang="ja-JP" altLang="en-US" sz="2000" dirty="0"/>
              <a:t>桐生市キャラバン・メイト連絡会</a:t>
            </a:r>
            <a:endParaRPr kumimoji="1" lang="ja-JP" altLang="en-US" sz="2000" dirty="0"/>
          </a:p>
        </p:txBody>
      </p:sp>
      <p:sp>
        <p:nvSpPr>
          <p:cNvPr id="2" name="タイトル 1">
            <a:extLst>
              <a:ext uri="{FF2B5EF4-FFF2-40B4-BE49-F238E27FC236}">
                <a16:creationId xmlns:a16="http://schemas.microsoft.com/office/drawing/2014/main" id="{3F075F49-52B9-4812-9771-8EDE56A7C54F}"/>
              </a:ext>
            </a:extLst>
          </p:cNvPr>
          <p:cNvSpPr>
            <a:spLocks noGrp="1"/>
          </p:cNvSpPr>
          <p:nvPr>
            <p:ph type="ctrTitle"/>
          </p:nvPr>
        </p:nvSpPr>
        <p:spPr>
          <a:xfrm>
            <a:off x="1088568" y="192013"/>
            <a:ext cx="10014864" cy="1908329"/>
          </a:xfrm>
          <a:solidFill>
            <a:schemeClr val="bg1"/>
          </a:solidFill>
          <a:ln>
            <a:noFill/>
          </a:ln>
        </p:spPr>
        <p:txBody>
          <a:bodyPr>
            <a:normAutofit/>
          </a:bodyPr>
          <a:lstStyle/>
          <a:p>
            <a:pPr algn="l"/>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    認知症を学び</a:t>
            </a:r>
            <a:br>
              <a:rPr kumimoji="1" lang="en-US" altLang="ja-JP" b="1" dirty="0">
                <a:latin typeface="HG丸ｺﾞｼｯｸM-PRO" panose="020F0600000000000000" pitchFamily="50" charset="-128"/>
                <a:ea typeface="HG丸ｺﾞｼｯｸM-PRO" panose="020F0600000000000000" pitchFamily="50" charset="-128"/>
              </a:rPr>
            </a:br>
            <a:r>
              <a:rPr kumimoji="1" lang="en-US" altLang="ja-JP" b="1" dirty="0">
                <a:latin typeface="HG丸ｺﾞｼｯｸM-PRO" panose="020F0600000000000000" pitchFamily="50" charset="-128"/>
                <a:ea typeface="HG丸ｺﾞｼｯｸM-PRO" panose="020F0600000000000000" pitchFamily="50" charset="-128"/>
              </a:rPr>
              <a:t>        </a:t>
            </a:r>
            <a:r>
              <a:rPr kumimoji="1" lang="ja-JP" altLang="en-US" b="1" dirty="0">
                <a:solidFill>
                  <a:srgbClr val="00CC99"/>
                </a:solidFill>
                <a:latin typeface="HG丸ｺﾞｼｯｸM-PRO" panose="020F0600000000000000" pitchFamily="50" charset="-128"/>
                <a:ea typeface="HG丸ｺﾞｼｯｸM-PRO" panose="020F0600000000000000" pitchFamily="50" charset="-128"/>
              </a:rPr>
              <a:t>地域で支えよう</a:t>
            </a:r>
          </a:p>
        </p:txBody>
      </p:sp>
      <p:pic>
        <p:nvPicPr>
          <p:cNvPr id="5" name="図 5">
            <a:extLst>
              <a:ext uri="{FF2B5EF4-FFF2-40B4-BE49-F238E27FC236}">
                <a16:creationId xmlns:a16="http://schemas.microsoft.com/office/drawing/2014/main" id="{244718CB-F1CA-4A36-8B42-AC9554ACF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583" y="813360"/>
            <a:ext cx="1995033" cy="118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四角形: 角を丸くする 6">
            <a:extLst>
              <a:ext uri="{FF2B5EF4-FFF2-40B4-BE49-F238E27FC236}">
                <a16:creationId xmlns:a16="http://schemas.microsoft.com/office/drawing/2014/main" id="{9C48962C-3DFF-446F-BED8-E7900AEF5339}"/>
              </a:ext>
            </a:extLst>
          </p:cNvPr>
          <p:cNvSpPr/>
          <p:nvPr/>
        </p:nvSpPr>
        <p:spPr>
          <a:xfrm>
            <a:off x="10290068" y="118942"/>
            <a:ext cx="1604964" cy="55616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大人</a:t>
            </a:r>
            <a:r>
              <a:rPr kumimoji="1" lang="ja-JP" altLang="en-US" b="1"/>
              <a:t>版</a:t>
            </a:r>
            <a:endParaRPr kumimoji="1" lang="ja-JP" altLang="en-US" b="1" dirty="0"/>
          </a:p>
        </p:txBody>
      </p:sp>
    </p:spTree>
    <p:extLst>
      <p:ext uri="{BB962C8B-B14F-4D97-AF65-F5344CB8AC3E}">
        <p14:creationId xmlns:p14="http://schemas.microsoft.com/office/powerpoint/2010/main" val="797189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3815CF-1761-49D3-89E2-C81A2BE085FB}"/>
              </a:ext>
            </a:extLst>
          </p:cNvPr>
          <p:cNvSpPr/>
          <p:nvPr/>
        </p:nvSpPr>
        <p:spPr>
          <a:xfrm>
            <a:off x="9080500" y="2636839"/>
            <a:ext cx="1282700" cy="923925"/>
          </a:xfrm>
          <a:prstGeom prst="rect">
            <a:avLst/>
          </a:prstGeom>
          <a:noFill/>
        </p:spPr>
        <p:txBody>
          <a:bodyPr>
            <a:spAutoFit/>
          </a:bodyPr>
          <a:lstStyle/>
          <a:p>
            <a:pPr algn="ctr" eaLnBrk="1" hangingPunct="1">
              <a:defRPr/>
            </a:pPr>
            <a:endParaRPr lang="ja-JP" alt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正方形/長方形 7">
            <a:extLst>
              <a:ext uri="{FF2B5EF4-FFF2-40B4-BE49-F238E27FC236}">
                <a16:creationId xmlns:a16="http://schemas.microsoft.com/office/drawing/2014/main" id="{B965C25D-8F1F-43DC-85C6-CD550A45D74B}"/>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P9</a:t>
            </a:r>
            <a:endParaRPr lang="ja-JP" altLang="en-US" dirty="0">
              <a:latin typeface="AR丸ゴシック体M" panose="020B0609010101010101" pitchFamily="49" charset="-128"/>
              <a:ea typeface="AR丸ゴシック体M" panose="020B0609010101010101" pitchFamily="49" charset="-128"/>
            </a:endParaRPr>
          </a:p>
        </p:txBody>
      </p:sp>
      <p:sp>
        <p:nvSpPr>
          <p:cNvPr id="2" name="テキスト ボックス 1">
            <a:extLst>
              <a:ext uri="{FF2B5EF4-FFF2-40B4-BE49-F238E27FC236}">
                <a16:creationId xmlns:a16="http://schemas.microsoft.com/office/drawing/2014/main" id="{4BE3E6BC-EE55-4C9F-AA42-357CDF840968}"/>
              </a:ext>
            </a:extLst>
          </p:cNvPr>
          <p:cNvSpPr txBox="1"/>
          <p:nvPr/>
        </p:nvSpPr>
        <p:spPr>
          <a:xfrm>
            <a:off x="758284" y="4040254"/>
            <a:ext cx="9322418" cy="1015663"/>
          </a:xfrm>
          <a:prstGeom prst="rect">
            <a:avLst/>
          </a:prstGeom>
          <a:noFill/>
        </p:spPr>
        <p:txBody>
          <a:bodyPr wrap="square" rtlCol="0">
            <a:spAutoFit/>
          </a:bodyPr>
          <a:lstStyle/>
          <a:p>
            <a:r>
              <a:rPr kumimoji="1" lang="ja-JP" altLang="en-US" sz="3200" b="1" dirty="0"/>
              <a:t>・</a:t>
            </a:r>
            <a:r>
              <a:rPr kumimoji="1" lang="ja-JP" altLang="en-US" sz="3200" dirty="0"/>
              <a:t>いつもと違うできごとで混乱しやすくなります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補って守ることが大切</a:t>
            </a:r>
            <a:endParaRPr kumimoji="1" lang="ja-JP" altLang="en-US" sz="2800" b="1" u="sng" dirty="0">
              <a:solidFill>
                <a:srgbClr val="FF0000"/>
              </a:solidFill>
            </a:endParaRPr>
          </a:p>
        </p:txBody>
      </p:sp>
      <p:sp>
        <p:nvSpPr>
          <p:cNvPr id="10" name="テキスト ボックス 9">
            <a:extLst>
              <a:ext uri="{FF2B5EF4-FFF2-40B4-BE49-F238E27FC236}">
                <a16:creationId xmlns:a16="http://schemas.microsoft.com/office/drawing/2014/main" id="{A3AB2158-998F-4D9C-A3B3-A35BAEBA442D}"/>
              </a:ext>
            </a:extLst>
          </p:cNvPr>
          <p:cNvSpPr txBox="1"/>
          <p:nvPr/>
        </p:nvSpPr>
        <p:spPr>
          <a:xfrm>
            <a:off x="758284" y="2837435"/>
            <a:ext cx="10999572" cy="1015663"/>
          </a:xfrm>
          <a:prstGeom prst="rect">
            <a:avLst/>
          </a:prstGeom>
          <a:noFill/>
        </p:spPr>
        <p:txBody>
          <a:bodyPr wrap="square" rtlCol="0">
            <a:spAutoFit/>
          </a:bodyPr>
          <a:lstStyle/>
          <a:p>
            <a:r>
              <a:rPr kumimoji="1" lang="ja-JP" altLang="en-US" sz="3200" b="1" dirty="0"/>
              <a:t>・</a:t>
            </a:r>
            <a:r>
              <a:rPr kumimoji="1" lang="ja-JP" altLang="en-US" sz="3200" dirty="0"/>
              <a:t>二つ以上のことが重なるとうまく処理できなくなります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シンプルに伝えることが大切</a:t>
            </a:r>
            <a:endParaRPr kumimoji="1" lang="ja-JP" altLang="en-US" sz="2800" b="1" u="sng" dirty="0">
              <a:solidFill>
                <a:srgbClr val="FF0000"/>
              </a:solidFill>
            </a:endParaRPr>
          </a:p>
        </p:txBody>
      </p:sp>
      <p:sp>
        <p:nvSpPr>
          <p:cNvPr id="12" name="テキスト ボックス 11">
            <a:extLst>
              <a:ext uri="{FF2B5EF4-FFF2-40B4-BE49-F238E27FC236}">
                <a16:creationId xmlns:a16="http://schemas.microsoft.com/office/drawing/2014/main" id="{4103D14F-03A7-45DE-AF0E-5DC875397E7F}"/>
              </a:ext>
            </a:extLst>
          </p:cNvPr>
          <p:cNvSpPr txBox="1"/>
          <p:nvPr/>
        </p:nvSpPr>
        <p:spPr>
          <a:xfrm>
            <a:off x="758284" y="1630893"/>
            <a:ext cx="6694448" cy="1015663"/>
          </a:xfrm>
          <a:prstGeom prst="rect">
            <a:avLst/>
          </a:prstGeom>
          <a:noFill/>
        </p:spPr>
        <p:txBody>
          <a:bodyPr wrap="square" rtlCol="0">
            <a:spAutoFit/>
          </a:bodyPr>
          <a:lstStyle/>
          <a:p>
            <a:r>
              <a:rPr kumimoji="1" lang="ja-JP" altLang="en-US" sz="3200" b="1" dirty="0"/>
              <a:t>・</a:t>
            </a:r>
            <a:r>
              <a:rPr kumimoji="1" lang="ja-JP" altLang="en-US" sz="3200" dirty="0"/>
              <a:t>考えるスピードが遅くなります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急がせないことが大切</a:t>
            </a:r>
            <a:endParaRPr kumimoji="1" lang="ja-JP" altLang="en-US" sz="2800" b="1" u="sng" dirty="0">
              <a:solidFill>
                <a:srgbClr val="FF0000"/>
              </a:solidFill>
            </a:endParaRPr>
          </a:p>
        </p:txBody>
      </p:sp>
      <p:sp>
        <p:nvSpPr>
          <p:cNvPr id="14" name="テキスト ボックス 13">
            <a:extLst>
              <a:ext uri="{FF2B5EF4-FFF2-40B4-BE49-F238E27FC236}">
                <a16:creationId xmlns:a16="http://schemas.microsoft.com/office/drawing/2014/main" id="{7E4D5BF2-842C-4C7A-9517-45F69E88ABAB}"/>
              </a:ext>
            </a:extLst>
          </p:cNvPr>
          <p:cNvSpPr txBox="1"/>
          <p:nvPr/>
        </p:nvSpPr>
        <p:spPr>
          <a:xfrm>
            <a:off x="767026" y="5302707"/>
            <a:ext cx="8935844" cy="1015663"/>
          </a:xfrm>
          <a:prstGeom prst="rect">
            <a:avLst/>
          </a:prstGeom>
          <a:noFill/>
        </p:spPr>
        <p:txBody>
          <a:bodyPr wrap="square" rtlCol="0">
            <a:spAutoFit/>
          </a:bodyPr>
          <a:lstStyle/>
          <a:p>
            <a:r>
              <a:rPr kumimoji="1" lang="ja-JP" altLang="en-US" sz="3200" b="1" dirty="0"/>
              <a:t>・</a:t>
            </a:r>
            <a:r>
              <a:rPr kumimoji="1" lang="ja-JP" altLang="en-US" sz="3200" dirty="0"/>
              <a:t>目に見えないしくみが理解できなくなります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手助けすることが大切</a:t>
            </a:r>
            <a:endParaRPr kumimoji="1" lang="ja-JP" altLang="en-US" sz="2800" b="1" u="sng" dirty="0">
              <a:solidFill>
                <a:srgbClr val="FF0000"/>
              </a:solidFill>
            </a:endParaRPr>
          </a:p>
        </p:txBody>
      </p:sp>
      <p:sp>
        <p:nvSpPr>
          <p:cNvPr id="11" name="テキスト ボックス 7">
            <a:extLst>
              <a:ext uri="{FF2B5EF4-FFF2-40B4-BE49-F238E27FC236}">
                <a16:creationId xmlns:a16="http://schemas.microsoft.com/office/drawing/2014/main" id="{DBE489A0-16AE-440B-B730-EE96DC94A638}"/>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3" name="図 2">
            <a:extLst>
              <a:ext uri="{FF2B5EF4-FFF2-40B4-BE49-F238E27FC236}">
                <a16:creationId xmlns:a16="http://schemas.microsoft.com/office/drawing/2014/main" id="{02B29534-3FEA-435F-A65F-EF5EAAE400B4}"/>
              </a:ext>
            </a:extLst>
          </p:cNvPr>
          <p:cNvPicPr>
            <a:picLocks noChangeAspect="1"/>
          </p:cNvPicPr>
          <p:nvPr/>
        </p:nvPicPr>
        <p:blipFill>
          <a:blip r:embed="rId3"/>
          <a:stretch>
            <a:fillRect/>
          </a:stretch>
        </p:blipFill>
        <p:spPr>
          <a:xfrm>
            <a:off x="7880103" y="1163579"/>
            <a:ext cx="3553288" cy="1563447"/>
          </a:xfrm>
          <a:prstGeom prst="rect">
            <a:avLst/>
          </a:prstGeom>
        </p:spPr>
      </p:pic>
      <p:sp>
        <p:nvSpPr>
          <p:cNvPr id="13" name="角丸四角形 3">
            <a:extLst>
              <a:ext uri="{FF2B5EF4-FFF2-40B4-BE49-F238E27FC236}">
                <a16:creationId xmlns:a16="http://schemas.microsoft.com/office/drawing/2014/main" id="{B879CD07-C673-48DC-9729-686C8397998C}"/>
              </a:ext>
            </a:extLst>
          </p:cNvPr>
          <p:cNvSpPr/>
          <p:nvPr/>
        </p:nvSpPr>
        <p:spPr>
          <a:xfrm>
            <a:off x="636830" y="467076"/>
            <a:ext cx="6976544" cy="917027"/>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症状３</a:t>
            </a:r>
            <a:r>
              <a:rPr lang="ja-JP" altLang="en-US" sz="3400" b="1" dirty="0">
                <a:solidFill>
                  <a:schemeClr val="tx1"/>
                </a:solidFill>
                <a:latin typeface="AR P丸ゴシック体M" panose="020B0600010101010101"/>
                <a:ea typeface="AR丸ゴシック体M" panose="020B0609010101010101"/>
              </a:rPr>
              <a:t>「理解・判断力の</a:t>
            </a:r>
            <a:r>
              <a:rPr lang="ja-JP" altLang="en-US" sz="3400" b="1" dirty="0">
                <a:solidFill>
                  <a:schemeClr val="tx1"/>
                </a:solidFill>
                <a:latin typeface="HGｺﾞｼｯｸM 見出し"/>
                <a:ea typeface="AR丸ゴシック体M" panose="020B0609010101010101"/>
              </a:rPr>
              <a:t>障害」</a:t>
            </a:r>
            <a:endParaRPr lang="ja-JP" altLang="en-US" sz="3400" b="1" dirty="0">
              <a:solidFill>
                <a:schemeClr val="tx1"/>
              </a:solidFill>
              <a:latin typeface="AR P丸ゴシック体M" panose="020B0600010101010101"/>
              <a:ea typeface="AR丸ゴシック体M" panose="020B0609010101010101"/>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1000"/>
                                        <p:tgtEl>
                                          <p:spTgt spid="12">
                                            <p:txEl>
                                              <p:pRg st="1" end="1"/>
                                            </p:txEl>
                                          </p:spTgt>
                                        </p:tgtEl>
                                      </p:cBhvr>
                                    </p:animEffect>
                                    <p:anim calcmode="lin" valueType="num">
                                      <p:cBhvr>
                                        <p:cTn id="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fade">
                                      <p:cBhvr>
                                        <p:cTn id="28" dur="1000"/>
                                        <p:tgtEl>
                                          <p:spTgt spid="14">
                                            <p:txEl>
                                              <p:pRg st="1" end="1"/>
                                            </p:txEl>
                                          </p:spTgt>
                                        </p:tgtEl>
                                      </p:cBhvr>
                                    </p:animEffect>
                                    <p:anim calcmode="lin" valueType="num">
                                      <p:cBhvr>
                                        <p:cTn id="2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B96D687-4065-4E11-A061-88F68F95738D}"/>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P10</a:t>
            </a:r>
            <a:endParaRPr lang="ja-JP" altLang="en-US" dirty="0">
              <a:latin typeface="AR丸ゴシック体M" panose="020B0609010101010101" pitchFamily="49" charset="-128"/>
              <a:ea typeface="AR丸ゴシック体M" panose="020B0609010101010101" pitchFamily="49" charset="-128"/>
            </a:endParaRPr>
          </a:p>
        </p:txBody>
      </p:sp>
      <p:sp>
        <p:nvSpPr>
          <p:cNvPr id="5" name="テキスト ボックス 4">
            <a:extLst>
              <a:ext uri="{FF2B5EF4-FFF2-40B4-BE49-F238E27FC236}">
                <a16:creationId xmlns:a16="http://schemas.microsoft.com/office/drawing/2014/main" id="{E8BB9798-AE8D-48D9-AF14-8675BD5F6F14}"/>
              </a:ext>
            </a:extLst>
          </p:cNvPr>
          <p:cNvSpPr txBox="1"/>
          <p:nvPr/>
        </p:nvSpPr>
        <p:spPr>
          <a:xfrm>
            <a:off x="908824" y="3569738"/>
            <a:ext cx="8367294" cy="2677656"/>
          </a:xfrm>
          <a:prstGeom prst="rect">
            <a:avLst/>
          </a:prstGeom>
          <a:noFill/>
          <a:ln w="12700">
            <a:solidFill>
              <a:schemeClr val="accent1"/>
            </a:solidFill>
          </a:ln>
        </p:spPr>
        <p:txBody>
          <a:bodyPr wrap="square" rtlCol="0">
            <a:spAutoFit/>
          </a:bodyPr>
          <a:lstStyle/>
          <a:p>
            <a:pPr>
              <a:buFont typeface="Arial" panose="020B0604020202020204" pitchFamily="34" charset="0"/>
              <a:buNone/>
              <a:defRPr/>
            </a:pPr>
            <a:r>
              <a:rPr lang="ja-JP" altLang="en-US" sz="2400" b="1" dirty="0">
                <a:latin typeface="AR丸ゴシック体M" panose="020B0609010101010101" pitchFamily="49" charset="-128"/>
                <a:ea typeface="AR丸ゴシック体M" panose="020B0609010101010101" pitchFamily="49" charset="-128"/>
              </a:rPr>
              <a:t>例えば、食事の支度では</a:t>
            </a:r>
            <a:endParaRPr lang="en-US" altLang="ja-JP" sz="2400" b="1" dirty="0">
              <a:latin typeface="AR丸ゴシック体M" panose="020B0609010101010101" pitchFamily="49" charset="-128"/>
              <a:ea typeface="AR丸ゴシック体M" panose="020B0609010101010101" pitchFamily="49" charset="-128"/>
            </a:endParaRPr>
          </a:p>
          <a:p>
            <a:pPr>
              <a:defRPr/>
            </a:pPr>
            <a:r>
              <a:rPr lang="ja-JP" altLang="en-US" sz="2400" dirty="0">
                <a:latin typeface="AR丸ゴシック体M" panose="020B0609010101010101" pitchFamily="49" charset="-128"/>
                <a:ea typeface="AR丸ゴシック体M" panose="020B0609010101010101" pitchFamily="49" charset="-128"/>
              </a:rPr>
              <a:t>献立を考えて必要な材料を買って準備します。段取りに従って、主食やおかずなど複数の料理を同時に作ることができます。</a:t>
            </a:r>
            <a:endParaRPr lang="en-US" altLang="ja-JP" sz="2400" dirty="0">
              <a:latin typeface="AR丸ゴシック体M" panose="020B0609010101010101" pitchFamily="49" charset="-128"/>
              <a:ea typeface="AR丸ゴシック体M" panose="020B0609010101010101" pitchFamily="49" charset="-128"/>
            </a:endParaRPr>
          </a:p>
          <a:p>
            <a:pPr>
              <a:defRPr/>
            </a:pPr>
            <a:r>
              <a:rPr lang="ja-JP" altLang="en-US" sz="2400" b="1" u="sng" dirty="0">
                <a:latin typeface="AR丸ゴシック体M" panose="020B0609010101010101" pitchFamily="49" charset="-128"/>
                <a:ea typeface="AR丸ゴシック体M" panose="020B0609010101010101" pitchFamily="49" charset="-128"/>
              </a:rPr>
              <a:t>認知症になると</a:t>
            </a:r>
            <a:r>
              <a:rPr lang="ja-JP" altLang="en-US" sz="2400" dirty="0">
                <a:latin typeface="AR丸ゴシック体M" panose="020B0609010101010101" pitchFamily="49" charset="-128"/>
                <a:ea typeface="AR丸ゴシック体M" panose="020B0609010101010101" pitchFamily="49" charset="-128"/>
              </a:rPr>
              <a:t>、それらのことが上手にできなくなります。</a:t>
            </a:r>
            <a:endParaRPr lang="en-US" altLang="ja-JP" sz="2400" dirty="0">
              <a:latin typeface="AR丸ゴシック体M" panose="020B0609010101010101" pitchFamily="49" charset="-128"/>
              <a:ea typeface="AR丸ゴシック体M" panose="020B0609010101010101" pitchFamily="49" charset="-128"/>
            </a:endParaRPr>
          </a:p>
          <a:p>
            <a:pPr>
              <a:defRPr/>
            </a:pPr>
            <a:r>
              <a:rPr lang="ja-JP" altLang="en-US" sz="2400" dirty="0">
                <a:latin typeface="AR丸ゴシック体M" panose="020B0609010101010101" pitchFamily="49" charset="-128"/>
                <a:ea typeface="AR丸ゴシック体M" panose="020B0609010101010101" pitchFamily="49" charset="-128"/>
              </a:rPr>
              <a:t>→同じ食材が冷蔵庫にたまりだしたり、段取りよくできないため、</a:t>
            </a:r>
            <a:r>
              <a:rPr lang="ja-JP" altLang="en-US" sz="2400" b="1" u="sng" dirty="0">
                <a:solidFill>
                  <a:srgbClr val="FF0000"/>
                </a:solidFill>
                <a:latin typeface="AR丸ゴシック体M" panose="020B0609010101010101" pitchFamily="49" charset="-128"/>
                <a:ea typeface="AR丸ゴシック体M" panose="020B0609010101010101" pitchFamily="49" charset="-128"/>
              </a:rPr>
              <a:t>さりげない手助けが大切</a:t>
            </a:r>
            <a:endParaRPr lang="en-US" altLang="ja-JP" sz="2400" b="1" u="sng" dirty="0">
              <a:solidFill>
                <a:srgbClr val="FF0000"/>
              </a:solidFill>
              <a:latin typeface="AR丸ゴシック体M" panose="020B0609010101010101" pitchFamily="49" charset="-128"/>
              <a:ea typeface="AR丸ゴシック体M" panose="020B0609010101010101" pitchFamily="49" charset="-128"/>
            </a:endParaRPr>
          </a:p>
        </p:txBody>
      </p:sp>
      <p:sp>
        <p:nvSpPr>
          <p:cNvPr id="6" name="テキスト ボックス 5">
            <a:extLst>
              <a:ext uri="{FF2B5EF4-FFF2-40B4-BE49-F238E27FC236}">
                <a16:creationId xmlns:a16="http://schemas.microsoft.com/office/drawing/2014/main" id="{65C86E8A-3F63-4200-9879-921B66E72DBA}"/>
              </a:ext>
            </a:extLst>
          </p:cNvPr>
          <p:cNvSpPr txBox="1"/>
          <p:nvPr/>
        </p:nvSpPr>
        <p:spPr>
          <a:xfrm>
            <a:off x="601515" y="1459032"/>
            <a:ext cx="10535326" cy="2015936"/>
          </a:xfrm>
          <a:prstGeom prst="rect">
            <a:avLst/>
          </a:prstGeom>
          <a:noFill/>
        </p:spPr>
        <p:txBody>
          <a:bodyPr wrap="square" rtlCol="0">
            <a:spAutoFit/>
          </a:bodyPr>
          <a:lstStyle/>
          <a:p>
            <a:pPr marL="0" indent="0">
              <a:buNone/>
            </a:pPr>
            <a:r>
              <a:rPr lang="ja-JP" altLang="en-US" sz="2800" b="1" dirty="0">
                <a:solidFill>
                  <a:schemeClr val="tx1"/>
                </a:solidFill>
                <a:latin typeface="AR丸ゴシック体M" pitchFamily="49" charset="-128"/>
                <a:ea typeface="AR丸ゴシック体M" pitchFamily="49" charset="-128"/>
              </a:rPr>
              <a:t>◎日常生活に必要な作業がこなせなくなってきます</a:t>
            </a:r>
            <a:endParaRPr lang="en-US" altLang="ja-JP" sz="2800" b="1" dirty="0">
              <a:solidFill>
                <a:schemeClr val="tx1"/>
              </a:solidFill>
              <a:latin typeface="AR丸ゴシック体M" pitchFamily="49" charset="-128"/>
              <a:ea typeface="AR丸ゴシック体M" pitchFamily="49" charset="-128"/>
            </a:endParaRPr>
          </a:p>
          <a:p>
            <a:r>
              <a:rPr lang="ja-JP" altLang="en-US" sz="2400" dirty="0">
                <a:latin typeface="AR丸ゴシック体M" pitchFamily="49" charset="-128"/>
                <a:ea typeface="AR丸ゴシック体M" pitchFamily="49" charset="-128"/>
              </a:rPr>
              <a:t>　　脳には、ものごとを順序よく進め、多少予定外のできごとがあっても、</a:t>
            </a:r>
            <a:endParaRPr lang="en-US" altLang="ja-JP" sz="2400" dirty="0">
              <a:latin typeface="AR丸ゴシック体M" pitchFamily="49" charset="-128"/>
              <a:ea typeface="AR丸ゴシック体M" pitchFamily="49" charset="-128"/>
            </a:endParaRPr>
          </a:p>
          <a:p>
            <a:r>
              <a:rPr lang="ja-JP" altLang="en-US" sz="2400" dirty="0">
                <a:latin typeface="AR丸ゴシック体M" pitchFamily="49" charset="-128"/>
                <a:ea typeface="AR丸ゴシック体M" pitchFamily="49" charset="-128"/>
              </a:rPr>
              <a:t>　　それに対処できるはたらきがあります。このはたらきが低下して、</a:t>
            </a:r>
            <a:endParaRPr lang="en-US" altLang="ja-JP" sz="2400" dirty="0">
              <a:latin typeface="AR丸ゴシック体M" pitchFamily="49" charset="-128"/>
              <a:ea typeface="AR丸ゴシック体M" pitchFamily="49" charset="-128"/>
            </a:endParaRPr>
          </a:p>
          <a:p>
            <a:r>
              <a:rPr lang="ja-JP" altLang="en-US" sz="2400" dirty="0">
                <a:latin typeface="AR丸ゴシック体M" pitchFamily="49" charset="-128"/>
                <a:ea typeface="AR丸ゴシック体M" pitchFamily="49" charset="-128"/>
              </a:rPr>
              <a:t>　　今まで出来ていた日常生活に必要なことがうまくできなくなることを </a:t>
            </a:r>
            <a:endParaRPr lang="en-US" altLang="ja-JP" sz="2400" dirty="0">
              <a:latin typeface="AR丸ゴシック体M" pitchFamily="49" charset="-128"/>
              <a:ea typeface="AR丸ゴシック体M" pitchFamily="49" charset="-128"/>
            </a:endParaRPr>
          </a:p>
          <a:p>
            <a:r>
              <a:rPr lang="ja-JP" altLang="en-US" sz="2400" b="1" dirty="0">
                <a:solidFill>
                  <a:srgbClr val="FF0000"/>
                </a:solidFill>
                <a:latin typeface="AR丸ゴシック体M" pitchFamily="49" charset="-128"/>
                <a:ea typeface="AR丸ゴシック体M" pitchFamily="49" charset="-128"/>
              </a:rPr>
              <a:t>　　</a:t>
            </a:r>
            <a:r>
              <a:rPr lang="ja-JP" altLang="en-US" sz="2500" b="1" u="sng" dirty="0">
                <a:solidFill>
                  <a:srgbClr val="FF0000"/>
                </a:solidFill>
                <a:latin typeface="AR丸ゴシック体M" pitchFamily="49" charset="-128"/>
                <a:ea typeface="AR丸ゴシック体M" pitchFamily="49" charset="-128"/>
              </a:rPr>
              <a:t>「実行機能障害」 </a:t>
            </a:r>
            <a:r>
              <a:rPr lang="ja-JP" altLang="en-US" sz="2400" dirty="0">
                <a:latin typeface="AR丸ゴシック体M" pitchFamily="49" charset="-128"/>
                <a:ea typeface="AR丸ゴシック体M" pitchFamily="49" charset="-128"/>
              </a:rPr>
              <a:t>といいます。</a:t>
            </a:r>
            <a:endParaRPr lang="en-US" altLang="ja-JP" sz="2400" dirty="0">
              <a:latin typeface="AR丸ゴシック体M" pitchFamily="49" charset="-128"/>
              <a:ea typeface="AR丸ゴシック体M" pitchFamily="49" charset="-128"/>
            </a:endParaRPr>
          </a:p>
        </p:txBody>
      </p:sp>
      <p:sp>
        <p:nvSpPr>
          <p:cNvPr id="8" name="テキスト ボックス 7">
            <a:extLst>
              <a:ext uri="{FF2B5EF4-FFF2-40B4-BE49-F238E27FC236}">
                <a16:creationId xmlns:a16="http://schemas.microsoft.com/office/drawing/2014/main" id="{2B4EF36E-BA15-49FD-A4C4-353511266E03}"/>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7CFA6C96-481F-451F-8FFD-BE3F89348E7C}"/>
              </a:ext>
            </a:extLst>
          </p:cNvPr>
          <p:cNvPicPr>
            <a:picLocks noChangeAspect="1"/>
          </p:cNvPicPr>
          <p:nvPr/>
        </p:nvPicPr>
        <p:blipFill>
          <a:blip r:embed="rId3"/>
          <a:stretch>
            <a:fillRect/>
          </a:stretch>
        </p:blipFill>
        <p:spPr>
          <a:xfrm>
            <a:off x="9625895" y="3079984"/>
            <a:ext cx="1774090" cy="3164098"/>
          </a:xfrm>
          <a:prstGeom prst="rect">
            <a:avLst/>
          </a:prstGeom>
        </p:spPr>
      </p:pic>
      <p:sp>
        <p:nvSpPr>
          <p:cNvPr id="11" name="角丸四角形 3">
            <a:extLst>
              <a:ext uri="{FF2B5EF4-FFF2-40B4-BE49-F238E27FC236}">
                <a16:creationId xmlns:a16="http://schemas.microsoft.com/office/drawing/2014/main" id="{8CE9E5BD-C383-42A3-91FC-CC6B10DE1D28}"/>
              </a:ext>
            </a:extLst>
          </p:cNvPr>
          <p:cNvSpPr/>
          <p:nvPr/>
        </p:nvSpPr>
        <p:spPr>
          <a:xfrm>
            <a:off x="636830" y="467076"/>
            <a:ext cx="5459170" cy="897186"/>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症状４</a:t>
            </a:r>
            <a:r>
              <a:rPr lang="ja-JP" altLang="en-US" sz="3400" b="1" dirty="0">
                <a:solidFill>
                  <a:schemeClr val="tx1"/>
                </a:solidFill>
                <a:latin typeface="AR P丸ゴシック体M" panose="020B0600010101010101"/>
                <a:ea typeface="AR丸ゴシック体M" panose="020B0609010101010101"/>
              </a:rPr>
              <a:t>「実行機能</a:t>
            </a:r>
            <a:r>
              <a:rPr lang="ja-JP" altLang="en-US" sz="3400" b="1" dirty="0">
                <a:solidFill>
                  <a:schemeClr val="tx1"/>
                </a:solidFill>
                <a:latin typeface="HGｺﾞｼｯｸM 見出し"/>
                <a:ea typeface="AR丸ゴシック体M" panose="020B0609010101010101"/>
              </a:rPr>
              <a:t>障害」</a:t>
            </a:r>
            <a:endParaRPr lang="ja-JP" altLang="en-US" sz="3400" b="1" dirty="0">
              <a:solidFill>
                <a:schemeClr val="tx1"/>
              </a:solidFill>
              <a:latin typeface="AR P丸ゴシック体M" panose="020B0600010101010101"/>
              <a:ea typeface="AR丸ゴシック体M" panose="020B0609010101010101"/>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374A4F-B415-4BEE-8DC0-73BFF874A8F7}"/>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P11</a:t>
            </a:r>
            <a:endParaRPr lang="ja-JP" altLang="en-US" dirty="0">
              <a:latin typeface="AR丸ゴシック体M" panose="020B0609010101010101" pitchFamily="49" charset="-128"/>
              <a:ea typeface="AR丸ゴシック体M" panose="020B0609010101010101" pitchFamily="49" charset="-128"/>
            </a:endParaRPr>
          </a:p>
        </p:txBody>
      </p:sp>
      <p:sp>
        <p:nvSpPr>
          <p:cNvPr id="9" name="テキスト ボックス 8">
            <a:extLst>
              <a:ext uri="{FF2B5EF4-FFF2-40B4-BE49-F238E27FC236}">
                <a16:creationId xmlns:a16="http://schemas.microsoft.com/office/drawing/2014/main" id="{33F6733F-7F4C-4C88-B2AD-6A9187F40067}"/>
              </a:ext>
            </a:extLst>
          </p:cNvPr>
          <p:cNvSpPr txBox="1"/>
          <p:nvPr/>
        </p:nvSpPr>
        <p:spPr>
          <a:xfrm>
            <a:off x="827346" y="1652874"/>
            <a:ext cx="10570147" cy="1384995"/>
          </a:xfrm>
          <a:prstGeom prst="rect">
            <a:avLst/>
          </a:prstGeom>
          <a:noFill/>
        </p:spPr>
        <p:txBody>
          <a:bodyPr wrap="square" rtlCol="0">
            <a:spAutoFit/>
          </a:bodyPr>
          <a:lstStyle/>
          <a:p>
            <a:r>
              <a:rPr kumimoji="1" lang="ja-JP" altLang="en-US" sz="2800" dirty="0"/>
              <a:t>認知症による記憶障害、見当識障害、理解・判断力の障害のため、周囲からの刺激や情報に対して正しい解釈ができなくなることがあります。</a:t>
            </a:r>
            <a:endParaRPr kumimoji="1" lang="en-US" altLang="ja-JP" sz="2800" dirty="0"/>
          </a:p>
        </p:txBody>
      </p:sp>
      <p:sp>
        <p:nvSpPr>
          <p:cNvPr id="15" name="テキスト ボックス 7">
            <a:extLst>
              <a:ext uri="{FF2B5EF4-FFF2-40B4-BE49-F238E27FC236}">
                <a16:creationId xmlns:a16="http://schemas.microsoft.com/office/drawing/2014/main" id="{54D7B173-9002-4344-AC76-54408A34DE8A}"/>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7435DC87-8A4A-4AA4-BC1D-490482240C6A}"/>
              </a:ext>
            </a:extLst>
          </p:cNvPr>
          <p:cNvPicPr>
            <a:picLocks noChangeAspect="1"/>
          </p:cNvPicPr>
          <p:nvPr/>
        </p:nvPicPr>
        <p:blipFill>
          <a:blip r:embed="rId3"/>
          <a:stretch>
            <a:fillRect/>
          </a:stretch>
        </p:blipFill>
        <p:spPr>
          <a:xfrm>
            <a:off x="2506730" y="3148794"/>
            <a:ext cx="7229411" cy="2937344"/>
          </a:xfrm>
          <a:prstGeom prst="rect">
            <a:avLst/>
          </a:prstGeom>
        </p:spPr>
      </p:pic>
      <p:sp>
        <p:nvSpPr>
          <p:cNvPr id="13" name="楕円 12">
            <a:extLst>
              <a:ext uri="{FF2B5EF4-FFF2-40B4-BE49-F238E27FC236}">
                <a16:creationId xmlns:a16="http://schemas.microsoft.com/office/drawing/2014/main" id="{8A039967-A698-476D-8DE0-62F799C465A4}"/>
              </a:ext>
            </a:extLst>
          </p:cNvPr>
          <p:cNvSpPr/>
          <p:nvPr/>
        </p:nvSpPr>
        <p:spPr>
          <a:xfrm>
            <a:off x="5213759" y="2804894"/>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
        <p:nvSpPr>
          <p:cNvPr id="10" name="楕円 9">
            <a:extLst>
              <a:ext uri="{FF2B5EF4-FFF2-40B4-BE49-F238E27FC236}">
                <a16:creationId xmlns:a16="http://schemas.microsoft.com/office/drawing/2014/main" id="{9D08E44E-2AF4-407D-9274-0DF04B05EC19}"/>
              </a:ext>
            </a:extLst>
          </p:cNvPr>
          <p:cNvSpPr/>
          <p:nvPr/>
        </p:nvSpPr>
        <p:spPr>
          <a:xfrm>
            <a:off x="8570913" y="3089159"/>
            <a:ext cx="1439862" cy="1189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latin typeface="+mj-ea"/>
                <a:ea typeface="AR P丸ゴシック体M" panose="020B0600010101010101"/>
              </a:rPr>
              <a:t>不安</a:t>
            </a:r>
          </a:p>
        </p:txBody>
      </p:sp>
      <p:sp>
        <p:nvSpPr>
          <p:cNvPr id="14" name="楕円 13">
            <a:extLst>
              <a:ext uri="{FF2B5EF4-FFF2-40B4-BE49-F238E27FC236}">
                <a16:creationId xmlns:a16="http://schemas.microsoft.com/office/drawing/2014/main" id="{975EB6BF-D32A-4C2B-A8B3-1466716D8E05}"/>
              </a:ext>
            </a:extLst>
          </p:cNvPr>
          <p:cNvSpPr/>
          <p:nvPr/>
        </p:nvSpPr>
        <p:spPr>
          <a:xfrm>
            <a:off x="9650800" y="4173015"/>
            <a:ext cx="1439862" cy="1189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latin typeface="+mj-ea"/>
                <a:ea typeface="AR P丸ゴシック体M" panose="020B0600010101010101"/>
              </a:rPr>
              <a:t>不安</a:t>
            </a:r>
          </a:p>
        </p:txBody>
      </p:sp>
      <p:sp>
        <p:nvSpPr>
          <p:cNvPr id="12" name="楕円 11">
            <a:extLst>
              <a:ext uri="{FF2B5EF4-FFF2-40B4-BE49-F238E27FC236}">
                <a16:creationId xmlns:a16="http://schemas.microsoft.com/office/drawing/2014/main" id="{A901B6FD-F62E-44B0-842D-083D324C9218}"/>
              </a:ext>
            </a:extLst>
          </p:cNvPr>
          <p:cNvSpPr/>
          <p:nvPr/>
        </p:nvSpPr>
        <p:spPr>
          <a:xfrm>
            <a:off x="8003963" y="5051260"/>
            <a:ext cx="1286881" cy="90073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混乱</a:t>
            </a:r>
          </a:p>
        </p:txBody>
      </p:sp>
      <p:sp>
        <p:nvSpPr>
          <p:cNvPr id="11" name="楕円 10">
            <a:extLst>
              <a:ext uri="{FF2B5EF4-FFF2-40B4-BE49-F238E27FC236}">
                <a16:creationId xmlns:a16="http://schemas.microsoft.com/office/drawing/2014/main" id="{7AE8F67A-4AF9-4FEF-8F3F-9AA181B6163E}"/>
              </a:ext>
            </a:extLst>
          </p:cNvPr>
          <p:cNvSpPr/>
          <p:nvPr/>
        </p:nvSpPr>
        <p:spPr>
          <a:xfrm>
            <a:off x="5799100" y="5265828"/>
            <a:ext cx="1439862" cy="118903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latin typeface="+mj-ea"/>
                <a:ea typeface="AR P丸ゴシック体M" panose="020B0600010101010101"/>
              </a:rPr>
              <a:t>混乱</a:t>
            </a:r>
          </a:p>
        </p:txBody>
      </p:sp>
      <p:sp>
        <p:nvSpPr>
          <p:cNvPr id="16" name="角丸四角形 3">
            <a:extLst>
              <a:ext uri="{FF2B5EF4-FFF2-40B4-BE49-F238E27FC236}">
                <a16:creationId xmlns:a16="http://schemas.microsoft.com/office/drawing/2014/main" id="{0B825EF1-962C-4139-AD73-38FDB16AF70C}"/>
              </a:ext>
            </a:extLst>
          </p:cNvPr>
          <p:cNvSpPr/>
          <p:nvPr/>
        </p:nvSpPr>
        <p:spPr>
          <a:xfrm>
            <a:off x="636829" y="467076"/>
            <a:ext cx="9099311" cy="944281"/>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症状５</a:t>
            </a:r>
            <a:r>
              <a:rPr lang="ja-JP" altLang="en-US" sz="3400" b="1" dirty="0">
                <a:solidFill>
                  <a:schemeClr val="tx1"/>
                </a:solidFill>
                <a:latin typeface="AR P丸ゴシック体M" panose="020B0600010101010101"/>
                <a:ea typeface="AR丸ゴシック体M" panose="020B0609010101010101"/>
              </a:rPr>
              <a:t>「その他（感情表現の変化など）</a:t>
            </a:r>
            <a:r>
              <a:rPr lang="ja-JP" altLang="en-US" sz="3400" b="1" dirty="0">
                <a:solidFill>
                  <a:schemeClr val="tx1"/>
                </a:solidFill>
                <a:latin typeface="HGｺﾞｼｯｸM 見出し"/>
                <a:ea typeface="AR丸ゴシック体M" panose="020B0609010101010101"/>
              </a:rPr>
              <a:t>」</a:t>
            </a:r>
            <a:endParaRPr lang="ja-JP" altLang="en-US" sz="3400" b="1" dirty="0">
              <a:solidFill>
                <a:schemeClr val="tx1"/>
              </a:solidFill>
              <a:latin typeface="AR P丸ゴシック体M" panose="020B0600010101010101"/>
              <a:ea typeface="AR丸ゴシック体M" panose="020B0609010101010101"/>
            </a:endParaRPr>
          </a:p>
        </p:txBody>
      </p:sp>
    </p:spTree>
    <p:extLst>
      <p:ext uri="{BB962C8B-B14F-4D97-AF65-F5344CB8AC3E}">
        <p14:creationId xmlns:p14="http://schemas.microsoft.com/office/powerpoint/2010/main" val="3850207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8F476B2-6EB0-49DB-B333-30DE4C2B0429}"/>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P6</a:t>
            </a:r>
            <a:endParaRPr lang="ja-JP" altLang="en-US" dirty="0">
              <a:latin typeface="AR丸ゴシック体M" panose="020B0609010101010101" pitchFamily="49" charset="-128"/>
              <a:ea typeface="AR丸ゴシック体M" panose="020B0609010101010101" pitchFamily="49" charset="-128"/>
            </a:endParaRPr>
          </a:p>
        </p:txBody>
      </p:sp>
      <p:pic>
        <p:nvPicPr>
          <p:cNvPr id="2" name="図 1">
            <a:extLst>
              <a:ext uri="{FF2B5EF4-FFF2-40B4-BE49-F238E27FC236}">
                <a16:creationId xmlns:a16="http://schemas.microsoft.com/office/drawing/2014/main" id="{CAB4D3C7-A991-4C7B-B2AA-4FA717B421C1}"/>
              </a:ext>
            </a:extLst>
          </p:cNvPr>
          <p:cNvPicPr>
            <a:picLocks noChangeAspect="1"/>
          </p:cNvPicPr>
          <p:nvPr/>
        </p:nvPicPr>
        <p:blipFill>
          <a:blip r:embed="rId3"/>
          <a:stretch>
            <a:fillRect/>
          </a:stretch>
        </p:blipFill>
        <p:spPr>
          <a:xfrm>
            <a:off x="1767465" y="124446"/>
            <a:ext cx="8657070" cy="6565961"/>
          </a:xfrm>
          <a:prstGeom prst="rect">
            <a:avLst/>
          </a:prstGeom>
        </p:spPr>
      </p:pic>
      <p:sp>
        <p:nvSpPr>
          <p:cNvPr id="7" name="楕円 6">
            <a:extLst>
              <a:ext uri="{FF2B5EF4-FFF2-40B4-BE49-F238E27FC236}">
                <a16:creationId xmlns:a16="http://schemas.microsoft.com/office/drawing/2014/main" id="{5244B211-1FDE-4BA3-AA11-AA61B1BD462A}"/>
              </a:ext>
            </a:extLst>
          </p:cNvPr>
          <p:cNvSpPr/>
          <p:nvPr/>
        </p:nvSpPr>
        <p:spPr>
          <a:xfrm>
            <a:off x="2825749" y="3568701"/>
            <a:ext cx="6286500" cy="2667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7">
            <a:extLst>
              <a:ext uri="{FF2B5EF4-FFF2-40B4-BE49-F238E27FC236}">
                <a16:creationId xmlns:a16="http://schemas.microsoft.com/office/drawing/2014/main" id="{21701B4E-0CD2-4CDC-9741-62531F3DEFDB}"/>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extLst>
      <p:ext uri="{BB962C8B-B14F-4D97-AF65-F5344CB8AC3E}">
        <p14:creationId xmlns:p14="http://schemas.microsoft.com/office/powerpoint/2010/main" val="270685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FF95116-ACBE-4746-B32E-9D3E0B546320}"/>
              </a:ext>
            </a:extLst>
          </p:cNvPr>
          <p:cNvSpPr>
            <a:spLocks noChangeArrowheads="1"/>
          </p:cNvSpPr>
          <p:nvPr/>
        </p:nvSpPr>
        <p:spPr bwMode="auto">
          <a:xfrm>
            <a:off x="1281276" y="4132568"/>
            <a:ext cx="8798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◎身の回りの動作に支障がでてきます</a:t>
            </a:r>
            <a:endParaRPr lang="en-US" altLang="ja-JP" sz="2800" b="1" dirty="0">
              <a:solidFill>
                <a:srgbClr val="008000"/>
              </a:solidFill>
              <a:latin typeface="AR丸ゴシック体M" pitchFamily="49" charset="-128"/>
              <a:ea typeface="AR丸ゴシック体M" pitchFamily="49" charset="-128"/>
            </a:endParaRPr>
          </a:p>
        </p:txBody>
      </p:sp>
      <p:sp>
        <p:nvSpPr>
          <p:cNvPr id="4" name="正方形/長方形 3">
            <a:extLst>
              <a:ext uri="{FF2B5EF4-FFF2-40B4-BE49-F238E27FC236}">
                <a16:creationId xmlns:a16="http://schemas.microsoft.com/office/drawing/2014/main" id="{464438A9-8AA7-4DF9-B822-166AC0FE0829}"/>
              </a:ext>
            </a:extLst>
          </p:cNvPr>
          <p:cNvSpPr>
            <a:spLocks noChangeArrowheads="1"/>
          </p:cNvSpPr>
          <p:nvPr/>
        </p:nvSpPr>
        <p:spPr bwMode="auto">
          <a:xfrm>
            <a:off x="1281276" y="4704720"/>
            <a:ext cx="7907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◎周辺の人が疲弊するものとられ妄想</a:t>
            </a:r>
            <a:endParaRPr lang="en-US" altLang="ja-JP" sz="2800" b="1" dirty="0">
              <a:solidFill>
                <a:srgbClr val="008000"/>
              </a:solidFill>
              <a:latin typeface="AR丸ゴシック体M" pitchFamily="49" charset="-128"/>
              <a:ea typeface="AR丸ゴシック体M" pitchFamily="49" charset="-128"/>
            </a:endParaRPr>
          </a:p>
        </p:txBody>
      </p:sp>
      <p:sp>
        <p:nvSpPr>
          <p:cNvPr id="7" name="正方形/長方形 6">
            <a:extLst>
              <a:ext uri="{FF2B5EF4-FFF2-40B4-BE49-F238E27FC236}">
                <a16:creationId xmlns:a16="http://schemas.microsoft.com/office/drawing/2014/main" id="{9CEAB1A2-A2E0-4754-809A-4BB07C228169}"/>
              </a:ext>
            </a:extLst>
          </p:cNvPr>
          <p:cNvSpPr>
            <a:spLocks noChangeArrowheads="1"/>
          </p:cNvSpPr>
          <p:nvPr/>
        </p:nvSpPr>
        <p:spPr bwMode="auto">
          <a:xfrm>
            <a:off x="1281276" y="3579846"/>
            <a:ext cx="96458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◎元気がなく、引っ込み思案になることがあります</a:t>
            </a:r>
            <a:endParaRPr lang="en-US" altLang="ja-JP" sz="2800" b="1" dirty="0">
              <a:solidFill>
                <a:srgbClr val="008000"/>
              </a:solidFill>
              <a:latin typeface="AR丸ゴシック体M" pitchFamily="49" charset="-128"/>
              <a:ea typeface="AR丸ゴシック体M" pitchFamily="49" charset="-128"/>
            </a:endParaRPr>
          </a:p>
        </p:txBody>
      </p:sp>
      <p:sp>
        <p:nvSpPr>
          <p:cNvPr id="10" name="正方形/長方形 9">
            <a:extLst>
              <a:ext uri="{FF2B5EF4-FFF2-40B4-BE49-F238E27FC236}">
                <a16:creationId xmlns:a16="http://schemas.microsoft.com/office/drawing/2014/main" id="{1137264B-0D9A-4D3D-BBD6-A44193CDCCFC}"/>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P12</a:t>
            </a:r>
            <a:endParaRPr lang="ja-JP" altLang="en-US" dirty="0">
              <a:latin typeface="AR丸ゴシック体M" panose="020B0609010101010101" pitchFamily="49" charset="-128"/>
              <a:ea typeface="AR丸ゴシック体M" panose="020B0609010101010101" pitchFamily="49" charset="-128"/>
            </a:endParaRPr>
          </a:p>
        </p:txBody>
      </p:sp>
      <p:sp>
        <p:nvSpPr>
          <p:cNvPr id="11" name="角丸四角形 3">
            <a:extLst>
              <a:ext uri="{FF2B5EF4-FFF2-40B4-BE49-F238E27FC236}">
                <a16:creationId xmlns:a16="http://schemas.microsoft.com/office/drawing/2014/main" id="{F96A0817-A362-4CD0-8225-5460926A0552}"/>
              </a:ext>
            </a:extLst>
          </p:cNvPr>
          <p:cNvSpPr/>
          <p:nvPr/>
        </p:nvSpPr>
        <p:spPr>
          <a:xfrm>
            <a:off x="738428" y="419777"/>
            <a:ext cx="7859472" cy="792163"/>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400" dirty="0">
                <a:latin typeface="AR P丸ゴシック体M" panose="020B0600010101010101"/>
                <a:ea typeface="AR丸ゴシック体M" panose="020B0609010101010101"/>
              </a:rPr>
              <a:t> 　</a:t>
            </a:r>
            <a:r>
              <a:rPr lang="ja-JP" altLang="en-US" sz="3200" b="1" dirty="0">
                <a:solidFill>
                  <a:srgbClr val="008000"/>
                </a:solidFill>
                <a:latin typeface="AR P丸ゴシック体M" panose="020B0600010101010101" pitchFamily="50" charset="-128"/>
                <a:ea typeface="AR P丸ゴシック体M" panose="020B0600010101010101" pitchFamily="50" charset="-128"/>
              </a:rPr>
              <a:t>行動・心理症状（</a:t>
            </a:r>
            <a:r>
              <a:rPr lang="en-US" altLang="ja-JP" sz="3200" b="1" dirty="0">
                <a:solidFill>
                  <a:srgbClr val="008000"/>
                </a:solidFill>
                <a:latin typeface="AR P丸ゴシック体M" panose="020B0600010101010101" pitchFamily="50" charset="-128"/>
                <a:ea typeface="AR P丸ゴシック体M" panose="020B0600010101010101" pitchFamily="50" charset="-128"/>
              </a:rPr>
              <a:t>BPSD</a:t>
            </a:r>
            <a:r>
              <a:rPr lang="ja-JP" altLang="en-US" sz="3200" b="1" dirty="0">
                <a:solidFill>
                  <a:srgbClr val="008000"/>
                </a:solidFill>
                <a:latin typeface="AR P丸ゴシック体M" panose="020B0600010101010101" pitchFamily="50" charset="-128"/>
                <a:ea typeface="AR P丸ゴシック体M" panose="020B0600010101010101" pitchFamily="50" charset="-128"/>
              </a:rPr>
              <a:t>）</a:t>
            </a:r>
            <a:r>
              <a:rPr lang="ja-JP" altLang="en-US" sz="3200" dirty="0">
                <a:solidFill>
                  <a:schemeClr val="tx1"/>
                </a:solidFill>
                <a:latin typeface="AR P丸ゴシック体M" panose="020B0600010101010101" pitchFamily="50" charset="-128"/>
                <a:ea typeface="AR P丸ゴシック体M" panose="020B0600010101010101" pitchFamily="50" charset="-128"/>
              </a:rPr>
              <a:t>とその支援</a:t>
            </a:r>
          </a:p>
        </p:txBody>
      </p:sp>
      <p:sp>
        <p:nvSpPr>
          <p:cNvPr id="12" name="正方形/長方形 11">
            <a:extLst>
              <a:ext uri="{FF2B5EF4-FFF2-40B4-BE49-F238E27FC236}">
                <a16:creationId xmlns:a16="http://schemas.microsoft.com/office/drawing/2014/main" id="{948BB358-41E8-444A-9D32-C325274DD1A7}"/>
              </a:ext>
            </a:extLst>
          </p:cNvPr>
          <p:cNvSpPr>
            <a:spLocks noChangeArrowheads="1"/>
          </p:cNvSpPr>
          <p:nvPr/>
        </p:nvSpPr>
        <p:spPr bwMode="auto">
          <a:xfrm>
            <a:off x="1281275" y="5276872"/>
            <a:ext cx="7907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◎日常生活に支障が出てくる行動障害</a:t>
            </a:r>
            <a:endParaRPr lang="en-US" altLang="ja-JP" sz="2800" b="1" dirty="0">
              <a:solidFill>
                <a:srgbClr val="008000"/>
              </a:solidFill>
              <a:latin typeface="AR丸ゴシック体M" pitchFamily="49" charset="-128"/>
              <a:ea typeface="AR丸ゴシック体M" pitchFamily="49" charset="-128"/>
            </a:endParaRPr>
          </a:p>
        </p:txBody>
      </p:sp>
      <p:sp>
        <p:nvSpPr>
          <p:cNvPr id="13" name="テキスト ボックス 7">
            <a:extLst>
              <a:ext uri="{FF2B5EF4-FFF2-40B4-BE49-F238E27FC236}">
                <a16:creationId xmlns:a16="http://schemas.microsoft.com/office/drawing/2014/main" id="{79B4278E-822B-4F00-943C-4C3BCB498EB3}"/>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3" name="テキスト ボックス 2">
            <a:extLst>
              <a:ext uri="{FF2B5EF4-FFF2-40B4-BE49-F238E27FC236}">
                <a16:creationId xmlns:a16="http://schemas.microsoft.com/office/drawing/2014/main" id="{6405D31C-AFD4-42FB-8845-63C620BCEFAF}"/>
              </a:ext>
            </a:extLst>
          </p:cNvPr>
          <p:cNvSpPr txBox="1"/>
          <p:nvPr/>
        </p:nvSpPr>
        <p:spPr>
          <a:xfrm>
            <a:off x="730250" y="1431839"/>
            <a:ext cx="11027606" cy="1980670"/>
          </a:xfrm>
          <a:prstGeom prst="rect">
            <a:avLst/>
          </a:prstGeom>
          <a:noFill/>
        </p:spPr>
        <p:txBody>
          <a:bodyPr wrap="square" rtlCol="0">
            <a:spAutoFit/>
          </a:bodyPr>
          <a:lstStyle/>
          <a:p>
            <a:pPr marL="82550" indent="0">
              <a:buNone/>
              <a:defRPr/>
            </a:pPr>
            <a:r>
              <a:rPr lang="ja-JP" altLang="en-US" sz="2800" b="1" dirty="0">
                <a:solidFill>
                  <a:srgbClr val="008000"/>
                </a:solidFill>
                <a:latin typeface="AR丸ゴシック体M" pitchFamily="49" charset="-128"/>
                <a:ea typeface="AR丸ゴシック体M" panose="020B0609010101010101"/>
              </a:rPr>
              <a:t>行動・心理症状（</a:t>
            </a:r>
            <a:r>
              <a:rPr lang="en-US" altLang="ja-JP" sz="2800" b="1" dirty="0">
                <a:solidFill>
                  <a:srgbClr val="008000"/>
                </a:solidFill>
                <a:latin typeface="AR丸ゴシック体M" pitchFamily="49" charset="-128"/>
                <a:ea typeface="AR丸ゴシック体M" panose="020B0609010101010101"/>
              </a:rPr>
              <a:t>BPSD)</a:t>
            </a:r>
            <a:r>
              <a:rPr lang="ja-JP" altLang="en-US" sz="2800" b="1" dirty="0">
                <a:solidFill>
                  <a:srgbClr val="008000"/>
                </a:solidFill>
                <a:latin typeface="AR丸ゴシック体M" pitchFamily="49" charset="-128"/>
                <a:ea typeface="AR丸ゴシック体M" panose="020B0609010101010101"/>
              </a:rPr>
              <a:t>とは</a:t>
            </a:r>
            <a:r>
              <a:rPr lang="en-US" altLang="ja-JP" sz="2800" b="1" dirty="0">
                <a:solidFill>
                  <a:srgbClr val="008000"/>
                </a:solidFill>
                <a:latin typeface="AR丸ゴシック体M" pitchFamily="49" charset="-128"/>
                <a:ea typeface="AR丸ゴシック体M" panose="020B0609010101010101"/>
              </a:rPr>
              <a:t>…</a:t>
            </a:r>
          </a:p>
          <a:p>
            <a:pPr marL="82550" indent="0">
              <a:buNone/>
              <a:defRPr/>
            </a:pPr>
            <a:r>
              <a:rPr lang="ja-JP" altLang="en-US" sz="800" b="1" dirty="0">
                <a:solidFill>
                  <a:srgbClr val="FF0000"/>
                </a:solidFill>
                <a:latin typeface="AR丸ゴシック体M" pitchFamily="49" charset="-128"/>
                <a:ea typeface="AR丸ゴシック体M" panose="020B0609010101010101"/>
              </a:rPr>
              <a:t>　　　</a:t>
            </a:r>
            <a:endParaRPr lang="en-US" altLang="ja-JP" sz="800" b="1" dirty="0">
              <a:solidFill>
                <a:srgbClr val="FF0000"/>
              </a:solidFill>
              <a:latin typeface="AR丸ゴシック体M" pitchFamily="49" charset="-128"/>
              <a:ea typeface="AR丸ゴシック体M" panose="020B0609010101010101"/>
            </a:endParaRPr>
          </a:p>
          <a:p>
            <a:pPr marL="82550" indent="0">
              <a:lnSpc>
                <a:spcPts val="3500"/>
              </a:lnSpc>
              <a:buNone/>
              <a:defRPr/>
            </a:pPr>
            <a:r>
              <a:rPr lang="ja-JP" altLang="en-US" sz="2400" b="1" dirty="0">
                <a:solidFill>
                  <a:srgbClr val="FF0000"/>
                </a:solidFill>
                <a:latin typeface="AR丸ゴシック体M" pitchFamily="49" charset="-128"/>
                <a:ea typeface="AR丸ゴシック体M" pitchFamily="49" charset="-128"/>
              </a:rPr>
              <a:t>記憶障害などの中核症状 </a:t>
            </a:r>
            <a:r>
              <a:rPr lang="ja-JP" altLang="en-US" sz="2400" dirty="0">
                <a:solidFill>
                  <a:schemeClr val="tx1"/>
                </a:solidFill>
                <a:latin typeface="AR丸ゴシック体M" pitchFamily="49" charset="-128"/>
                <a:ea typeface="AR丸ゴシック体M" pitchFamily="49" charset="-128"/>
              </a:rPr>
              <a:t>がもとになり、</a:t>
            </a:r>
            <a:r>
              <a:rPr lang="ja-JP" altLang="en-US" sz="2400" b="1" dirty="0">
                <a:solidFill>
                  <a:schemeClr val="tx1"/>
                </a:solidFill>
                <a:latin typeface="AR丸ゴシック体M" pitchFamily="49" charset="-128"/>
                <a:ea typeface="AR丸ゴシック体M" pitchFamily="49" charset="-128"/>
              </a:rPr>
              <a:t>その人の</a:t>
            </a:r>
            <a:r>
              <a:rPr lang="ja-JP" altLang="en-US" sz="2400" b="1" dirty="0">
                <a:latin typeface="AR丸ゴシック体M" pitchFamily="49" charset="-128"/>
                <a:ea typeface="AR丸ゴシック体M" pitchFamily="49" charset="-128"/>
              </a:rPr>
              <a:t>性格</a:t>
            </a:r>
            <a:r>
              <a:rPr lang="ja-JP" altLang="en-US" sz="2400" dirty="0">
                <a:solidFill>
                  <a:schemeClr val="tx1"/>
                </a:solidFill>
                <a:latin typeface="AR丸ゴシック体M" pitchFamily="49" charset="-128"/>
                <a:ea typeface="AR丸ゴシック体M" pitchFamily="49" charset="-128"/>
              </a:rPr>
              <a:t>や</a:t>
            </a:r>
            <a:r>
              <a:rPr lang="ja-JP" altLang="en-US" sz="2400" b="1" dirty="0">
                <a:latin typeface="AR丸ゴシック体M" pitchFamily="49" charset="-128"/>
                <a:ea typeface="AR丸ゴシック体M" pitchFamily="49" charset="-128"/>
              </a:rPr>
              <a:t>人間関係、生活環境</a:t>
            </a:r>
            <a:r>
              <a:rPr lang="ja-JP" altLang="en-US" sz="2400" dirty="0">
                <a:solidFill>
                  <a:schemeClr val="tx1"/>
                </a:solidFill>
                <a:latin typeface="AR丸ゴシック体M" pitchFamily="49" charset="-128"/>
                <a:ea typeface="AR丸ゴシック体M" pitchFamily="49" charset="-128"/>
              </a:rPr>
              <a:t>、</a:t>
            </a:r>
            <a:r>
              <a:rPr lang="ja-JP" altLang="en-US" sz="2400" b="1" dirty="0">
                <a:latin typeface="AR丸ゴシック体M" pitchFamily="49" charset="-128"/>
                <a:ea typeface="AR丸ゴシック体M" pitchFamily="49" charset="-128"/>
              </a:rPr>
              <a:t>心の状態</a:t>
            </a:r>
            <a:r>
              <a:rPr lang="ja-JP" altLang="en-US" sz="2400" dirty="0">
                <a:latin typeface="AR丸ゴシック体M" pitchFamily="49" charset="-128"/>
                <a:ea typeface="AR丸ゴシック体M" pitchFamily="49" charset="-128"/>
              </a:rPr>
              <a:t>などが影響して</a:t>
            </a:r>
            <a:r>
              <a:rPr lang="ja-JP" altLang="en-US" sz="2400" dirty="0">
                <a:solidFill>
                  <a:schemeClr val="tx1"/>
                </a:solidFill>
                <a:latin typeface="AR丸ゴシック体M" pitchFamily="49" charset="-128"/>
                <a:ea typeface="AR丸ゴシック体M" pitchFamily="49" charset="-128"/>
              </a:rPr>
              <a:t>出てくる症状のことを</a:t>
            </a:r>
            <a:endParaRPr lang="en-US" altLang="ja-JP" sz="2400" dirty="0">
              <a:solidFill>
                <a:schemeClr val="tx1"/>
              </a:solidFill>
              <a:latin typeface="AR丸ゴシック体M" pitchFamily="49" charset="-128"/>
              <a:ea typeface="AR丸ゴシック体M" pitchFamily="49" charset="-128"/>
            </a:endParaRPr>
          </a:p>
          <a:p>
            <a:pPr marL="82550" indent="0">
              <a:lnSpc>
                <a:spcPts val="3500"/>
              </a:lnSpc>
              <a:buNone/>
              <a:defRPr/>
            </a:pPr>
            <a:r>
              <a:rPr lang="ja-JP" altLang="en-US" sz="2800" b="1" u="sng" dirty="0">
                <a:solidFill>
                  <a:srgbClr val="008000"/>
                </a:solidFill>
                <a:latin typeface="AR丸ゴシック体M" pitchFamily="49" charset="-128"/>
                <a:ea typeface="AR丸ゴシック体M" pitchFamily="49" charset="-128"/>
              </a:rPr>
              <a:t>「 行動・心理 症状（</a:t>
            </a:r>
            <a:r>
              <a:rPr lang="en-US" altLang="ja-JP" sz="2800" b="1" u="sng" dirty="0">
                <a:solidFill>
                  <a:srgbClr val="008000"/>
                </a:solidFill>
                <a:latin typeface="AR丸ゴシック体M" pitchFamily="49" charset="-128"/>
                <a:ea typeface="AR丸ゴシック体M" pitchFamily="49" charset="-128"/>
              </a:rPr>
              <a:t>BPSD</a:t>
            </a:r>
            <a:r>
              <a:rPr lang="ja-JP" altLang="en-US" sz="2800" b="1" u="sng" dirty="0">
                <a:solidFill>
                  <a:srgbClr val="008000"/>
                </a:solidFill>
                <a:latin typeface="AR丸ゴシック体M" pitchFamily="49" charset="-128"/>
                <a:ea typeface="AR丸ゴシック体M" pitchFamily="49" charset="-128"/>
              </a:rPr>
              <a:t>）」</a:t>
            </a:r>
            <a:r>
              <a:rPr lang="ja-JP" altLang="en-US" sz="2400" dirty="0">
                <a:solidFill>
                  <a:schemeClr val="tx1"/>
                </a:solidFill>
                <a:latin typeface="AR丸ゴシック体M" pitchFamily="49" charset="-128"/>
                <a:ea typeface="AR丸ゴシック体M" pitchFamily="49" charset="-128"/>
              </a:rPr>
              <a:t>といいます 。</a:t>
            </a:r>
            <a:endParaRPr lang="en-US" altLang="ja-JP" sz="2400" dirty="0">
              <a:solidFill>
                <a:schemeClr val="tx1"/>
              </a:solidFill>
              <a:latin typeface="AR丸ゴシック体M" pitchFamily="49" charset="-128"/>
              <a:ea typeface="AR丸ゴシック体M" pitchFamily="49"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7A22108E-F981-4D28-9D8E-7123F66D6F30}"/>
              </a:ext>
            </a:extLst>
          </p:cNvPr>
          <p:cNvSpPr/>
          <p:nvPr/>
        </p:nvSpPr>
        <p:spPr>
          <a:xfrm>
            <a:off x="1312863" y="409996"/>
            <a:ext cx="4305300" cy="719137"/>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35843" name="タイトル 1">
            <a:extLst>
              <a:ext uri="{FF2B5EF4-FFF2-40B4-BE49-F238E27FC236}">
                <a16:creationId xmlns:a16="http://schemas.microsoft.com/office/drawing/2014/main" id="{82C62A91-6EE4-4BBA-9554-5EAE3D438CC8}"/>
              </a:ext>
            </a:extLst>
          </p:cNvPr>
          <p:cNvSpPr>
            <a:spLocks noGrp="1" noChangeArrowheads="1"/>
          </p:cNvSpPr>
          <p:nvPr>
            <p:ph type="title"/>
          </p:nvPr>
        </p:nvSpPr>
        <p:spPr bwMode="auto">
          <a:xfrm>
            <a:off x="1665288" y="463552"/>
            <a:ext cx="3600450" cy="647700"/>
          </a:xfrm>
          <a:extLst>
            <a:ext uri="{91240B29-F687-4F45-9708-019B960494DF}">
              <a14:hiddenLine xmlns:a14="http://schemas.microsoft.com/office/drawing/2010/main" w="28575">
                <a:solidFill>
                  <a:srgbClr val="000000"/>
                </a:solidFill>
                <a:miter lim="800000"/>
                <a:headEnd/>
                <a:tailEnd/>
              </a14:hiddenLine>
            </a:ext>
          </a:extLst>
        </p:spPr>
        <p:txBody>
          <a:bodyPr wrap="square" numCol="1" anchorCtr="0" compatLnSpc="1">
            <a:prstTxWarp prst="textNoShape">
              <a:avLst/>
            </a:prstTxWarp>
            <a:normAutofit/>
          </a:bodyPr>
          <a:lstStyle/>
          <a:p>
            <a:r>
              <a:rPr lang="ja-JP" altLang="en-US" sz="3200" b="1" dirty="0">
                <a:solidFill>
                  <a:srgbClr val="008000"/>
                </a:solidFill>
                <a:latin typeface="AR丸ゴシック体M" pitchFamily="49" charset="-128"/>
                <a:ea typeface="AR丸ゴシック体M" pitchFamily="49" charset="-128"/>
              </a:rPr>
              <a:t>行動・心理症状 ①　</a:t>
            </a:r>
            <a:endParaRPr lang="ja-JP" altLang="en-US" sz="3200" dirty="0">
              <a:solidFill>
                <a:srgbClr val="008000"/>
              </a:solidFill>
              <a:latin typeface="AR丸ゴシック体M" pitchFamily="49" charset="-128"/>
              <a:ea typeface="AR丸ゴシック体M" pitchFamily="49" charset="-128"/>
            </a:endParaRPr>
          </a:p>
        </p:txBody>
      </p:sp>
      <p:sp>
        <p:nvSpPr>
          <p:cNvPr id="9" name="正方形/長方形 8">
            <a:extLst>
              <a:ext uri="{FF2B5EF4-FFF2-40B4-BE49-F238E27FC236}">
                <a16:creationId xmlns:a16="http://schemas.microsoft.com/office/drawing/2014/main" id="{3E6CB399-F9F7-4605-B67F-7BE85368673E}"/>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P12</a:t>
            </a:r>
            <a:endParaRPr lang="ja-JP" altLang="en-US" dirty="0">
              <a:latin typeface="AR丸ゴシック体M" panose="020B0609010101010101" pitchFamily="49" charset="-128"/>
              <a:ea typeface="AR丸ゴシック体M" panose="020B0609010101010101" pitchFamily="49" charset="-128"/>
            </a:endParaRPr>
          </a:p>
        </p:txBody>
      </p:sp>
      <p:sp>
        <p:nvSpPr>
          <p:cNvPr id="8" name="テキスト ボックス 7">
            <a:extLst>
              <a:ext uri="{FF2B5EF4-FFF2-40B4-BE49-F238E27FC236}">
                <a16:creationId xmlns:a16="http://schemas.microsoft.com/office/drawing/2014/main" id="{D7A70643-037F-4375-8DD0-40909968A9D6}"/>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2" name="テキスト ボックス 1">
            <a:extLst>
              <a:ext uri="{FF2B5EF4-FFF2-40B4-BE49-F238E27FC236}">
                <a16:creationId xmlns:a16="http://schemas.microsoft.com/office/drawing/2014/main" id="{43526AC6-5E76-4E09-9245-A905E3325189}"/>
              </a:ext>
            </a:extLst>
          </p:cNvPr>
          <p:cNvSpPr txBox="1"/>
          <p:nvPr/>
        </p:nvSpPr>
        <p:spPr>
          <a:xfrm>
            <a:off x="901700" y="1297329"/>
            <a:ext cx="10388600" cy="2369880"/>
          </a:xfrm>
          <a:prstGeom prst="rect">
            <a:avLst/>
          </a:prstGeom>
          <a:noFill/>
        </p:spPr>
        <p:txBody>
          <a:bodyPr wrap="square" rtlCol="0">
            <a:spAutoFit/>
          </a:bodyPr>
          <a:lstStyle/>
          <a:p>
            <a:pPr marL="0" indent="0">
              <a:buNone/>
            </a:pPr>
            <a:r>
              <a:rPr lang="ja-JP" altLang="en-US" sz="2800" b="1" dirty="0">
                <a:solidFill>
                  <a:srgbClr val="008000"/>
                </a:solidFill>
                <a:latin typeface="AR丸ゴシック体M" pitchFamily="49" charset="-128"/>
                <a:ea typeface="AR丸ゴシック体M" pitchFamily="49" charset="-128"/>
              </a:rPr>
              <a:t>◎自信を失い、すべてが面倒になる</a:t>
            </a:r>
            <a:endParaRPr lang="en-US" altLang="ja-JP" sz="2800" b="1" dirty="0">
              <a:solidFill>
                <a:srgbClr val="008000"/>
              </a:solidFill>
              <a:latin typeface="AR丸ゴシック体M" pitchFamily="49" charset="-128"/>
              <a:ea typeface="AR丸ゴシック体M" pitchFamily="49" charset="-128"/>
            </a:endParaRPr>
          </a:p>
          <a:p>
            <a:pPr marL="0" indent="0">
              <a:buNone/>
            </a:pPr>
            <a:r>
              <a:rPr lang="ja-JP" altLang="en-US" sz="2400" b="1" u="sng" dirty="0">
                <a:solidFill>
                  <a:srgbClr val="FF0000"/>
                </a:solidFill>
                <a:latin typeface="AR丸ゴシック体M" pitchFamily="49" charset="-128"/>
                <a:ea typeface="AR丸ゴシック体M" pitchFamily="49" charset="-128"/>
              </a:rPr>
              <a:t>自分に何かおかしなことが起こっている</a:t>
            </a:r>
            <a:r>
              <a:rPr lang="ja-JP" altLang="en-US" sz="2400" b="1" dirty="0">
                <a:latin typeface="AR丸ゴシック体M" pitchFamily="49" charset="-128"/>
                <a:ea typeface="AR丸ゴシック体M" pitchFamily="49" charset="-128"/>
              </a:rPr>
              <a:t>ことはわかっています。今まで出来ていたことが出来ず、そのことを周囲から注意や指摘または、否定されたり、怒られたりすることで、すごく不安な気持ちになり、ますます自信を失い、自分の安心できる場所に閉じこもり、意欲や気力がなくなったように見えます。</a:t>
            </a:r>
            <a:endParaRPr lang="en-US" altLang="ja-JP" sz="2400" b="1" dirty="0">
              <a:latin typeface="AR丸ゴシック体M" pitchFamily="49" charset="-128"/>
              <a:ea typeface="AR丸ゴシック体M" pitchFamily="49" charset="-128"/>
            </a:endParaRPr>
          </a:p>
        </p:txBody>
      </p:sp>
      <p:sp>
        <p:nvSpPr>
          <p:cNvPr id="17" name="テキスト ボックス 16">
            <a:extLst>
              <a:ext uri="{FF2B5EF4-FFF2-40B4-BE49-F238E27FC236}">
                <a16:creationId xmlns:a16="http://schemas.microsoft.com/office/drawing/2014/main" id="{FC8E4C11-15A4-4ADA-8DEF-968F76E7D360}"/>
              </a:ext>
            </a:extLst>
          </p:cNvPr>
          <p:cNvSpPr txBox="1">
            <a:spLocks noChangeArrowheads="1"/>
          </p:cNvSpPr>
          <p:nvPr/>
        </p:nvSpPr>
        <p:spPr bwMode="auto">
          <a:xfrm>
            <a:off x="443706" y="5466621"/>
            <a:ext cx="11304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7030A0"/>
                </a:solidFill>
                <a:latin typeface="AR丸ゴシック体M" pitchFamily="49" charset="-128"/>
                <a:ea typeface="AR丸ゴシック体M" pitchFamily="49" charset="-128"/>
              </a:rPr>
              <a:t>まわりの人は、本人が出来ることはそのままに、出来ないことには、さり気ない手助けをすることで本人にとって安心できる場所や安心できる人になります</a:t>
            </a:r>
            <a:endParaRPr lang="ja-JP" altLang="en-US" dirty="0">
              <a:solidFill>
                <a:schemeClr val="tx1"/>
              </a:solidFill>
              <a:latin typeface="Arial" panose="020B0604020202020204" pitchFamily="34" charset="0"/>
              <a:ea typeface="ＭＳ Ｐゴシック" panose="020B0600070205080204" pitchFamily="50" charset="-128"/>
            </a:endParaRPr>
          </a:p>
        </p:txBody>
      </p:sp>
      <p:pic>
        <p:nvPicPr>
          <p:cNvPr id="3" name="図 2">
            <a:extLst>
              <a:ext uri="{FF2B5EF4-FFF2-40B4-BE49-F238E27FC236}">
                <a16:creationId xmlns:a16="http://schemas.microsoft.com/office/drawing/2014/main" id="{807DECA2-E716-4691-BBD8-90C7137D45BF}"/>
              </a:ext>
            </a:extLst>
          </p:cNvPr>
          <p:cNvPicPr>
            <a:picLocks noChangeAspect="1"/>
          </p:cNvPicPr>
          <p:nvPr/>
        </p:nvPicPr>
        <p:blipFill>
          <a:blip r:embed="rId3"/>
          <a:stretch>
            <a:fillRect/>
          </a:stretch>
        </p:blipFill>
        <p:spPr>
          <a:xfrm>
            <a:off x="3974573" y="3452388"/>
            <a:ext cx="4163929" cy="1896020"/>
          </a:xfrm>
          <a:prstGeom prst="rect">
            <a:avLst/>
          </a:prstGeom>
        </p:spPr>
      </p:pic>
      <p:sp>
        <p:nvSpPr>
          <p:cNvPr id="14" name="楕円 13">
            <a:extLst>
              <a:ext uri="{FF2B5EF4-FFF2-40B4-BE49-F238E27FC236}">
                <a16:creationId xmlns:a16="http://schemas.microsoft.com/office/drawing/2014/main" id="{2FBEDBA9-8BCA-428C-AE6A-57650F52C43F}"/>
              </a:ext>
            </a:extLst>
          </p:cNvPr>
          <p:cNvSpPr/>
          <p:nvPr/>
        </p:nvSpPr>
        <p:spPr>
          <a:xfrm>
            <a:off x="2976565" y="4269212"/>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
        <p:nvSpPr>
          <p:cNvPr id="13" name="楕円 12">
            <a:extLst>
              <a:ext uri="{FF2B5EF4-FFF2-40B4-BE49-F238E27FC236}">
                <a16:creationId xmlns:a16="http://schemas.microsoft.com/office/drawing/2014/main" id="{79071691-0671-40CF-90B3-8F4F8555D41D}"/>
              </a:ext>
            </a:extLst>
          </p:cNvPr>
          <p:cNvSpPr/>
          <p:nvPr/>
        </p:nvSpPr>
        <p:spPr>
          <a:xfrm>
            <a:off x="7965827" y="3443712"/>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4176451-3BBE-4FEF-84B4-D685068DA140}"/>
              </a:ext>
            </a:extLst>
          </p:cNvPr>
          <p:cNvSpPr txBox="1">
            <a:spLocks noChangeArrowheads="1"/>
          </p:cNvSpPr>
          <p:nvPr/>
        </p:nvSpPr>
        <p:spPr bwMode="auto">
          <a:xfrm>
            <a:off x="453268" y="5607208"/>
            <a:ext cx="11304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7030A0"/>
                </a:solidFill>
                <a:latin typeface="AR丸ゴシック体M" pitchFamily="49" charset="-128"/>
                <a:ea typeface="AR丸ゴシック体M" pitchFamily="49" charset="-128"/>
              </a:rPr>
              <a:t>まわりの人がやさしい言葉をかけたり、手助けなどをすることで、気持ちがおだやかになり、症状の進み方もゆっくりになります</a:t>
            </a:r>
            <a:endParaRPr lang="ja-JP" altLang="en-US" dirty="0">
              <a:solidFill>
                <a:schemeClr val="tx1"/>
              </a:solidFill>
              <a:latin typeface="Arial" panose="020B0604020202020204" pitchFamily="34" charset="0"/>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56E2C9F7-793D-4DB4-B006-39B42E41F358}"/>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P13</a:t>
            </a:r>
            <a:endParaRPr lang="ja-JP" altLang="en-US" dirty="0">
              <a:latin typeface="AR丸ゴシック体M" panose="020B0609010101010101" pitchFamily="49" charset="-128"/>
              <a:ea typeface="AR丸ゴシック体M" panose="020B0609010101010101" pitchFamily="49" charset="-128"/>
            </a:endParaRPr>
          </a:p>
        </p:txBody>
      </p:sp>
      <p:sp>
        <p:nvSpPr>
          <p:cNvPr id="9" name="テキスト ボックス 7">
            <a:extLst>
              <a:ext uri="{FF2B5EF4-FFF2-40B4-BE49-F238E27FC236}">
                <a16:creationId xmlns:a16="http://schemas.microsoft.com/office/drawing/2014/main" id="{D4638B61-C395-4B63-8A80-9996B8507AA0}"/>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5" name="テキスト ボックス 4">
            <a:extLst>
              <a:ext uri="{FF2B5EF4-FFF2-40B4-BE49-F238E27FC236}">
                <a16:creationId xmlns:a16="http://schemas.microsoft.com/office/drawing/2014/main" id="{C53EFE1A-0CEC-4A78-AC20-4D78D88CC74B}"/>
              </a:ext>
            </a:extLst>
          </p:cNvPr>
          <p:cNvSpPr txBox="1"/>
          <p:nvPr/>
        </p:nvSpPr>
        <p:spPr>
          <a:xfrm>
            <a:off x="664130" y="1274787"/>
            <a:ext cx="8145548" cy="1569660"/>
          </a:xfrm>
          <a:prstGeom prst="rect">
            <a:avLst/>
          </a:prstGeom>
          <a:noFill/>
        </p:spPr>
        <p:txBody>
          <a:bodyPr wrap="square" rtlCol="0">
            <a:spAutoFit/>
          </a:bodyPr>
          <a:lstStyle/>
          <a:p>
            <a:pPr marL="0" indent="0">
              <a:buNone/>
              <a:defRPr/>
            </a:pPr>
            <a:r>
              <a:rPr lang="ja-JP" altLang="en-US" sz="2400" b="1" dirty="0">
                <a:solidFill>
                  <a:srgbClr val="008000"/>
                </a:solidFill>
              </a:rPr>
              <a:t>◎</a:t>
            </a:r>
            <a:r>
              <a:rPr lang="ja-JP" altLang="en-US" sz="2400" b="1" dirty="0">
                <a:solidFill>
                  <a:srgbClr val="008000"/>
                </a:solidFill>
                <a:latin typeface="AR丸ゴシック体M" pitchFamily="49" charset="-128"/>
                <a:ea typeface="AR丸ゴシック体M" pitchFamily="49" charset="-128"/>
              </a:rPr>
              <a:t>身のまわりの動作に支障がでてきます</a:t>
            </a:r>
            <a:endParaRPr lang="en-US" altLang="ja-JP" sz="2400" b="1" dirty="0">
              <a:solidFill>
                <a:srgbClr val="008000"/>
              </a:solidFill>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認知症が進むと、食事をしたり、お風呂に入ったり、服を着替えたり、トイレに行ったりという生活の基本的なことにも手助けが必要になってきます。</a:t>
            </a:r>
            <a:endParaRPr lang="en-US" altLang="ja-JP" sz="2400" b="1" dirty="0">
              <a:latin typeface="AR丸ゴシック体M" pitchFamily="49" charset="-128"/>
              <a:ea typeface="AR丸ゴシック体M" pitchFamily="49" charset="-128"/>
            </a:endParaRPr>
          </a:p>
        </p:txBody>
      </p:sp>
      <p:sp>
        <p:nvSpPr>
          <p:cNvPr id="18" name="角丸四角形 6">
            <a:extLst>
              <a:ext uri="{FF2B5EF4-FFF2-40B4-BE49-F238E27FC236}">
                <a16:creationId xmlns:a16="http://schemas.microsoft.com/office/drawing/2014/main" id="{8F173F2B-3C4D-4764-9A07-1EF2B222A61F}"/>
              </a:ext>
            </a:extLst>
          </p:cNvPr>
          <p:cNvSpPr/>
          <p:nvPr/>
        </p:nvSpPr>
        <p:spPr>
          <a:xfrm>
            <a:off x="1312863" y="409996"/>
            <a:ext cx="4305300" cy="719137"/>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9" name="タイトル 1">
            <a:extLst>
              <a:ext uri="{FF2B5EF4-FFF2-40B4-BE49-F238E27FC236}">
                <a16:creationId xmlns:a16="http://schemas.microsoft.com/office/drawing/2014/main" id="{891D2F1A-5359-4915-BC68-3953FDBF0DFE}"/>
              </a:ext>
            </a:extLst>
          </p:cNvPr>
          <p:cNvSpPr>
            <a:spLocks noGrp="1" noChangeArrowheads="1"/>
          </p:cNvSpPr>
          <p:nvPr>
            <p:ph type="title"/>
          </p:nvPr>
        </p:nvSpPr>
        <p:spPr bwMode="auto">
          <a:xfrm>
            <a:off x="1665288" y="463552"/>
            <a:ext cx="3600450" cy="647700"/>
          </a:xfrm>
          <a:extLst>
            <a:ext uri="{91240B29-F687-4F45-9708-019B960494DF}">
              <a14:hiddenLine xmlns:a14="http://schemas.microsoft.com/office/drawing/2010/main" w="28575">
                <a:solidFill>
                  <a:srgbClr val="000000"/>
                </a:solidFill>
                <a:miter lim="800000"/>
                <a:headEnd/>
                <a:tailEnd/>
              </a14:hiddenLine>
            </a:ext>
          </a:extLst>
        </p:spPr>
        <p:txBody>
          <a:bodyPr wrap="square" numCol="1" anchorCtr="0" compatLnSpc="1">
            <a:prstTxWarp prst="textNoShape">
              <a:avLst/>
            </a:prstTxWarp>
            <a:normAutofit/>
          </a:bodyPr>
          <a:lstStyle/>
          <a:p>
            <a:r>
              <a:rPr lang="ja-JP" altLang="en-US" sz="3200" b="1" dirty="0">
                <a:solidFill>
                  <a:srgbClr val="008000"/>
                </a:solidFill>
                <a:latin typeface="AR丸ゴシック体M" pitchFamily="49" charset="-128"/>
                <a:ea typeface="AR丸ゴシック体M" pitchFamily="49" charset="-128"/>
              </a:rPr>
              <a:t>行動・心理症状 ②　</a:t>
            </a:r>
            <a:endParaRPr lang="ja-JP" altLang="en-US" sz="3200" dirty="0">
              <a:solidFill>
                <a:srgbClr val="008000"/>
              </a:solidFill>
              <a:latin typeface="AR丸ゴシック体M" pitchFamily="49" charset="-128"/>
              <a:ea typeface="AR丸ゴシック体M" pitchFamily="49" charset="-128"/>
            </a:endParaRPr>
          </a:p>
        </p:txBody>
      </p:sp>
      <p:sp>
        <p:nvSpPr>
          <p:cNvPr id="21" name="正方形/長方形 20">
            <a:extLst>
              <a:ext uri="{FF2B5EF4-FFF2-40B4-BE49-F238E27FC236}">
                <a16:creationId xmlns:a16="http://schemas.microsoft.com/office/drawing/2014/main" id="{5207BFDF-4AC1-4CCA-B872-3F6DB6B01F07}"/>
              </a:ext>
            </a:extLst>
          </p:cNvPr>
          <p:cNvSpPr/>
          <p:nvPr/>
        </p:nvSpPr>
        <p:spPr>
          <a:xfrm>
            <a:off x="11037131" y="6953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P14</a:t>
            </a:r>
            <a:endParaRPr lang="ja-JP" altLang="en-US" dirty="0">
              <a:latin typeface="AR丸ゴシック体M" panose="020B0609010101010101" pitchFamily="49" charset="-128"/>
              <a:ea typeface="AR丸ゴシック体M" panose="020B0609010101010101" pitchFamily="49" charset="-128"/>
            </a:endParaRPr>
          </a:p>
        </p:txBody>
      </p:sp>
      <p:pic>
        <p:nvPicPr>
          <p:cNvPr id="3" name="図 2">
            <a:extLst>
              <a:ext uri="{FF2B5EF4-FFF2-40B4-BE49-F238E27FC236}">
                <a16:creationId xmlns:a16="http://schemas.microsoft.com/office/drawing/2014/main" id="{99758288-3D08-467B-96BC-66B539F587FC}"/>
              </a:ext>
            </a:extLst>
          </p:cNvPr>
          <p:cNvPicPr>
            <a:picLocks noChangeAspect="1"/>
          </p:cNvPicPr>
          <p:nvPr/>
        </p:nvPicPr>
        <p:blipFill>
          <a:blip r:embed="rId3"/>
          <a:stretch>
            <a:fillRect/>
          </a:stretch>
        </p:blipFill>
        <p:spPr>
          <a:xfrm>
            <a:off x="8752528" y="1320891"/>
            <a:ext cx="2469094" cy="2840982"/>
          </a:xfrm>
          <a:prstGeom prst="rect">
            <a:avLst/>
          </a:prstGeom>
        </p:spPr>
      </p:pic>
      <p:sp>
        <p:nvSpPr>
          <p:cNvPr id="20" name="楕円 19">
            <a:extLst>
              <a:ext uri="{FF2B5EF4-FFF2-40B4-BE49-F238E27FC236}">
                <a16:creationId xmlns:a16="http://schemas.microsoft.com/office/drawing/2014/main" id="{BF77C0DD-E0DD-433F-ACBE-0AFFED25A70D}"/>
              </a:ext>
            </a:extLst>
          </p:cNvPr>
          <p:cNvSpPr/>
          <p:nvPr/>
        </p:nvSpPr>
        <p:spPr>
          <a:xfrm>
            <a:off x="7820582" y="3519438"/>
            <a:ext cx="1286881" cy="90073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混乱</a:t>
            </a:r>
          </a:p>
        </p:txBody>
      </p:sp>
      <p:sp>
        <p:nvSpPr>
          <p:cNvPr id="14" name="楕円 13">
            <a:extLst>
              <a:ext uri="{FF2B5EF4-FFF2-40B4-BE49-F238E27FC236}">
                <a16:creationId xmlns:a16="http://schemas.microsoft.com/office/drawing/2014/main" id="{34D70FE9-07CB-4B53-AE79-82A9763F7A0B}"/>
              </a:ext>
            </a:extLst>
          </p:cNvPr>
          <p:cNvSpPr/>
          <p:nvPr/>
        </p:nvSpPr>
        <p:spPr>
          <a:xfrm>
            <a:off x="10466853" y="1693991"/>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pic>
        <p:nvPicPr>
          <p:cNvPr id="4" name="図 3">
            <a:extLst>
              <a:ext uri="{FF2B5EF4-FFF2-40B4-BE49-F238E27FC236}">
                <a16:creationId xmlns:a16="http://schemas.microsoft.com/office/drawing/2014/main" id="{38FA0704-4307-44C9-BD54-9E84F5C9EBE0}"/>
              </a:ext>
            </a:extLst>
          </p:cNvPr>
          <p:cNvPicPr>
            <a:picLocks noChangeAspect="1"/>
          </p:cNvPicPr>
          <p:nvPr/>
        </p:nvPicPr>
        <p:blipFill>
          <a:blip r:embed="rId4"/>
          <a:stretch>
            <a:fillRect/>
          </a:stretch>
        </p:blipFill>
        <p:spPr>
          <a:xfrm>
            <a:off x="4187713" y="2755620"/>
            <a:ext cx="3340898" cy="1749704"/>
          </a:xfrm>
          <a:prstGeom prst="rect">
            <a:avLst/>
          </a:prstGeom>
        </p:spPr>
      </p:pic>
      <p:sp>
        <p:nvSpPr>
          <p:cNvPr id="15" name="楕円 14">
            <a:extLst>
              <a:ext uri="{FF2B5EF4-FFF2-40B4-BE49-F238E27FC236}">
                <a16:creationId xmlns:a16="http://schemas.microsoft.com/office/drawing/2014/main" id="{B41D1AFD-A864-4D5D-8F03-832FB16C32D2}"/>
              </a:ext>
            </a:extLst>
          </p:cNvPr>
          <p:cNvSpPr/>
          <p:nvPr/>
        </p:nvSpPr>
        <p:spPr>
          <a:xfrm>
            <a:off x="3147354" y="3095174"/>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
        <p:nvSpPr>
          <p:cNvPr id="6" name="テキスト ボックス 5">
            <a:extLst>
              <a:ext uri="{FF2B5EF4-FFF2-40B4-BE49-F238E27FC236}">
                <a16:creationId xmlns:a16="http://schemas.microsoft.com/office/drawing/2014/main" id="{EFEDD5E8-465C-4EDB-96CB-F1F22F4CD710}"/>
              </a:ext>
            </a:extLst>
          </p:cNvPr>
          <p:cNvSpPr txBox="1"/>
          <p:nvPr/>
        </p:nvSpPr>
        <p:spPr>
          <a:xfrm>
            <a:off x="664131" y="4261816"/>
            <a:ext cx="10388063" cy="1200329"/>
          </a:xfrm>
          <a:prstGeom prst="rect">
            <a:avLst/>
          </a:prstGeom>
          <a:noFill/>
        </p:spPr>
        <p:txBody>
          <a:bodyPr wrap="square" rtlCol="0">
            <a:spAutoFit/>
          </a:bodyPr>
          <a:lstStyle/>
          <a:p>
            <a:pPr marL="0" indent="0">
              <a:buNone/>
              <a:defRPr/>
            </a:pPr>
            <a:r>
              <a:rPr lang="ja-JP" altLang="en-US" sz="2400" b="1" dirty="0">
                <a:solidFill>
                  <a:srgbClr val="008000"/>
                </a:solidFill>
                <a:latin typeface="AR丸ゴシック体M" pitchFamily="49" charset="-128"/>
                <a:ea typeface="AR丸ゴシック体M" pitchFamily="49" charset="-128"/>
              </a:rPr>
              <a:t>◎周辺の人が疲弊するものとられ妄想</a:t>
            </a:r>
            <a:endParaRPr lang="en-US" altLang="ja-JP" sz="2400" b="1" dirty="0">
              <a:solidFill>
                <a:srgbClr val="008000"/>
              </a:solidFill>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財布や預金通帳などの置いた場所がわからなくなり、家族の誰かがとったと思いこんだりします。</a:t>
            </a:r>
            <a:endParaRPr lang="en-US" altLang="ja-JP" sz="2400" b="1" dirty="0">
              <a:latin typeface="AR丸ゴシック体M" pitchFamily="49" charset="-128"/>
              <a:ea typeface="AR丸ゴシック体M"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7">
            <a:extLst>
              <a:ext uri="{FF2B5EF4-FFF2-40B4-BE49-F238E27FC236}">
                <a16:creationId xmlns:a16="http://schemas.microsoft.com/office/drawing/2014/main" id="{6D382ADE-D0A4-4DB9-A2E6-50E4A6EA6106}"/>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8" name="角丸四角形 6">
            <a:extLst>
              <a:ext uri="{FF2B5EF4-FFF2-40B4-BE49-F238E27FC236}">
                <a16:creationId xmlns:a16="http://schemas.microsoft.com/office/drawing/2014/main" id="{C6B7BF7A-0D3A-4992-8FEE-9731F344F71D}"/>
              </a:ext>
            </a:extLst>
          </p:cNvPr>
          <p:cNvSpPr/>
          <p:nvPr/>
        </p:nvSpPr>
        <p:spPr>
          <a:xfrm>
            <a:off x="1312863" y="409996"/>
            <a:ext cx="4305300" cy="719137"/>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 name="タイトル 1">
            <a:extLst>
              <a:ext uri="{FF2B5EF4-FFF2-40B4-BE49-F238E27FC236}">
                <a16:creationId xmlns:a16="http://schemas.microsoft.com/office/drawing/2014/main" id="{F672B982-0A98-49BE-92C5-14889B58304E}"/>
              </a:ext>
            </a:extLst>
          </p:cNvPr>
          <p:cNvSpPr txBox="1">
            <a:spLocks noChangeArrowheads="1"/>
          </p:cNvSpPr>
          <p:nvPr/>
        </p:nvSpPr>
        <p:spPr bwMode="auto">
          <a:xfrm>
            <a:off x="1665288" y="463552"/>
            <a:ext cx="3600450" cy="647700"/>
          </a:xfrm>
          <a:prstGeom prst="rect">
            <a:avLst/>
          </a:prstGeom>
          <a:extLs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solidFill>
                  <a:srgbClr val="008000"/>
                </a:solidFill>
                <a:latin typeface="AR丸ゴシック体M" pitchFamily="49" charset="-128"/>
                <a:ea typeface="AR丸ゴシック体M" pitchFamily="49" charset="-128"/>
              </a:rPr>
              <a:t>行動・心理症状 ③　</a:t>
            </a:r>
            <a:endParaRPr lang="ja-JP" altLang="en-US" sz="3200" dirty="0">
              <a:solidFill>
                <a:srgbClr val="008000"/>
              </a:solidFill>
              <a:latin typeface="AR丸ゴシック体M" pitchFamily="49" charset="-128"/>
              <a:ea typeface="AR丸ゴシック体M" pitchFamily="49" charset="-128"/>
            </a:endParaRPr>
          </a:p>
        </p:txBody>
      </p:sp>
      <p:sp>
        <p:nvSpPr>
          <p:cNvPr id="10" name="テキスト ボックス 9">
            <a:extLst>
              <a:ext uri="{FF2B5EF4-FFF2-40B4-BE49-F238E27FC236}">
                <a16:creationId xmlns:a16="http://schemas.microsoft.com/office/drawing/2014/main" id="{ECF5BC1C-A0B2-48E5-8709-FB25884ECD09}"/>
              </a:ext>
            </a:extLst>
          </p:cNvPr>
          <p:cNvSpPr txBox="1"/>
          <p:nvPr/>
        </p:nvSpPr>
        <p:spPr>
          <a:xfrm>
            <a:off x="838200" y="1322383"/>
            <a:ext cx="10689670" cy="1261884"/>
          </a:xfrm>
          <a:prstGeom prst="rect">
            <a:avLst/>
          </a:prstGeom>
          <a:noFill/>
        </p:spPr>
        <p:txBody>
          <a:bodyPr wrap="square" rtlCol="0">
            <a:spAutoFit/>
          </a:bodyPr>
          <a:lstStyle/>
          <a:p>
            <a:pPr marL="0" indent="0">
              <a:buNone/>
              <a:defRPr/>
            </a:pPr>
            <a:r>
              <a:rPr lang="ja-JP" altLang="en-US" sz="2800" b="1" dirty="0">
                <a:solidFill>
                  <a:srgbClr val="008000"/>
                </a:solidFill>
              </a:rPr>
              <a:t>◎</a:t>
            </a:r>
            <a:r>
              <a:rPr lang="ja-JP" altLang="en-US" sz="2800" b="1" dirty="0">
                <a:solidFill>
                  <a:srgbClr val="008000"/>
                </a:solidFill>
                <a:ea typeface="AR丸ゴシック体M" pitchFamily="49" charset="-128"/>
              </a:rPr>
              <a:t>日常生活に支障が出てくる行動障害</a:t>
            </a:r>
            <a:endParaRPr lang="en-US" altLang="ja-JP" sz="2800" b="1" dirty="0">
              <a:solidFill>
                <a:srgbClr val="008000"/>
              </a:solidFill>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自分のことや周囲で起こっていることが正しく把握できなくなると、行動がちぐはぐになり、日常生活にも支障が出てきます。</a:t>
            </a:r>
            <a:endParaRPr lang="en-US" altLang="ja-JP" sz="2400" b="1" dirty="0">
              <a:latin typeface="AR丸ゴシック体M" pitchFamily="49" charset="-128"/>
              <a:ea typeface="AR丸ゴシック体M" pitchFamily="49" charset="-128"/>
            </a:endParaRPr>
          </a:p>
        </p:txBody>
      </p:sp>
      <p:sp>
        <p:nvSpPr>
          <p:cNvPr id="15" name="テキスト ボックス 14">
            <a:extLst>
              <a:ext uri="{FF2B5EF4-FFF2-40B4-BE49-F238E27FC236}">
                <a16:creationId xmlns:a16="http://schemas.microsoft.com/office/drawing/2014/main" id="{3ACCCE01-5AA6-4A19-9784-6F6B9CA0DF75}"/>
              </a:ext>
            </a:extLst>
          </p:cNvPr>
          <p:cNvSpPr txBox="1">
            <a:spLocks noChangeArrowheads="1"/>
          </p:cNvSpPr>
          <p:nvPr/>
        </p:nvSpPr>
        <p:spPr bwMode="auto">
          <a:xfrm>
            <a:off x="443706" y="4970705"/>
            <a:ext cx="11304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7030A0"/>
                </a:solidFill>
                <a:latin typeface="AR丸ゴシック体M" pitchFamily="49" charset="-128"/>
                <a:ea typeface="AR丸ゴシック体M" pitchFamily="49" charset="-128"/>
              </a:rPr>
              <a:t>「徘徊」と呼ばれる行動にも、その人の思いがあります。まわりの人は、その人の思いを聞くことで、どのような手助けが必要なのかを考えられることにつながります</a:t>
            </a:r>
            <a:endParaRPr lang="ja-JP" altLang="en-US" dirty="0">
              <a:solidFill>
                <a:schemeClr val="tx1"/>
              </a:solidFill>
              <a:latin typeface="Arial" panose="020B0604020202020204" pitchFamily="34" charset="0"/>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D6F8C10D-B818-485A-8BE5-2BA14E7F8111}"/>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P15</a:t>
            </a:r>
            <a:endParaRPr lang="ja-JP" altLang="en-US" dirty="0">
              <a:latin typeface="AR丸ゴシック体M" panose="020B0609010101010101" pitchFamily="49" charset="-128"/>
              <a:ea typeface="AR丸ゴシック体M" panose="020B0609010101010101" pitchFamily="49" charset="-128"/>
            </a:endParaRPr>
          </a:p>
        </p:txBody>
      </p:sp>
      <p:pic>
        <p:nvPicPr>
          <p:cNvPr id="2" name="図 1">
            <a:extLst>
              <a:ext uri="{FF2B5EF4-FFF2-40B4-BE49-F238E27FC236}">
                <a16:creationId xmlns:a16="http://schemas.microsoft.com/office/drawing/2014/main" id="{C6C7C704-E596-4EBB-8A15-C9A2B00AB6EE}"/>
              </a:ext>
            </a:extLst>
          </p:cNvPr>
          <p:cNvPicPr>
            <a:picLocks noChangeAspect="1"/>
          </p:cNvPicPr>
          <p:nvPr/>
        </p:nvPicPr>
        <p:blipFill>
          <a:blip r:embed="rId3"/>
          <a:stretch>
            <a:fillRect/>
          </a:stretch>
        </p:blipFill>
        <p:spPr>
          <a:xfrm>
            <a:off x="3187956" y="2746376"/>
            <a:ext cx="5816088" cy="2085013"/>
          </a:xfrm>
          <a:prstGeom prst="rect">
            <a:avLst/>
          </a:prstGeom>
        </p:spPr>
      </p:pic>
      <p:sp>
        <p:nvSpPr>
          <p:cNvPr id="14" name="楕円 13">
            <a:extLst>
              <a:ext uri="{FF2B5EF4-FFF2-40B4-BE49-F238E27FC236}">
                <a16:creationId xmlns:a16="http://schemas.microsoft.com/office/drawing/2014/main" id="{03DF8107-2212-4455-8B58-90DC9DDACA6B}"/>
              </a:ext>
            </a:extLst>
          </p:cNvPr>
          <p:cNvSpPr/>
          <p:nvPr/>
        </p:nvSpPr>
        <p:spPr>
          <a:xfrm>
            <a:off x="2265634" y="3429000"/>
            <a:ext cx="1286881" cy="90073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混乱</a:t>
            </a:r>
          </a:p>
        </p:txBody>
      </p:sp>
      <p:sp>
        <p:nvSpPr>
          <p:cNvPr id="13" name="楕円 12">
            <a:extLst>
              <a:ext uri="{FF2B5EF4-FFF2-40B4-BE49-F238E27FC236}">
                <a16:creationId xmlns:a16="http://schemas.microsoft.com/office/drawing/2014/main" id="{20FBBE37-C5ED-4EA7-947D-41AB5E24E80C}"/>
              </a:ext>
            </a:extLst>
          </p:cNvPr>
          <p:cNvSpPr/>
          <p:nvPr/>
        </p:nvSpPr>
        <p:spPr>
          <a:xfrm>
            <a:off x="8639486" y="2770557"/>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Tree>
    <p:extLst>
      <p:ext uri="{BB962C8B-B14F-4D97-AF65-F5344CB8AC3E}">
        <p14:creationId xmlns:p14="http://schemas.microsoft.com/office/powerpoint/2010/main" val="116203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2C3B87-ADE6-4EC0-9E25-173E0D14DC44}"/>
              </a:ext>
            </a:extLst>
          </p:cNvPr>
          <p:cNvSpPr>
            <a:spLocks noGrp="1"/>
          </p:cNvSpPr>
          <p:nvPr>
            <p:ph type="title"/>
          </p:nvPr>
        </p:nvSpPr>
        <p:spPr>
          <a:xfrm>
            <a:off x="3835400" y="483166"/>
            <a:ext cx="4521200" cy="1325563"/>
          </a:xfrm>
        </p:spPr>
        <p:txBody>
          <a:bodyPr>
            <a:normAutofit/>
          </a:bodyPr>
          <a:lstStyle/>
          <a:p>
            <a:r>
              <a:rPr lang="ja-JP" altLang="en-US" sz="6600" dirty="0">
                <a:solidFill>
                  <a:srgbClr val="FF0000"/>
                </a:solidFill>
                <a:latin typeface="HGS創英角ﾎﾟｯﾌﾟ体" panose="040B0A00000000000000" pitchFamily="50" charset="-128"/>
                <a:ea typeface="HGS創英角ﾎﾟｯﾌﾟ体" panose="040B0A00000000000000" pitchFamily="50" charset="-128"/>
              </a:rPr>
              <a:t>寸劇・</a:t>
            </a:r>
            <a:r>
              <a:rPr lang="en-US" altLang="ja-JP" sz="6600" dirty="0">
                <a:solidFill>
                  <a:srgbClr val="FF0000"/>
                </a:solidFill>
                <a:latin typeface="HGS創英角ﾎﾟｯﾌﾟ体" panose="040B0A00000000000000" pitchFamily="50" charset="-128"/>
                <a:ea typeface="HGS創英角ﾎﾟｯﾌﾟ体" panose="040B0A00000000000000" pitchFamily="50" charset="-128"/>
              </a:rPr>
              <a:t>DVD</a:t>
            </a:r>
            <a:endParaRPr kumimoji="1" lang="ja-JP" altLang="en-US" sz="6600" b="1" dirty="0">
              <a:latin typeface="HG丸ｺﾞｼｯｸM-PRO" panose="020F0600000000000000" pitchFamily="50" charset="-128"/>
              <a:ea typeface="HG丸ｺﾞｼｯｸM-PRO" panose="020F0600000000000000" pitchFamily="50" charset="-128"/>
            </a:endParaRPr>
          </a:p>
        </p:txBody>
      </p:sp>
      <p:sp>
        <p:nvSpPr>
          <p:cNvPr id="4" name="四角形: 角を丸くする 3">
            <a:extLst>
              <a:ext uri="{FF2B5EF4-FFF2-40B4-BE49-F238E27FC236}">
                <a16:creationId xmlns:a16="http://schemas.microsoft.com/office/drawing/2014/main" id="{25BACAD7-0F63-4275-9F9F-6C4339FFD3EC}"/>
              </a:ext>
            </a:extLst>
          </p:cNvPr>
          <p:cNvSpPr/>
          <p:nvPr/>
        </p:nvSpPr>
        <p:spPr>
          <a:xfrm>
            <a:off x="702893" y="2019300"/>
            <a:ext cx="3326447" cy="301307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09B26E8-9C4C-43C7-8E37-582BF6857061}"/>
              </a:ext>
            </a:extLst>
          </p:cNvPr>
          <p:cNvSpPr txBox="1"/>
          <p:nvPr/>
        </p:nvSpPr>
        <p:spPr>
          <a:xfrm>
            <a:off x="1553655" y="2229871"/>
            <a:ext cx="1893972" cy="400110"/>
          </a:xfrm>
          <a:prstGeom prst="rect">
            <a:avLst/>
          </a:prstGeom>
          <a:noFill/>
        </p:spPr>
        <p:txBody>
          <a:bodyPr wrap="square" rtlCol="0">
            <a:spAutoFit/>
          </a:bodyPr>
          <a:lstStyle/>
          <a:p>
            <a:r>
              <a:rPr kumimoji="1" lang="ja-JP" altLang="en-US" sz="2000" b="1" dirty="0">
                <a:solidFill>
                  <a:schemeClr val="accent1"/>
                </a:solidFill>
              </a:rPr>
              <a:t>ごはんまだ</a:t>
            </a:r>
            <a:r>
              <a:rPr lang="ja-JP" altLang="en-US" sz="2000" b="1" dirty="0">
                <a:solidFill>
                  <a:schemeClr val="accent1"/>
                </a:solidFill>
              </a:rPr>
              <a:t>？</a:t>
            </a:r>
            <a:endParaRPr kumimoji="1" lang="en-US" altLang="ja-JP" sz="2000" b="1" dirty="0">
              <a:solidFill>
                <a:schemeClr val="accent1"/>
              </a:solidFill>
            </a:endParaRPr>
          </a:p>
        </p:txBody>
      </p:sp>
      <p:sp>
        <p:nvSpPr>
          <p:cNvPr id="12" name="四角形: 角を丸くする 11">
            <a:extLst>
              <a:ext uri="{FF2B5EF4-FFF2-40B4-BE49-F238E27FC236}">
                <a16:creationId xmlns:a16="http://schemas.microsoft.com/office/drawing/2014/main" id="{2DCC9347-7020-4729-B8CB-9F7D47E0C49A}"/>
              </a:ext>
            </a:extLst>
          </p:cNvPr>
          <p:cNvSpPr/>
          <p:nvPr/>
        </p:nvSpPr>
        <p:spPr>
          <a:xfrm>
            <a:off x="8170913" y="2054224"/>
            <a:ext cx="3326447" cy="301307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3B0F8E4-E9F9-4EDB-9C3B-A8F77A4E8AA7}"/>
              </a:ext>
            </a:extLst>
          </p:cNvPr>
          <p:cNvSpPr/>
          <p:nvPr/>
        </p:nvSpPr>
        <p:spPr>
          <a:xfrm>
            <a:off x="4432775" y="2027748"/>
            <a:ext cx="3326447" cy="301307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191A794-FA61-4AB0-A91E-A0A9FDEAC886}"/>
              </a:ext>
            </a:extLst>
          </p:cNvPr>
          <p:cNvSpPr txBox="1"/>
          <p:nvPr/>
        </p:nvSpPr>
        <p:spPr>
          <a:xfrm>
            <a:off x="4571912" y="2229871"/>
            <a:ext cx="3559115" cy="400110"/>
          </a:xfrm>
          <a:prstGeom prst="rect">
            <a:avLst/>
          </a:prstGeom>
          <a:noFill/>
        </p:spPr>
        <p:txBody>
          <a:bodyPr wrap="square" rtlCol="0">
            <a:spAutoFit/>
          </a:bodyPr>
          <a:lstStyle/>
          <a:p>
            <a:r>
              <a:rPr lang="ja-JP" altLang="en-US" sz="2000" b="1" dirty="0">
                <a:solidFill>
                  <a:schemeClr val="accent1"/>
                </a:solidFill>
              </a:rPr>
              <a:t>おばあちゃんどこ行くの？</a:t>
            </a:r>
            <a:endParaRPr kumimoji="1" lang="ja-JP" altLang="en-US" sz="2000" b="1" dirty="0">
              <a:solidFill>
                <a:schemeClr val="accent1"/>
              </a:solidFill>
            </a:endParaRPr>
          </a:p>
        </p:txBody>
      </p:sp>
      <p:sp>
        <p:nvSpPr>
          <p:cNvPr id="14" name="テキスト ボックス 6">
            <a:extLst>
              <a:ext uri="{FF2B5EF4-FFF2-40B4-BE49-F238E27FC236}">
                <a16:creationId xmlns:a16="http://schemas.microsoft.com/office/drawing/2014/main" id="{9166E6B6-7447-4FB2-9A1A-D07176C56888}"/>
              </a:ext>
            </a:extLst>
          </p:cNvPr>
          <p:cNvSpPr txBox="1">
            <a:spLocks noChangeArrowheads="1"/>
          </p:cNvSpPr>
          <p:nvPr/>
        </p:nvSpPr>
        <p:spPr bwMode="auto">
          <a:xfrm>
            <a:off x="684768" y="5266583"/>
            <a:ext cx="354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「認知症サポーターステップアップ研修教材（教材</a:t>
            </a:r>
            <a:r>
              <a:rPr lang="en-US" altLang="ja-JP" sz="1100" dirty="0">
                <a:solidFill>
                  <a:schemeClr val="tx1"/>
                </a:solidFill>
                <a:latin typeface="Arial" panose="020B0604020202020204" pitchFamily="34" charset="0"/>
                <a:ea typeface="ＭＳ Ｐゴシック" panose="020B0600070205080204" pitchFamily="50" charset="-128"/>
              </a:rPr>
              <a:t>2</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1</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2</a:t>
            </a:r>
            <a:r>
              <a:rPr lang="ja-JP" altLang="en-US" sz="1100" dirty="0">
                <a:solidFill>
                  <a:schemeClr val="tx1"/>
                </a:solidFill>
                <a:latin typeface="Arial" panose="020B0604020202020204" pitchFamily="34" charset="0"/>
                <a:ea typeface="ＭＳ Ｐゴシック" panose="020B0600070205080204" pitchFamily="50" charset="-128"/>
              </a:rPr>
              <a:t>）食事編（良くない例・良い例）」</a:t>
            </a:r>
          </a:p>
        </p:txBody>
      </p:sp>
      <p:sp>
        <p:nvSpPr>
          <p:cNvPr id="15" name="テキスト ボックス 6">
            <a:extLst>
              <a:ext uri="{FF2B5EF4-FFF2-40B4-BE49-F238E27FC236}">
                <a16:creationId xmlns:a16="http://schemas.microsoft.com/office/drawing/2014/main" id="{20C1FEC3-2FE0-467E-AF36-A63BDBA0E4FF}"/>
              </a:ext>
            </a:extLst>
          </p:cNvPr>
          <p:cNvSpPr txBox="1">
            <a:spLocks noChangeArrowheads="1"/>
          </p:cNvSpPr>
          <p:nvPr/>
        </p:nvSpPr>
        <p:spPr bwMode="auto">
          <a:xfrm>
            <a:off x="4346896" y="5266583"/>
            <a:ext cx="3540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「認知症サポーターステップアップ研修教材（教材</a:t>
            </a:r>
            <a:r>
              <a:rPr lang="en-US" altLang="ja-JP" sz="1100" dirty="0">
                <a:solidFill>
                  <a:schemeClr val="tx1"/>
                </a:solidFill>
                <a:latin typeface="Arial" panose="020B0604020202020204" pitchFamily="34" charset="0"/>
                <a:ea typeface="ＭＳ Ｐゴシック" panose="020B0600070205080204" pitchFamily="50" charset="-128"/>
              </a:rPr>
              <a:t>5</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1</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2</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3</a:t>
            </a:r>
            <a:r>
              <a:rPr lang="ja-JP" altLang="en-US" sz="1100" dirty="0">
                <a:solidFill>
                  <a:schemeClr val="tx1"/>
                </a:solidFill>
                <a:latin typeface="Arial" panose="020B0604020202020204" pitchFamily="34" charset="0"/>
                <a:ea typeface="ＭＳ Ｐゴシック" panose="020B0600070205080204" pitchFamily="50" charset="-128"/>
              </a:rPr>
              <a:t>）道に迷っている高齢者への対応（ここで別れる・家まで行く）」</a:t>
            </a:r>
          </a:p>
        </p:txBody>
      </p:sp>
      <p:sp>
        <p:nvSpPr>
          <p:cNvPr id="16" name="テキスト ボックス 15">
            <a:extLst>
              <a:ext uri="{FF2B5EF4-FFF2-40B4-BE49-F238E27FC236}">
                <a16:creationId xmlns:a16="http://schemas.microsoft.com/office/drawing/2014/main" id="{26D8F7FC-5783-4C50-AF56-FC7800E73923}"/>
              </a:ext>
            </a:extLst>
          </p:cNvPr>
          <p:cNvSpPr txBox="1"/>
          <p:nvPr/>
        </p:nvSpPr>
        <p:spPr>
          <a:xfrm>
            <a:off x="8221713" y="2240807"/>
            <a:ext cx="3326447" cy="707886"/>
          </a:xfrm>
          <a:prstGeom prst="rect">
            <a:avLst/>
          </a:prstGeom>
          <a:noFill/>
        </p:spPr>
        <p:txBody>
          <a:bodyPr wrap="square" rtlCol="0">
            <a:spAutoFit/>
          </a:bodyPr>
          <a:lstStyle/>
          <a:p>
            <a:r>
              <a:rPr lang="ja-JP" altLang="en-US" sz="2000" b="1" dirty="0">
                <a:solidFill>
                  <a:schemeClr val="accent1"/>
                </a:solidFill>
              </a:rPr>
              <a:t>あれ？おばあちゃんがこんなところに！</a:t>
            </a:r>
            <a:endParaRPr kumimoji="1" lang="en-US" altLang="ja-JP" sz="2000" b="1" dirty="0">
              <a:solidFill>
                <a:schemeClr val="accent1"/>
              </a:solidFill>
            </a:endParaRPr>
          </a:p>
        </p:txBody>
      </p:sp>
      <p:sp>
        <p:nvSpPr>
          <p:cNvPr id="17" name="テキスト ボックス 6">
            <a:extLst>
              <a:ext uri="{FF2B5EF4-FFF2-40B4-BE49-F238E27FC236}">
                <a16:creationId xmlns:a16="http://schemas.microsoft.com/office/drawing/2014/main" id="{D73F1550-24FE-469F-B5A4-D6AF34DB132C}"/>
              </a:ext>
            </a:extLst>
          </p:cNvPr>
          <p:cNvSpPr txBox="1">
            <a:spLocks noChangeArrowheads="1"/>
          </p:cNvSpPr>
          <p:nvPr/>
        </p:nvSpPr>
        <p:spPr bwMode="auto">
          <a:xfrm>
            <a:off x="8131027" y="5266583"/>
            <a:ext cx="354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「認知症サポーターステップアップ研修教材（教材</a:t>
            </a:r>
            <a:r>
              <a:rPr lang="en-US" altLang="ja-JP" sz="1100" dirty="0">
                <a:solidFill>
                  <a:schemeClr val="tx1"/>
                </a:solidFill>
                <a:latin typeface="Arial" panose="020B0604020202020204" pitchFamily="34" charset="0"/>
                <a:ea typeface="ＭＳ Ｐゴシック" panose="020B0600070205080204" pitchFamily="50" charset="-128"/>
              </a:rPr>
              <a:t>1</a:t>
            </a:r>
            <a:r>
              <a:rPr lang="ja-JP" altLang="en-US" sz="1100" dirty="0">
                <a:solidFill>
                  <a:schemeClr val="tx1"/>
                </a:solidFill>
                <a:latin typeface="Arial" panose="020B0604020202020204" pitchFamily="34" charset="0"/>
                <a:ea typeface="ＭＳ Ｐゴシック" panose="020B0600070205080204" pitchFamily="50" charset="-128"/>
              </a:rPr>
              <a:t>地域での見守りや声かけの例）」</a:t>
            </a:r>
          </a:p>
        </p:txBody>
      </p:sp>
      <p:sp>
        <p:nvSpPr>
          <p:cNvPr id="18" name="テキスト ボックス 7">
            <a:extLst>
              <a:ext uri="{FF2B5EF4-FFF2-40B4-BE49-F238E27FC236}">
                <a16:creationId xmlns:a16="http://schemas.microsoft.com/office/drawing/2014/main" id="{9B6FE26D-5601-4614-B916-76E91D274A8A}"/>
              </a:ext>
            </a:extLst>
          </p:cNvPr>
          <p:cNvSpPr txBox="1">
            <a:spLocks noChangeArrowheads="1"/>
          </p:cNvSpPr>
          <p:nvPr/>
        </p:nvSpPr>
        <p:spPr bwMode="auto">
          <a:xfrm>
            <a:off x="8792308" y="6434771"/>
            <a:ext cx="3399692"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出典：認知症サポーターステップアップ研修教材</a:t>
            </a:r>
          </a:p>
        </p:txBody>
      </p:sp>
      <p:pic>
        <p:nvPicPr>
          <p:cNvPr id="19" name="図 18">
            <a:extLst>
              <a:ext uri="{FF2B5EF4-FFF2-40B4-BE49-F238E27FC236}">
                <a16:creationId xmlns:a16="http://schemas.microsoft.com/office/drawing/2014/main" id="{9B0CA197-CB31-4250-B245-B537882AC83C}"/>
              </a:ext>
            </a:extLst>
          </p:cNvPr>
          <p:cNvPicPr>
            <a:picLocks noChangeAspect="1"/>
          </p:cNvPicPr>
          <p:nvPr/>
        </p:nvPicPr>
        <p:blipFill>
          <a:blip r:embed="rId3"/>
          <a:stretch>
            <a:fillRect/>
          </a:stretch>
        </p:blipFill>
        <p:spPr>
          <a:xfrm>
            <a:off x="1390671" y="2603675"/>
            <a:ext cx="1950889" cy="1097375"/>
          </a:xfrm>
          <a:prstGeom prst="rect">
            <a:avLst/>
          </a:prstGeom>
        </p:spPr>
      </p:pic>
      <p:pic>
        <p:nvPicPr>
          <p:cNvPr id="20" name="図 19">
            <a:extLst>
              <a:ext uri="{FF2B5EF4-FFF2-40B4-BE49-F238E27FC236}">
                <a16:creationId xmlns:a16="http://schemas.microsoft.com/office/drawing/2014/main" id="{5409B00B-CB2B-449D-93F0-697FFA8C3049}"/>
              </a:ext>
            </a:extLst>
          </p:cNvPr>
          <p:cNvPicPr>
            <a:picLocks noChangeAspect="1"/>
          </p:cNvPicPr>
          <p:nvPr/>
        </p:nvPicPr>
        <p:blipFill>
          <a:blip r:embed="rId4"/>
          <a:stretch>
            <a:fillRect/>
          </a:stretch>
        </p:blipFill>
        <p:spPr>
          <a:xfrm>
            <a:off x="1390670" y="3789989"/>
            <a:ext cx="1950889" cy="1097375"/>
          </a:xfrm>
          <a:prstGeom prst="rect">
            <a:avLst/>
          </a:prstGeom>
        </p:spPr>
      </p:pic>
      <p:pic>
        <p:nvPicPr>
          <p:cNvPr id="21" name="図 20">
            <a:extLst>
              <a:ext uri="{FF2B5EF4-FFF2-40B4-BE49-F238E27FC236}">
                <a16:creationId xmlns:a16="http://schemas.microsoft.com/office/drawing/2014/main" id="{E4742512-9BF1-486B-AFD3-2398D10DCCE4}"/>
              </a:ext>
            </a:extLst>
          </p:cNvPr>
          <p:cNvPicPr>
            <a:picLocks noChangeAspect="1"/>
          </p:cNvPicPr>
          <p:nvPr/>
        </p:nvPicPr>
        <p:blipFill>
          <a:blip r:embed="rId5"/>
          <a:stretch>
            <a:fillRect/>
          </a:stretch>
        </p:blipFill>
        <p:spPr>
          <a:xfrm>
            <a:off x="5184189" y="2764983"/>
            <a:ext cx="1865538" cy="1048603"/>
          </a:xfrm>
          <a:prstGeom prst="rect">
            <a:avLst/>
          </a:prstGeom>
        </p:spPr>
      </p:pic>
      <p:pic>
        <p:nvPicPr>
          <p:cNvPr id="22" name="図 21">
            <a:extLst>
              <a:ext uri="{FF2B5EF4-FFF2-40B4-BE49-F238E27FC236}">
                <a16:creationId xmlns:a16="http://schemas.microsoft.com/office/drawing/2014/main" id="{632C9D69-0883-48B8-8882-F700A0DE218D}"/>
              </a:ext>
            </a:extLst>
          </p:cNvPr>
          <p:cNvPicPr>
            <a:picLocks noChangeAspect="1"/>
          </p:cNvPicPr>
          <p:nvPr/>
        </p:nvPicPr>
        <p:blipFill>
          <a:blip r:embed="rId6"/>
          <a:stretch>
            <a:fillRect/>
          </a:stretch>
        </p:blipFill>
        <p:spPr>
          <a:xfrm>
            <a:off x="4574673" y="3921064"/>
            <a:ext cx="1487553" cy="835224"/>
          </a:xfrm>
          <a:prstGeom prst="rect">
            <a:avLst/>
          </a:prstGeom>
        </p:spPr>
      </p:pic>
      <p:pic>
        <p:nvPicPr>
          <p:cNvPr id="23" name="図 22">
            <a:extLst>
              <a:ext uri="{FF2B5EF4-FFF2-40B4-BE49-F238E27FC236}">
                <a16:creationId xmlns:a16="http://schemas.microsoft.com/office/drawing/2014/main" id="{4A35A0E1-3334-4B28-A805-3D7B4EDDD3E4}"/>
              </a:ext>
            </a:extLst>
          </p:cNvPr>
          <p:cNvPicPr>
            <a:picLocks noChangeAspect="1"/>
          </p:cNvPicPr>
          <p:nvPr/>
        </p:nvPicPr>
        <p:blipFill>
          <a:blip r:embed="rId7"/>
          <a:stretch>
            <a:fillRect/>
          </a:stretch>
        </p:blipFill>
        <p:spPr>
          <a:xfrm>
            <a:off x="6137495" y="3924440"/>
            <a:ext cx="1487553" cy="835224"/>
          </a:xfrm>
          <a:prstGeom prst="rect">
            <a:avLst/>
          </a:prstGeom>
        </p:spPr>
      </p:pic>
      <p:pic>
        <p:nvPicPr>
          <p:cNvPr id="24" name="図 23">
            <a:extLst>
              <a:ext uri="{FF2B5EF4-FFF2-40B4-BE49-F238E27FC236}">
                <a16:creationId xmlns:a16="http://schemas.microsoft.com/office/drawing/2014/main" id="{3327C02F-83DB-4D39-88E2-3846BD6EB15D}"/>
              </a:ext>
            </a:extLst>
          </p:cNvPr>
          <p:cNvPicPr>
            <a:picLocks noChangeAspect="1"/>
          </p:cNvPicPr>
          <p:nvPr/>
        </p:nvPicPr>
        <p:blipFill>
          <a:blip r:embed="rId8"/>
          <a:stretch>
            <a:fillRect/>
          </a:stretch>
        </p:blipFill>
        <p:spPr>
          <a:xfrm>
            <a:off x="8495948" y="3127436"/>
            <a:ext cx="2676376" cy="1505843"/>
          </a:xfrm>
          <a:prstGeom prst="rect">
            <a:avLst/>
          </a:prstGeom>
        </p:spPr>
      </p:pic>
    </p:spTree>
    <p:extLst>
      <p:ext uri="{BB962C8B-B14F-4D97-AF65-F5344CB8AC3E}">
        <p14:creationId xmlns:p14="http://schemas.microsoft.com/office/powerpoint/2010/main" val="384073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ギターを弾いている男性の顔&#10;&#10;低い精度で自動的に生成された説明">
            <a:extLst>
              <a:ext uri="{FF2B5EF4-FFF2-40B4-BE49-F238E27FC236}">
                <a16:creationId xmlns:a16="http://schemas.microsoft.com/office/drawing/2014/main" id="{CFA4D93A-8A8C-4FC2-818F-E77D7119A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969" y="4346450"/>
            <a:ext cx="3454400" cy="1943100"/>
          </a:xfrm>
          <a:prstGeom prst="rect">
            <a:avLst/>
          </a:prstGeom>
        </p:spPr>
      </p:pic>
      <p:pic>
        <p:nvPicPr>
          <p:cNvPr id="9" name="図 8" descr="白いシャツを着ている人はスマイルしている&#10;&#10;自動的に生成された説明">
            <a:extLst>
              <a:ext uri="{FF2B5EF4-FFF2-40B4-BE49-F238E27FC236}">
                <a16:creationId xmlns:a16="http://schemas.microsoft.com/office/drawing/2014/main" id="{F8CED6B0-93EA-4C17-80F8-6BE744745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848" y="1959174"/>
            <a:ext cx="2971802" cy="1671638"/>
          </a:xfrm>
          <a:prstGeom prst="rect">
            <a:avLst/>
          </a:prstGeom>
        </p:spPr>
      </p:pic>
      <p:pic>
        <p:nvPicPr>
          <p:cNvPr id="11" name="図 10" descr="メガネを掛けた女性&#10;&#10;自動的に生成された説明">
            <a:extLst>
              <a:ext uri="{FF2B5EF4-FFF2-40B4-BE49-F238E27FC236}">
                <a16:creationId xmlns:a16="http://schemas.microsoft.com/office/drawing/2014/main" id="{4193B250-7A31-4347-A71B-8A577FAB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1317" y="1947101"/>
            <a:ext cx="3098800" cy="1743075"/>
          </a:xfrm>
          <a:prstGeom prst="rect">
            <a:avLst/>
          </a:prstGeom>
        </p:spPr>
      </p:pic>
      <p:pic>
        <p:nvPicPr>
          <p:cNvPr id="13" name="図 12" descr="窓の傍にいる女の子&#10;&#10;中程度の精度で自動的に生成された説明">
            <a:extLst>
              <a:ext uri="{FF2B5EF4-FFF2-40B4-BE49-F238E27FC236}">
                <a16:creationId xmlns:a16="http://schemas.microsoft.com/office/drawing/2014/main" id="{D7910A97-58E5-4ECB-997B-142A73CAD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80" y="4317766"/>
            <a:ext cx="3238500" cy="1821656"/>
          </a:xfrm>
          <a:prstGeom prst="rect">
            <a:avLst/>
          </a:prstGeom>
        </p:spPr>
      </p:pic>
      <p:pic>
        <p:nvPicPr>
          <p:cNvPr id="15" name="図 14" descr="髪を結んだ女性&#10;&#10;自動的に生成された説明">
            <a:extLst>
              <a:ext uri="{FF2B5EF4-FFF2-40B4-BE49-F238E27FC236}">
                <a16:creationId xmlns:a16="http://schemas.microsoft.com/office/drawing/2014/main" id="{936AC336-CEF7-41C4-AC4A-57FCA35EF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566" y="4447827"/>
            <a:ext cx="3460748" cy="1946671"/>
          </a:xfrm>
          <a:prstGeom prst="rect">
            <a:avLst/>
          </a:prstGeom>
        </p:spPr>
      </p:pic>
      <p:sp>
        <p:nvSpPr>
          <p:cNvPr id="17" name="タイトル 1">
            <a:extLst>
              <a:ext uri="{FF2B5EF4-FFF2-40B4-BE49-F238E27FC236}">
                <a16:creationId xmlns:a16="http://schemas.microsoft.com/office/drawing/2014/main" id="{D4DA01A2-827E-4839-99FE-A73C5A7CA693}"/>
              </a:ext>
            </a:extLst>
          </p:cNvPr>
          <p:cNvSpPr>
            <a:spLocks noGrp="1"/>
          </p:cNvSpPr>
          <p:nvPr>
            <p:ph type="title"/>
          </p:nvPr>
        </p:nvSpPr>
        <p:spPr>
          <a:xfrm>
            <a:off x="1419225" y="391864"/>
            <a:ext cx="9353550" cy="1398389"/>
          </a:xfrm>
          <a:solidFill>
            <a:schemeClr val="bg1"/>
          </a:solidFill>
          <a:ln>
            <a:solidFill>
              <a:schemeClr val="bg1"/>
            </a:solidFill>
          </a:ln>
        </p:spPr>
        <p:txBody>
          <a:bodyPr>
            <a:normAutofit fontScale="90000"/>
          </a:bodyPr>
          <a:lstStyle/>
          <a:p>
            <a:r>
              <a:rPr kumimoji="1" lang="ja-JP" altLang="en-US" b="1" dirty="0">
                <a:solidFill>
                  <a:srgbClr val="00B050"/>
                </a:solidFill>
                <a:latin typeface="+mn-ea"/>
                <a:ea typeface="+mn-ea"/>
              </a:rPr>
              <a:t>「希望の道ー認知症とともに生きるー」</a:t>
            </a:r>
            <a:br>
              <a:rPr kumimoji="1" lang="en-US" altLang="ja-JP" b="1" dirty="0">
                <a:solidFill>
                  <a:srgbClr val="00B050"/>
                </a:solidFill>
                <a:latin typeface="+mn-ea"/>
                <a:ea typeface="+mn-ea"/>
              </a:rPr>
            </a:br>
            <a:r>
              <a:rPr kumimoji="1" lang="ja-JP" altLang="en-US" b="1" dirty="0">
                <a:solidFill>
                  <a:srgbClr val="00B050"/>
                </a:solidFill>
                <a:latin typeface="+mn-ea"/>
                <a:ea typeface="+mn-ea"/>
              </a:rPr>
              <a:t>　　　　　   </a:t>
            </a:r>
            <a:r>
              <a:rPr kumimoji="1" lang="ja-JP" altLang="en-US" sz="4000" b="1" dirty="0">
                <a:solidFill>
                  <a:srgbClr val="00B050"/>
                </a:solidFill>
                <a:latin typeface="+mn-ea"/>
                <a:ea typeface="+mn-ea"/>
              </a:rPr>
              <a:t>メッセージ動画</a:t>
            </a:r>
          </a:p>
        </p:txBody>
      </p:sp>
      <p:pic>
        <p:nvPicPr>
          <p:cNvPr id="21" name="図 20" descr="メガネをした男性&#10;&#10;自動的に生成された説明">
            <a:extLst>
              <a:ext uri="{FF2B5EF4-FFF2-40B4-BE49-F238E27FC236}">
                <a16:creationId xmlns:a16="http://schemas.microsoft.com/office/drawing/2014/main" id="{2F21A3CC-EB8B-485F-BC29-D728CCB030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2136" y="3131248"/>
            <a:ext cx="3086100" cy="1735931"/>
          </a:xfrm>
          <a:prstGeom prst="rect">
            <a:avLst/>
          </a:prstGeom>
        </p:spPr>
      </p:pic>
      <p:pic>
        <p:nvPicPr>
          <p:cNvPr id="7" name="図 6" descr="メガネを掛けた男性&#10;&#10;自動的に生成された説明">
            <a:extLst>
              <a:ext uri="{FF2B5EF4-FFF2-40B4-BE49-F238E27FC236}">
                <a16:creationId xmlns:a16="http://schemas.microsoft.com/office/drawing/2014/main" id="{E16BAD72-4C75-402F-A9BC-A6994462C8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452" y="1959174"/>
            <a:ext cx="2971802" cy="1671638"/>
          </a:xfrm>
          <a:prstGeom prst="rect">
            <a:avLst/>
          </a:prstGeom>
        </p:spPr>
      </p:pic>
      <p:sp>
        <p:nvSpPr>
          <p:cNvPr id="12" name="テキスト ボックス 7">
            <a:extLst>
              <a:ext uri="{FF2B5EF4-FFF2-40B4-BE49-F238E27FC236}">
                <a16:creationId xmlns:a16="http://schemas.microsoft.com/office/drawing/2014/main" id="{E9DE06FC-1076-4A6E-BD05-BD507F75656F}"/>
              </a:ext>
            </a:extLst>
          </p:cNvPr>
          <p:cNvSpPr txBox="1">
            <a:spLocks noChangeArrowheads="1"/>
          </p:cNvSpPr>
          <p:nvPr/>
        </p:nvSpPr>
        <p:spPr bwMode="auto">
          <a:xfrm>
            <a:off x="7906267" y="6447087"/>
            <a:ext cx="4285733"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出典：厚生労働省ホームページ「認知症の人からのメッセージ」</a:t>
            </a:r>
          </a:p>
        </p:txBody>
      </p:sp>
      <p:sp>
        <p:nvSpPr>
          <p:cNvPr id="16" name="テキスト ボックス 15">
            <a:extLst>
              <a:ext uri="{FF2B5EF4-FFF2-40B4-BE49-F238E27FC236}">
                <a16:creationId xmlns:a16="http://schemas.microsoft.com/office/drawing/2014/main" id="{8AC87549-55A0-4C8D-9239-9017C8DE1326}"/>
              </a:ext>
            </a:extLst>
          </p:cNvPr>
          <p:cNvSpPr txBox="1"/>
          <p:nvPr/>
        </p:nvSpPr>
        <p:spPr>
          <a:xfrm>
            <a:off x="2629254" y="2011611"/>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0" name="テキスト ボックス 19">
            <a:extLst>
              <a:ext uri="{FF2B5EF4-FFF2-40B4-BE49-F238E27FC236}">
                <a16:creationId xmlns:a16="http://schemas.microsoft.com/office/drawing/2014/main" id="{FC9D6A39-3E8D-42E2-AD24-4AB4B7B460CC}"/>
              </a:ext>
            </a:extLst>
          </p:cNvPr>
          <p:cNvSpPr txBox="1"/>
          <p:nvPr/>
        </p:nvSpPr>
        <p:spPr>
          <a:xfrm>
            <a:off x="5832136" y="2380943"/>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2" name="テキスト ボックス 21">
            <a:extLst>
              <a:ext uri="{FF2B5EF4-FFF2-40B4-BE49-F238E27FC236}">
                <a16:creationId xmlns:a16="http://schemas.microsoft.com/office/drawing/2014/main" id="{CACBD98C-E7E0-4C62-9146-DDABAA70EF8E}"/>
              </a:ext>
            </a:extLst>
          </p:cNvPr>
          <p:cNvSpPr txBox="1"/>
          <p:nvPr/>
        </p:nvSpPr>
        <p:spPr>
          <a:xfrm>
            <a:off x="2818235" y="4508803"/>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4" name="テキスト ボックス 23">
            <a:extLst>
              <a:ext uri="{FF2B5EF4-FFF2-40B4-BE49-F238E27FC236}">
                <a16:creationId xmlns:a16="http://schemas.microsoft.com/office/drawing/2014/main" id="{1611AC56-9629-491C-8AC1-28E16AC4B054}"/>
              </a:ext>
            </a:extLst>
          </p:cNvPr>
          <p:cNvSpPr txBox="1"/>
          <p:nvPr/>
        </p:nvSpPr>
        <p:spPr>
          <a:xfrm>
            <a:off x="5928371" y="5004479"/>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6" name="テキスト ボックス 25">
            <a:extLst>
              <a:ext uri="{FF2B5EF4-FFF2-40B4-BE49-F238E27FC236}">
                <a16:creationId xmlns:a16="http://schemas.microsoft.com/office/drawing/2014/main" id="{7C80F026-50A6-4079-A406-14D2964AAEAB}"/>
              </a:ext>
            </a:extLst>
          </p:cNvPr>
          <p:cNvSpPr txBox="1"/>
          <p:nvPr/>
        </p:nvSpPr>
        <p:spPr>
          <a:xfrm>
            <a:off x="8995219" y="4447827"/>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7" name="テキスト ボックス 26">
            <a:extLst>
              <a:ext uri="{FF2B5EF4-FFF2-40B4-BE49-F238E27FC236}">
                <a16:creationId xmlns:a16="http://schemas.microsoft.com/office/drawing/2014/main" id="{149CF33E-01FC-4EF1-B291-BB79F7ED991B}"/>
              </a:ext>
            </a:extLst>
          </p:cNvPr>
          <p:cNvSpPr txBox="1"/>
          <p:nvPr/>
        </p:nvSpPr>
        <p:spPr>
          <a:xfrm>
            <a:off x="10538225" y="2045839"/>
            <a:ext cx="1017358"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分半</a:t>
            </a:r>
          </a:p>
        </p:txBody>
      </p:sp>
      <p:sp>
        <p:nvSpPr>
          <p:cNvPr id="28" name="テキスト ボックス 27">
            <a:extLst>
              <a:ext uri="{FF2B5EF4-FFF2-40B4-BE49-F238E27FC236}">
                <a16:creationId xmlns:a16="http://schemas.microsoft.com/office/drawing/2014/main" id="{21936279-D5FA-433C-8DBE-55B134BDBE39}"/>
              </a:ext>
            </a:extLst>
          </p:cNvPr>
          <p:cNvSpPr txBox="1"/>
          <p:nvPr/>
        </p:nvSpPr>
        <p:spPr>
          <a:xfrm>
            <a:off x="7792007" y="3306621"/>
            <a:ext cx="1017358"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分半</a:t>
            </a:r>
          </a:p>
        </p:txBody>
      </p:sp>
    </p:spTree>
    <p:extLst>
      <p:ext uri="{BB962C8B-B14F-4D97-AF65-F5344CB8AC3E}">
        <p14:creationId xmlns:p14="http://schemas.microsoft.com/office/powerpoint/2010/main" val="2862607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2F187641-8511-439F-A7E6-BBEFBAB87647}"/>
              </a:ext>
            </a:extLst>
          </p:cNvPr>
          <p:cNvSpPr/>
          <p:nvPr/>
        </p:nvSpPr>
        <p:spPr>
          <a:xfrm>
            <a:off x="1155700" y="1438274"/>
            <a:ext cx="9893300" cy="4797425"/>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EF73C8-1319-4953-A298-422A8BEAEC1B}"/>
              </a:ext>
            </a:extLst>
          </p:cNvPr>
          <p:cNvSpPr txBox="1"/>
          <p:nvPr/>
        </p:nvSpPr>
        <p:spPr>
          <a:xfrm>
            <a:off x="4342113" y="442910"/>
            <a:ext cx="3507774" cy="787400"/>
          </a:xfrm>
          <a:prstGeom prst="rect">
            <a:avLst/>
          </a:prstGeom>
          <a:solidFill>
            <a:schemeClr val="bg1"/>
          </a:solidFill>
        </p:spPr>
        <p:txBody>
          <a:bodyPr wrap="square" rtlCol="0">
            <a:spAutoFit/>
          </a:bodyPr>
          <a:lstStyle/>
          <a:p>
            <a:endParaRPr kumimoji="1" lang="ja-JP" altLang="en-US" dirty="0"/>
          </a:p>
        </p:txBody>
      </p:sp>
      <p:sp>
        <p:nvSpPr>
          <p:cNvPr id="2" name="タイトル 1">
            <a:extLst>
              <a:ext uri="{FF2B5EF4-FFF2-40B4-BE49-F238E27FC236}">
                <a16:creationId xmlns:a16="http://schemas.microsoft.com/office/drawing/2014/main" id="{E66F3D26-EA8F-4B7D-87A7-6E011F862AD6}"/>
              </a:ext>
            </a:extLst>
          </p:cNvPr>
          <p:cNvSpPr>
            <a:spLocks noGrp="1"/>
          </p:cNvSpPr>
          <p:nvPr>
            <p:ph type="title"/>
          </p:nvPr>
        </p:nvSpPr>
        <p:spPr>
          <a:xfrm>
            <a:off x="4584014" y="410192"/>
            <a:ext cx="3073400" cy="955675"/>
          </a:xfrm>
        </p:spPr>
        <p:txBody>
          <a:bodyPr/>
          <a:lstStyle/>
          <a:p>
            <a:r>
              <a:rPr lang="ja-JP" altLang="en-US" b="1" dirty="0">
                <a:latin typeface="+mn-ea"/>
                <a:ea typeface="+mn-ea"/>
              </a:rPr>
              <a:t>本日の内容</a:t>
            </a:r>
            <a:endParaRPr kumimoji="1" lang="ja-JP" altLang="en-US" b="1" dirty="0">
              <a:latin typeface="+mn-ea"/>
              <a:ea typeface="+mn-ea"/>
            </a:endParaRPr>
          </a:p>
        </p:txBody>
      </p:sp>
      <p:sp>
        <p:nvSpPr>
          <p:cNvPr id="3" name="コンテンツ プレースホルダー 2">
            <a:extLst>
              <a:ext uri="{FF2B5EF4-FFF2-40B4-BE49-F238E27FC236}">
                <a16:creationId xmlns:a16="http://schemas.microsoft.com/office/drawing/2014/main" id="{DD67EB3B-F4AB-470D-9B01-577EE428BA60}"/>
              </a:ext>
            </a:extLst>
          </p:cNvPr>
          <p:cNvSpPr>
            <a:spLocks noGrp="1"/>
          </p:cNvSpPr>
          <p:nvPr>
            <p:ph idx="1"/>
          </p:nvPr>
        </p:nvSpPr>
        <p:spPr>
          <a:xfrm>
            <a:off x="1921473" y="1646236"/>
            <a:ext cx="8804189" cy="4381499"/>
          </a:xfrm>
        </p:spPr>
        <p:txBody>
          <a:bodyPr>
            <a:normAutofit/>
          </a:bodyPr>
          <a:lstStyle/>
          <a:p>
            <a:pPr marL="0" indent="0">
              <a:buNone/>
            </a:pPr>
            <a:r>
              <a:rPr lang="ja-JP" altLang="en-US" sz="3600" dirty="0"/>
              <a:t>① 桐生市の高齢化率</a:t>
            </a:r>
            <a:endParaRPr kumimoji="1" lang="en-US" altLang="ja-JP" sz="3600" dirty="0"/>
          </a:p>
          <a:p>
            <a:pPr marL="0" indent="0">
              <a:buNone/>
            </a:pPr>
            <a:r>
              <a:rPr lang="ja-JP" altLang="en-US" sz="3600" dirty="0"/>
              <a:t>② 高齢の身体変化と脳の役割</a:t>
            </a:r>
            <a:endParaRPr lang="en-US" altLang="ja-JP" sz="3600" dirty="0"/>
          </a:p>
          <a:p>
            <a:pPr marL="0" indent="0">
              <a:buNone/>
            </a:pPr>
            <a:r>
              <a:rPr kumimoji="1" lang="ja-JP" altLang="en-US" sz="3600" dirty="0"/>
              <a:t>③ 認知症の種類と症状について</a:t>
            </a:r>
            <a:endParaRPr kumimoji="1" lang="en-US" altLang="ja-JP" sz="3600" dirty="0"/>
          </a:p>
          <a:p>
            <a:pPr marL="0" indent="0">
              <a:buNone/>
            </a:pPr>
            <a:r>
              <a:rPr kumimoji="1" lang="ja-JP" altLang="en-US" sz="3600" dirty="0"/>
              <a:t>④ 認知症の方との接し方について</a:t>
            </a:r>
            <a:endParaRPr kumimoji="1" lang="en-US" altLang="ja-JP" sz="3600" dirty="0"/>
          </a:p>
          <a:p>
            <a:pPr marL="0" indent="0">
              <a:buNone/>
            </a:pPr>
            <a:r>
              <a:rPr kumimoji="1" lang="ja-JP" altLang="en-US" sz="3600" dirty="0"/>
              <a:t>⑤ 大切な診断・治療と予防の考え方</a:t>
            </a:r>
            <a:endParaRPr kumimoji="1" lang="en-US" altLang="ja-JP" sz="3600" dirty="0"/>
          </a:p>
          <a:p>
            <a:pPr marL="0" indent="0">
              <a:buNone/>
            </a:pPr>
            <a:r>
              <a:rPr lang="ja-JP" altLang="en-US" sz="3600" dirty="0"/>
              <a:t>⑥ 認知症の家族の気持ちとは</a:t>
            </a:r>
            <a:endParaRPr lang="en-US" altLang="ja-JP" sz="3600" dirty="0"/>
          </a:p>
          <a:p>
            <a:pPr marL="0" indent="0">
              <a:buNone/>
            </a:pPr>
            <a:r>
              <a:rPr kumimoji="1" lang="ja-JP" altLang="en-US" sz="3600"/>
              <a:t>⑦ 認知症</a:t>
            </a:r>
            <a:r>
              <a:rPr kumimoji="1" lang="ja-JP" altLang="en-US" sz="3600" dirty="0"/>
              <a:t>サポーターの役割</a:t>
            </a:r>
            <a:endParaRPr kumimoji="1" lang="en-US" altLang="ja-JP" sz="3600" dirty="0"/>
          </a:p>
          <a:p>
            <a:endParaRPr kumimoji="1" lang="ja-JP" altLang="en-US" dirty="0"/>
          </a:p>
        </p:txBody>
      </p:sp>
    </p:spTree>
    <p:extLst>
      <p:ext uri="{BB962C8B-B14F-4D97-AF65-F5344CB8AC3E}">
        <p14:creationId xmlns:p14="http://schemas.microsoft.com/office/powerpoint/2010/main" val="768341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3A57ACDC-4737-469D-9C50-CB6456C85A55}"/>
              </a:ext>
            </a:extLst>
          </p:cNvPr>
          <p:cNvSpPr/>
          <p:nvPr/>
        </p:nvSpPr>
        <p:spPr>
          <a:xfrm>
            <a:off x="1111250" y="354252"/>
            <a:ext cx="5289550" cy="85807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8131" name="タイトル 1">
            <a:extLst>
              <a:ext uri="{FF2B5EF4-FFF2-40B4-BE49-F238E27FC236}">
                <a16:creationId xmlns:a16="http://schemas.microsoft.com/office/drawing/2014/main" id="{C667AAD2-BDBB-4AE3-8FE1-48B7FF1F9E77}"/>
              </a:ext>
            </a:extLst>
          </p:cNvPr>
          <p:cNvSpPr>
            <a:spLocks noGrp="1" noChangeArrowheads="1"/>
          </p:cNvSpPr>
          <p:nvPr>
            <p:ph type="title"/>
          </p:nvPr>
        </p:nvSpPr>
        <p:spPr bwMode="auto">
          <a:xfrm>
            <a:off x="1829614" y="418820"/>
            <a:ext cx="4101286" cy="792162"/>
          </a:xfrm>
        </p:spPr>
        <p:txBody>
          <a:bodyPr wrap="square" numCol="1" anchorCtr="0" compatLnSpc="1">
            <a:prstTxWarp prst="textNoShape">
              <a:avLst/>
            </a:prstTxWarp>
            <a:normAutofit/>
          </a:bodyPr>
          <a:lstStyle/>
          <a:p>
            <a:r>
              <a:rPr lang="ja-JP" altLang="en-US" sz="3600" dirty="0">
                <a:latin typeface="AR丸ゴシック体M" pitchFamily="49" charset="-128"/>
                <a:ea typeface="AR丸ゴシック体M" pitchFamily="49" charset="-128"/>
              </a:rPr>
              <a:t>大切な診断・治療</a:t>
            </a:r>
          </a:p>
        </p:txBody>
      </p:sp>
      <p:sp>
        <p:nvSpPr>
          <p:cNvPr id="12" name="正方形/長方形 11">
            <a:extLst>
              <a:ext uri="{FF2B5EF4-FFF2-40B4-BE49-F238E27FC236}">
                <a16:creationId xmlns:a16="http://schemas.microsoft.com/office/drawing/2014/main" id="{FFD9D010-00BE-496A-953A-A545F2E08FC0}"/>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P16</a:t>
            </a:r>
            <a:endParaRPr lang="ja-JP" altLang="en-US" dirty="0">
              <a:latin typeface="AR丸ゴシック体M" panose="020B0609010101010101" pitchFamily="49" charset="-128"/>
              <a:ea typeface="AR丸ゴシック体M" panose="020B0609010101010101" pitchFamily="49" charset="-128"/>
            </a:endParaRPr>
          </a:p>
        </p:txBody>
      </p:sp>
      <p:sp>
        <p:nvSpPr>
          <p:cNvPr id="13" name="正方形/長方形 12">
            <a:extLst>
              <a:ext uri="{FF2B5EF4-FFF2-40B4-BE49-F238E27FC236}">
                <a16:creationId xmlns:a16="http://schemas.microsoft.com/office/drawing/2014/main" id="{6CFDB571-CB49-4A6D-908B-30FEDBE63C63}"/>
              </a:ext>
            </a:extLst>
          </p:cNvPr>
          <p:cNvSpPr/>
          <p:nvPr/>
        </p:nvSpPr>
        <p:spPr>
          <a:xfrm>
            <a:off x="11037131" y="6953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P17</a:t>
            </a:r>
            <a:endParaRPr lang="ja-JP" altLang="en-US" dirty="0">
              <a:latin typeface="AR丸ゴシック体M" panose="020B0609010101010101" pitchFamily="49" charset="-128"/>
              <a:ea typeface="AR丸ゴシック体M" panose="020B0609010101010101" pitchFamily="49" charset="-128"/>
            </a:endParaRPr>
          </a:p>
        </p:txBody>
      </p:sp>
      <p:sp>
        <p:nvSpPr>
          <p:cNvPr id="14" name="テキスト ボックス 5">
            <a:extLst>
              <a:ext uri="{FF2B5EF4-FFF2-40B4-BE49-F238E27FC236}">
                <a16:creationId xmlns:a16="http://schemas.microsoft.com/office/drawing/2014/main" id="{F2685212-23A8-4B23-993D-9BC9E3C0CE5E}"/>
              </a:ext>
            </a:extLst>
          </p:cNvPr>
          <p:cNvSpPr txBox="1">
            <a:spLocks noChangeArrowheads="1"/>
          </p:cNvSpPr>
          <p:nvPr/>
        </p:nvSpPr>
        <p:spPr bwMode="auto">
          <a:xfrm>
            <a:off x="744796" y="1415876"/>
            <a:ext cx="8663920" cy="12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lnSpc>
                <a:spcPts val="3000"/>
              </a:lnSpc>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「認知症」はどうせ治らないから受診しても仕方ないは、誤った考え方で</a:t>
            </a:r>
            <a:r>
              <a:rPr lang="ja-JP" altLang="en-US" b="1" dirty="0">
                <a:solidFill>
                  <a:schemeClr val="tx1"/>
                </a:solidFill>
                <a:latin typeface="AR丸ゴシック体M" pitchFamily="49" charset="-128"/>
                <a:ea typeface="AR丸ゴシック体M" pitchFamily="49" charset="-128"/>
              </a:rPr>
              <a:t>早期発見、早期受診・診断、早期治療はその後の認知症の本人の生活を左右する非常に重要なことです。</a:t>
            </a:r>
            <a:endParaRPr lang="en-US" altLang="ja-JP" b="1" dirty="0">
              <a:solidFill>
                <a:schemeClr val="tx1"/>
              </a:solidFill>
              <a:latin typeface="AR丸ゴシック体M" pitchFamily="49" charset="-128"/>
              <a:ea typeface="AR丸ゴシック体M" pitchFamily="49" charset="-128"/>
            </a:endParaRPr>
          </a:p>
        </p:txBody>
      </p:sp>
      <p:sp>
        <p:nvSpPr>
          <p:cNvPr id="15" name="テキスト ボックス 7">
            <a:extLst>
              <a:ext uri="{FF2B5EF4-FFF2-40B4-BE49-F238E27FC236}">
                <a16:creationId xmlns:a16="http://schemas.microsoft.com/office/drawing/2014/main" id="{E2A6041B-87E9-4521-99E0-38F1619E03FE}"/>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2" name="テキスト ボックス 1">
            <a:extLst>
              <a:ext uri="{FF2B5EF4-FFF2-40B4-BE49-F238E27FC236}">
                <a16:creationId xmlns:a16="http://schemas.microsoft.com/office/drawing/2014/main" id="{BF112471-3A0A-4479-AFF7-54092F6567ED}"/>
              </a:ext>
            </a:extLst>
          </p:cNvPr>
          <p:cNvSpPr txBox="1"/>
          <p:nvPr/>
        </p:nvSpPr>
        <p:spPr>
          <a:xfrm>
            <a:off x="744796" y="2950801"/>
            <a:ext cx="8828510" cy="1619739"/>
          </a:xfrm>
          <a:prstGeom prst="rect">
            <a:avLst/>
          </a:prstGeom>
          <a:noFill/>
        </p:spPr>
        <p:txBody>
          <a:bodyPr wrap="square" rtlCol="0">
            <a:spAutoFit/>
          </a:bodyPr>
          <a:lstStyle/>
          <a:p>
            <a:pPr>
              <a:lnSpc>
                <a:spcPts val="3000"/>
              </a:lnSpc>
            </a:pPr>
            <a:r>
              <a:rPr kumimoji="1" lang="ja-JP" altLang="en-US" sz="2400" b="1" dirty="0">
                <a:solidFill>
                  <a:srgbClr val="FF0000"/>
                </a:solidFill>
                <a:latin typeface="AR P丸ゴシック体M"/>
              </a:rPr>
              <a:t>早い時期に受診することで</a:t>
            </a:r>
            <a:r>
              <a:rPr kumimoji="1" lang="ja-JP" altLang="en-US" sz="2400" b="1" dirty="0">
                <a:latin typeface="AR P丸ゴシック体M"/>
              </a:rPr>
              <a:t>、認知症の本人とその家族、周りの人が病気への理解を少しずつ深めていくことができ、生活上の障害が軽減できたり、トラブルなどを減らすこともできます。</a:t>
            </a:r>
            <a:endParaRPr kumimoji="1" lang="en-US" altLang="ja-JP" sz="2400" b="1" dirty="0">
              <a:latin typeface="AR P丸ゴシック体M"/>
            </a:endParaRPr>
          </a:p>
          <a:p>
            <a:pPr>
              <a:lnSpc>
                <a:spcPts val="3000"/>
              </a:lnSpc>
            </a:pPr>
            <a:r>
              <a:rPr kumimoji="1" lang="ja-JP" altLang="en-US" sz="2400" b="1" dirty="0">
                <a:latin typeface="AR P丸ゴシック体M"/>
              </a:rPr>
              <a:t>将来についても備えることができます。</a:t>
            </a:r>
          </a:p>
        </p:txBody>
      </p:sp>
      <p:sp>
        <p:nvSpPr>
          <p:cNvPr id="3" name="テキスト ボックス 2">
            <a:extLst>
              <a:ext uri="{FF2B5EF4-FFF2-40B4-BE49-F238E27FC236}">
                <a16:creationId xmlns:a16="http://schemas.microsoft.com/office/drawing/2014/main" id="{CFD3A37C-289D-44A7-98C5-FADFCDBC539B}"/>
              </a:ext>
            </a:extLst>
          </p:cNvPr>
          <p:cNvSpPr txBox="1"/>
          <p:nvPr/>
        </p:nvSpPr>
        <p:spPr>
          <a:xfrm>
            <a:off x="601422" y="5105168"/>
            <a:ext cx="10989155" cy="1235018"/>
          </a:xfrm>
          <a:prstGeom prst="rect">
            <a:avLst/>
          </a:prstGeom>
          <a:noFill/>
        </p:spPr>
        <p:txBody>
          <a:bodyPr wrap="square" rtlCol="0">
            <a:spAutoFit/>
          </a:bodyPr>
          <a:lstStyle/>
          <a:p>
            <a:pPr>
              <a:lnSpc>
                <a:spcPts val="3000"/>
              </a:lnSpc>
            </a:pPr>
            <a:r>
              <a:rPr kumimoji="1" lang="ja-JP" altLang="en-US" sz="2400" b="1" dirty="0">
                <a:latin typeface="AR P丸ゴシック体M"/>
              </a:rPr>
              <a:t>認知症のような症状がでても、早い時期に受診することで、治る病気や一時的な症状の場合もありますが、長期間放置すると回復が困難となり、治る病気も治らなくなります。</a:t>
            </a:r>
          </a:p>
        </p:txBody>
      </p:sp>
      <p:pic>
        <p:nvPicPr>
          <p:cNvPr id="4" name="図 3">
            <a:extLst>
              <a:ext uri="{FF2B5EF4-FFF2-40B4-BE49-F238E27FC236}">
                <a16:creationId xmlns:a16="http://schemas.microsoft.com/office/drawing/2014/main" id="{7085F765-56A7-4F33-BCCC-392F0166B36A}"/>
              </a:ext>
            </a:extLst>
          </p:cNvPr>
          <p:cNvPicPr>
            <a:picLocks noChangeAspect="1"/>
          </p:cNvPicPr>
          <p:nvPr/>
        </p:nvPicPr>
        <p:blipFill>
          <a:blip r:embed="rId3"/>
          <a:stretch>
            <a:fillRect/>
          </a:stretch>
        </p:blipFill>
        <p:spPr>
          <a:xfrm>
            <a:off x="9427766" y="1306425"/>
            <a:ext cx="1700931" cy="2292295"/>
          </a:xfrm>
          <a:prstGeom prst="rect">
            <a:avLst/>
          </a:prstGeom>
        </p:spPr>
      </p:pic>
      <p:pic>
        <p:nvPicPr>
          <p:cNvPr id="5" name="図 4">
            <a:extLst>
              <a:ext uri="{FF2B5EF4-FFF2-40B4-BE49-F238E27FC236}">
                <a16:creationId xmlns:a16="http://schemas.microsoft.com/office/drawing/2014/main" id="{3FDBC1CF-D2BE-4EE0-9473-2DC70F706D60}"/>
              </a:ext>
            </a:extLst>
          </p:cNvPr>
          <p:cNvPicPr>
            <a:picLocks noChangeAspect="1"/>
          </p:cNvPicPr>
          <p:nvPr/>
        </p:nvPicPr>
        <p:blipFill>
          <a:blip r:embed="rId4"/>
          <a:stretch>
            <a:fillRect/>
          </a:stretch>
        </p:blipFill>
        <p:spPr>
          <a:xfrm>
            <a:off x="10788508" y="3549390"/>
            <a:ext cx="969348" cy="15668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FF6557-AA77-42B1-BDA1-FB209DB8D252}"/>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P18</a:t>
            </a:r>
            <a:endParaRPr lang="ja-JP" altLang="en-US" dirty="0">
              <a:latin typeface="AR丸ゴシック体M" panose="020B0609010101010101" pitchFamily="49" charset="-128"/>
              <a:ea typeface="AR丸ゴシック体M" panose="020B0609010101010101" pitchFamily="49" charset="-128"/>
            </a:endParaRPr>
          </a:p>
        </p:txBody>
      </p:sp>
      <p:sp>
        <p:nvSpPr>
          <p:cNvPr id="6" name="角丸四角形 1">
            <a:extLst>
              <a:ext uri="{FF2B5EF4-FFF2-40B4-BE49-F238E27FC236}">
                <a16:creationId xmlns:a16="http://schemas.microsoft.com/office/drawing/2014/main" id="{C52381D8-C168-4B54-BC7B-390DF3BE4982}"/>
              </a:ext>
            </a:extLst>
          </p:cNvPr>
          <p:cNvSpPr/>
          <p:nvPr/>
        </p:nvSpPr>
        <p:spPr>
          <a:xfrm>
            <a:off x="1200980" y="334824"/>
            <a:ext cx="9352722" cy="816113"/>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7" name="タイトル 1">
            <a:extLst>
              <a:ext uri="{FF2B5EF4-FFF2-40B4-BE49-F238E27FC236}">
                <a16:creationId xmlns:a16="http://schemas.microsoft.com/office/drawing/2014/main" id="{0572A49C-0D10-42D4-A5AA-7E5E92C850DD}"/>
              </a:ext>
            </a:extLst>
          </p:cNvPr>
          <p:cNvSpPr txBox="1">
            <a:spLocks noChangeArrowheads="1"/>
          </p:cNvSpPr>
          <p:nvPr/>
        </p:nvSpPr>
        <p:spPr bwMode="auto">
          <a:xfrm>
            <a:off x="1537252" y="458337"/>
            <a:ext cx="9016450" cy="619885"/>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solidFill>
                  <a:srgbClr val="FF0000"/>
                </a:solidFill>
                <a:latin typeface="AR丸ゴシック体M" pitchFamily="49" charset="-128"/>
                <a:ea typeface="AR丸ゴシック体M" pitchFamily="49" charset="-128"/>
              </a:rPr>
              <a:t>認知症</a:t>
            </a:r>
            <a:r>
              <a:rPr lang="ja-JP" altLang="en-US" sz="3600" dirty="0">
                <a:solidFill>
                  <a:srgbClr val="FF0000"/>
                </a:solidFill>
                <a:latin typeface="AR丸ゴシック体M" pitchFamily="49" charset="-128"/>
                <a:ea typeface="AR丸ゴシック体M" pitchFamily="49" charset="-128"/>
              </a:rPr>
              <a:t>の予防</a:t>
            </a:r>
            <a:r>
              <a:rPr lang="ja-JP" altLang="en-US" sz="3600" dirty="0">
                <a:latin typeface="AR丸ゴシック体M" pitchFamily="49" charset="-128"/>
                <a:ea typeface="AR丸ゴシック体M" pitchFamily="49" charset="-128"/>
              </a:rPr>
              <a:t>についての考えかたと</a:t>
            </a:r>
            <a:r>
              <a:rPr lang="ja-JP" altLang="en-US" sz="3600" b="1" dirty="0">
                <a:solidFill>
                  <a:srgbClr val="7030A0"/>
                </a:solidFill>
                <a:latin typeface="AR丸ゴシック体M" pitchFamily="49" charset="-128"/>
                <a:ea typeface="AR丸ゴシック体M" pitchFamily="49" charset="-128"/>
              </a:rPr>
              <a:t>ＭＣＩ</a:t>
            </a:r>
          </a:p>
        </p:txBody>
      </p:sp>
      <p:sp>
        <p:nvSpPr>
          <p:cNvPr id="8" name="テキスト ボックス 7">
            <a:extLst>
              <a:ext uri="{FF2B5EF4-FFF2-40B4-BE49-F238E27FC236}">
                <a16:creationId xmlns:a16="http://schemas.microsoft.com/office/drawing/2014/main" id="{E12E5785-6F4A-4C2B-88D4-DE55DE7BBFCC}"/>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2" name="テキスト ボックス 1">
            <a:extLst>
              <a:ext uri="{FF2B5EF4-FFF2-40B4-BE49-F238E27FC236}">
                <a16:creationId xmlns:a16="http://schemas.microsoft.com/office/drawing/2014/main" id="{5D69C5C0-A616-4DC4-BFB1-01BF2661E4F1}"/>
              </a:ext>
            </a:extLst>
          </p:cNvPr>
          <p:cNvSpPr txBox="1"/>
          <p:nvPr/>
        </p:nvSpPr>
        <p:spPr>
          <a:xfrm>
            <a:off x="471210" y="1729193"/>
            <a:ext cx="11249579" cy="2185214"/>
          </a:xfrm>
          <a:prstGeom prst="rect">
            <a:avLst/>
          </a:prstGeom>
          <a:noFill/>
        </p:spPr>
        <p:txBody>
          <a:bodyPr wrap="square" rtlCol="0">
            <a:spAutoFit/>
          </a:bodyPr>
          <a:lstStyle/>
          <a:p>
            <a:r>
              <a:rPr lang="ja-JP" altLang="en-US" sz="3200" b="1" dirty="0">
                <a:solidFill>
                  <a:srgbClr val="FF0000"/>
                </a:solidFill>
              </a:rPr>
              <a:t>認知症の予防とは？　</a:t>
            </a:r>
            <a:endParaRPr lang="en-US" altLang="ja-JP" sz="3200" b="1" dirty="0">
              <a:solidFill>
                <a:srgbClr val="FF0000"/>
              </a:solidFill>
            </a:endParaRPr>
          </a:p>
          <a:p>
            <a:r>
              <a:rPr lang="ja-JP" altLang="en-US" sz="2600" dirty="0">
                <a:latin typeface="+mn-ea"/>
              </a:rPr>
              <a:t>認知症発症のリスクを少なくするということです。運動や食生活をはじめとする生活習慣病（高血圧・糖尿病・肥満・動脈硬化など）を対策することで、脳血管性認知症の予防であったり、アルツハイマー病の予防に効果があると言われています。</a:t>
            </a:r>
            <a:endParaRPr lang="en-US" altLang="ja-JP" sz="2600" dirty="0">
              <a:latin typeface="+mn-ea"/>
            </a:endParaRPr>
          </a:p>
        </p:txBody>
      </p:sp>
      <p:sp>
        <p:nvSpPr>
          <p:cNvPr id="10" name="テキスト ボックス 9">
            <a:extLst>
              <a:ext uri="{FF2B5EF4-FFF2-40B4-BE49-F238E27FC236}">
                <a16:creationId xmlns:a16="http://schemas.microsoft.com/office/drawing/2014/main" id="{02597C3A-7AAC-4F37-93E2-F60E0B3A68E8}"/>
              </a:ext>
            </a:extLst>
          </p:cNvPr>
          <p:cNvSpPr txBox="1"/>
          <p:nvPr/>
        </p:nvSpPr>
        <p:spPr>
          <a:xfrm>
            <a:off x="562176" y="4236643"/>
            <a:ext cx="11067647" cy="1785104"/>
          </a:xfrm>
          <a:prstGeom prst="rect">
            <a:avLst/>
          </a:prstGeom>
          <a:noFill/>
        </p:spPr>
        <p:txBody>
          <a:bodyPr wrap="square" rtlCol="0">
            <a:spAutoFit/>
          </a:bodyPr>
          <a:lstStyle/>
          <a:p>
            <a:r>
              <a:rPr kumimoji="1" lang="en-US" altLang="ja-JP" sz="3200" b="1" dirty="0">
                <a:solidFill>
                  <a:srgbClr val="7030A0"/>
                </a:solidFill>
                <a:latin typeface="+mn-ea"/>
              </a:rPr>
              <a:t>MCI</a:t>
            </a:r>
            <a:r>
              <a:rPr kumimoji="1" lang="ja-JP" altLang="en-US" sz="3200" b="1" dirty="0">
                <a:solidFill>
                  <a:srgbClr val="7030A0"/>
                </a:solidFill>
                <a:latin typeface="+mn-ea"/>
              </a:rPr>
              <a:t>（</a:t>
            </a:r>
            <a:r>
              <a:rPr lang="ja-JP" altLang="en-US" sz="3200" b="1" dirty="0">
                <a:solidFill>
                  <a:srgbClr val="7030A0"/>
                </a:solidFill>
                <a:latin typeface="+mn-ea"/>
              </a:rPr>
              <a:t>軽度認知障害）とは？　</a:t>
            </a:r>
            <a:endParaRPr lang="en-US" altLang="ja-JP" sz="3200" b="1" dirty="0">
              <a:solidFill>
                <a:srgbClr val="7030A0"/>
              </a:solidFill>
              <a:latin typeface="+mn-ea"/>
            </a:endParaRPr>
          </a:p>
          <a:p>
            <a:r>
              <a:rPr kumimoji="1" lang="ja-JP" altLang="en-US" sz="2600" dirty="0"/>
              <a:t>日常生活に支障をきたす程度には至らないため「認知症」とは診断されないが、記憶障害と軽度の認知障害が認められ</a:t>
            </a:r>
            <a:r>
              <a:rPr lang="ja-JP" altLang="en-US" sz="2600" dirty="0"/>
              <a:t>、</a:t>
            </a:r>
            <a:r>
              <a:rPr kumimoji="1" lang="ja-JP" altLang="en-US" sz="2600" dirty="0"/>
              <a:t>正常とも言い切れない中間的な段階をいいます。</a:t>
            </a:r>
          </a:p>
        </p:txBody>
      </p:sp>
    </p:spTree>
    <p:extLst>
      <p:ext uri="{BB962C8B-B14F-4D97-AF65-F5344CB8AC3E}">
        <p14:creationId xmlns:p14="http://schemas.microsoft.com/office/powerpoint/2010/main" val="172168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FF6557-AA77-42B1-BDA1-FB209DB8D252}"/>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P18</a:t>
            </a:r>
            <a:endParaRPr lang="ja-JP" altLang="en-US" dirty="0">
              <a:latin typeface="AR丸ゴシック体M" panose="020B0609010101010101" pitchFamily="49" charset="-128"/>
              <a:ea typeface="AR丸ゴシック体M" panose="020B0609010101010101" pitchFamily="49" charset="-128"/>
            </a:endParaRPr>
          </a:p>
        </p:txBody>
      </p:sp>
      <p:sp>
        <p:nvSpPr>
          <p:cNvPr id="6" name="角丸四角形 1">
            <a:extLst>
              <a:ext uri="{FF2B5EF4-FFF2-40B4-BE49-F238E27FC236}">
                <a16:creationId xmlns:a16="http://schemas.microsoft.com/office/drawing/2014/main" id="{C52381D8-C168-4B54-BC7B-390DF3BE4982}"/>
              </a:ext>
            </a:extLst>
          </p:cNvPr>
          <p:cNvSpPr/>
          <p:nvPr/>
        </p:nvSpPr>
        <p:spPr>
          <a:xfrm>
            <a:off x="1200980" y="334824"/>
            <a:ext cx="6375477" cy="816113"/>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7" name="タイトル 1">
            <a:extLst>
              <a:ext uri="{FF2B5EF4-FFF2-40B4-BE49-F238E27FC236}">
                <a16:creationId xmlns:a16="http://schemas.microsoft.com/office/drawing/2014/main" id="{0572A49C-0D10-42D4-A5AA-7E5E92C850DD}"/>
              </a:ext>
            </a:extLst>
          </p:cNvPr>
          <p:cNvSpPr txBox="1">
            <a:spLocks noChangeArrowheads="1"/>
          </p:cNvSpPr>
          <p:nvPr/>
        </p:nvSpPr>
        <p:spPr bwMode="auto">
          <a:xfrm>
            <a:off x="1537252" y="458337"/>
            <a:ext cx="5843262" cy="619885"/>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solidFill>
                  <a:schemeClr val="accent1"/>
                </a:solidFill>
                <a:latin typeface="AR丸ゴシック体M" pitchFamily="49" charset="-128"/>
                <a:ea typeface="AR丸ゴシック体M" pitchFamily="49" charset="-128"/>
              </a:rPr>
              <a:t>脳の活性化を図るポイント</a:t>
            </a:r>
          </a:p>
        </p:txBody>
      </p:sp>
      <p:sp>
        <p:nvSpPr>
          <p:cNvPr id="8" name="テキスト ボックス 7">
            <a:extLst>
              <a:ext uri="{FF2B5EF4-FFF2-40B4-BE49-F238E27FC236}">
                <a16:creationId xmlns:a16="http://schemas.microsoft.com/office/drawing/2014/main" id="{E12E5785-6F4A-4C2B-88D4-DE55DE7BBFCC}"/>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4" name="テキスト ボックス 3">
            <a:extLst>
              <a:ext uri="{FF2B5EF4-FFF2-40B4-BE49-F238E27FC236}">
                <a16:creationId xmlns:a16="http://schemas.microsoft.com/office/drawing/2014/main" id="{CE22A9B6-14EC-4C94-AA0D-A17254DD6C72}"/>
              </a:ext>
            </a:extLst>
          </p:cNvPr>
          <p:cNvSpPr txBox="1"/>
          <p:nvPr/>
        </p:nvSpPr>
        <p:spPr>
          <a:xfrm>
            <a:off x="483910" y="1295192"/>
            <a:ext cx="11249578" cy="1292662"/>
          </a:xfrm>
          <a:prstGeom prst="rect">
            <a:avLst/>
          </a:prstGeom>
          <a:noFill/>
        </p:spPr>
        <p:txBody>
          <a:bodyPr wrap="square" rtlCol="0">
            <a:spAutoFit/>
          </a:bodyPr>
          <a:lstStyle/>
          <a:p>
            <a:r>
              <a:rPr lang="ja-JP" altLang="en-US" sz="2600" dirty="0"/>
              <a:t>脳の活性化にはいろいろな方法がありますが、何をするにしても楽しく行うことが、大切です。嫌がることを無理強いすることは、ストレスや自信を失うことにつながり逆効果になります。</a:t>
            </a:r>
            <a:endParaRPr kumimoji="1" lang="ja-JP" altLang="en-US" sz="2600" dirty="0"/>
          </a:p>
        </p:txBody>
      </p:sp>
      <p:sp>
        <p:nvSpPr>
          <p:cNvPr id="9" name="テキスト ボックス 8">
            <a:extLst>
              <a:ext uri="{FF2B5EF4-FFF2-40B4-BE49-F238E27FC236}">
                <a16:creationId xmlns:a16="http://schemas.microsoft.com/office/drawing/2014/main" id="{A1683F52-9B67-44EE-BB14-860614CB5BF6}"/>
              </a:ext>
            </a:extLst>
          </p:cNvPr>
          <p:cNvSpPr txBox="1"/>
          <p:nvPr/>
        </p:nvSpPr>
        <p:spPr>
          <a:xfrm>
            <a:off x="362743" y="2702878"/>
            <a:ext cx="11466513" cy="3631763"/>
          </a:xfrm>
          <a:prstGeom prst="rect">
            <a:avLst/>
          </a:prstGeom>
          <a:noFill/>
          <a:ln w="19050">
            <a:solidFill>
              <a:schemeClr val="accent1"/>
            </a:solidFill>
          </a:ln>
        </p:spPr>
        <p:txBody>
          <a:bodyPr wrap="square" rtlCol="0">
            <a:spAutoFit/>
          </a:bodyPr>
          <a:lstStyle/>
          <a:p>
            <a:r>
              <a:rPr kumimoji="1" lang="ja-JP" altLang="en-US" sz="2400" b="1" dirty="0">
                <a:latin typeface="+mn-ea"/>
              </a:rPr>
              <a:t>①快刺激で笑顔に</a:t>
            </a:r>
            <a:endParaRPr kumimoji="1" lang="en-US" altLang="ja-JP" sz="2400" b="1" dirty="0">
              <a:latin typeface="+mn-ea"/>
            </a:endParaRPr>
          </a:p>
          <a:p>
            <a:r>
              <a:rPr kumimoji="1" lang="ja-JP" altLang="en-US" sz="2000" dirty="0">
                <a:latin typeface="+mn-ea"/>
              </a:rPr>
              <a:t>　</a:t>
            </a:r>
            <a:r>
              <a:rPr kumimoji="1" lang="ja-JP" altLang="en-US" sz="2200" dirty="0">
                <a:latin typeface="+mn-ea"/>
              </a:rPr>
              <a:t>（心地よい刺激や笑うことにより、意欲をもたらす脳内物質がたくさん放出されます）</a:t>
            </a:r>
            <a:endParaRPr kumimoji="1" lang="en-US" altLang="ja-JP" sz="2200" dirty="0">
              <a:latin typeface="+mn-ea"/>
            </a:endParaRPr>
          </a:p>
          <a:p>
            <a:r>
              <a:rPr lang="ja-JP" altLang="en-US" sz="2400" b="1" dirty="0">
                <a:latin typeface="+mn-ea"/>
              </a:rPr>
              <a:t>②コミュニケーションで安心</a:t>
            </a:r>
            <a:endParaRPr lang="en-US" altLang="ja-JP" sz="2400" b="1" dirty="0">
              <a:latin typeface="+mn-ea"/>
            </a:endParaRPr>
          </a:p>
          <a:p>
            <a:r>
              <a:rPr lang="ja-JP" altLang="en-US" sz="2000" dirty="0">
                <a:latin typeface="+mn-ea"/>
              </a:rPr>
              <a:t>　</a:t>
            </a:r>
            <a:r>
              <a:rPr lang="ja-JP" altLang="en-US" sz="2200" dirty="0">
                <a:latin typeface="+mn-ea"/>
              </a:rPr>
              <a:t>（友人や家族などと楽しく過ごすことが大切です）</a:t>
            </a:r>
            <a:endParaRPr lang="en-US" altLang="ja-JP" sz="2200" dirty="0">
              <a:latin typeface="+mn-ea"/>
            </a:endParaRPr>
          </a:p>
          <a:p>
            <a:r>
              <a:rPr kumimoji="1" lang="ja-JP" altLang="en-US" sz="2400" b="1" dirty="0">
                <a:latin typeface="+mn-ea"/>
              </a:rPr>
              <a:t>③役割・日課を持とう</a:t>
            </a:r>
            <a:endParaRPr kumimoji="1" lang="en-US" altLang="ja-JP" sz="2400" b="1" dirty="0">
              <a:latin typeface="+mn-ea"/>
            </a:endParaRPr>
          </a:p>
          <a:p>
            <a:r>
              <a:rPr kumimoji="1" lang="ja-JP" altLang="en-US" sz="2000" dirty="0">
                <a:latin typeface="+mn-ea"/>
              </a:rPr>
              <a:t>　</a:t>
            </a:r>
            <a:r>
              <a:rPr kumimoji="1" lang="ja-JP" altLang="en-US" sz="2200" dirty="0">
                <a:latin typeface="+mn-ea"/>
              </a:rPr>
              <a:t>（人の役に立つことを日課に取り入れるなど生活を充実させ、認知機能を高めます）</a:t>
            </a:r>
            <a:endParaRPr kumimoji="1" lang="en-US" altLang="ja-JP" sz="2200" dirty="0">
              <a:latin typeface="+mn-ea"/>
            </a:endParaRPr>
          </a:p>
          <a:p>
            <a:r>
              <a:rPr lang="ja-JP" altLang="en-US" sz="2400" b="1" dirty="0">
                <a:latin typeface="+mn-ea"/>
              </a:rPr>
              <a:t>④ほめる・ほめられる</a:t>
            </a:r>
            <a:endParaRPr lang="en-US" altLang="ja-JP" sz="2400" b="1" dirty="0">
              <a:latin typeface="+mn-ea"/>
            </a:endParaRPr>
          </a:p>
          <a:p>
            <a:r>
              <a:rPr lang="ja-JP" altLang="en-US" sz="2000" dirty="0">
                <a:latin typeface="+mn-ea"/>
              </a:rPr>
              <a:t>　</a:t>
            </a:r>
            <a:r>
              <a:rPr lang="ja-JP" altLang="en-US" sz="2200" dirty="0">
                <a:latin typeface="+mn-ea"/>
              </a:rPr>
              <a:t>（ほめても、ほめられてもドーパミンがたくさん放出されます）</a:t>
            </a:r>
            <a:endParaRPr lang="en-US" altLang="ja-JP" sz="2200" dirty="0">
              <a:latin typeface="+mn-ea"/>
            </a:endParaRPr>
          </a:p>
          <a:p>
            <a:r>
              <a:rPr kumimoji="1" lang="ja-JP" altLang="en-US" sz="2400" b="1" dirty="0">
                <a:latin typeface="+mn-ea"/>
              </a:rPr>
              <a:t>⑤失敗を防ぐサポート</a:t>
            </a:r>
            <a:endParaRPr kumimoji="1" lang="en-US" altLang="ja-JP" sz="2400" b="1" dirty="0">
              <a:latin typeface="+mn-ea"/>
            </a:endParaRPr>
          </a:p>
          <a:p>
            <a:r>
              <a:rPr kumimoji="1" lang="ja-JP" altLang="en-US" sz="2000" dirty="0">
                <a:latin typeface="+mn-ea"/>
              </a:rPr>
              <a:t>　</a:t>
            </a:r>
            <a:r>
              <a:rPr kumimoji="1" lang="ja-JP" altLang="en-US" sz="2200" dirty="0">
                <a:latin typeface="+mn-ea"/>
              </a:rPr>
              <a:t>（失敗をしないようにさり気ないサポートでやる気を高めます）</a:t>
            </a:r>
          </a:p>
        </p:txBody>
      </p:sp>
    </p:spTree>
    <p:extLst>
      <p:ext uri="{BB962C8B-B14F-4D97-AF65-F5344CB8AC3E}">
        <p14:creationId xmlns:p14="http://schemas.microsoft.com/office/powerpoint/2010/main" val="1494309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B97C339D-7443-42DF-9F53-30F4768C884F}"/>
              </a:ext>
            </a:extLst>
          </p:cNvPr>
          <p:cNvSpPr/>
          <p:nvPr/>
        </p:nvSpPr>
        <p:spPr>
          <a:xfrm>
            <a:off x="1039907" y="406399"/>
            <a:ext cx="9137764" cy="816113"/>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52227" name="タイトル 1">
            <a:extLst>
              <a:ext uri="{FF2B5EF4-FFF2-40B4-BE49-F238E27FC236}">
                <a16:creationId xmlns:a16="http://schemas.microsoft.com/office/drawing/2014/main" id="{2DF1DE02-3BF9-4AFC-A6D9-C608CC58E62E}"/>
              </a:ext>
            </a:extLst>
          </p:cNvPr>
          <p:cNvSpPr>
            <a:spLocks noGrp="1" noChangeArrowheads="1"/>
          </p:cNvSpPr>
          <p:nvPr>
            <p:ph type="title"/>
          </p:nvPr>
        </p:nvSpPr>
        <p:spPr bwMode="auto">
          <a:xfrm>
            <a:off x="1219199" y="543099"/>
            <a:ext cx="8958471" cy="619885"/>
          </a:xfrm>
        </p:spPr>
        <p:txBody>
          <a:bodyPr wrap="square" numCol="1" anchorCtr="0" compatLnSpc="1">
            <a:prstTxWarp prst="textNoShape">
              <a:avLst/>
            </a:prstTxWarp>
            <a:noAutofit/>
          </a:bodyPr>
          <a:lstStyle/>
          <a:p>
            <a:r>
              <a:rPr lang="ja-JP" altLang="en-US" sz="3200" b="1" dirty="0">
                <a:solidFill>
                  <a:srgbClr val="FF0000"/>
                </a:solidFill>
                <a:latin typeface="AR丸ゴシック体M" pitchFamily="49" charset="-128"/>
                <a:ea typeface="AR丸ゴシック体M" pitchFamily="49" charset="-128"/>
              </a:rPr>
              <a:t>認知症</a:t>
            </a:r>
            <a:r>
              <a:rPr lang="ja-JP" altLang="en-US" sz="3200" dirty="0">
                <a:solidFill>
                  <a:srgbClr val="7030A0"/>
                </a:solidFill>
                <a:latin typeface="AR丸ゴシック体M" pitchFamily="49" charset="-128"/>
                <a:ea typeface="AR丸ゴシック体M" pitchFamily="49" charset="-128"/>
              </a:rPr>
              <a:t>の方と接するときの</a:t>
            </a:r>
            <a:r>
              <a:rPr lang="ja-JP" altLang="en-US" sz="3200" b="1" dirty="0">
                <a:solidFill>
                  <a:srgbClr val="7030A0"/>
                </a:solidFill>
                <a:latin typeface="AR丸ゴシック体M" pitchFamily="49" charset="-128"/>
                <a:ea typeface="AR丸ゴシック体M" pitchFamily="49" charset="-128"/>
              </a:rPr>
              <a:t>心がまえと支援とは</a:t>
            </a:r>
          </a:p>
        </p:txBody>
      </p:sp>
      <p:sp>
        <p:nvSpPr>
          <p:cNvPr id="22531" name="コンテンツ プレースホルダー 2">
            <a:extLst>
              <a:ext uri="{FF2B5EF4-FFF2-40B4-BE49-F238E27FC236}">
                <a16:creationId xmlns:a16="http://schemas.microsoft.com/office/drawing/2014/main" id="{2315E4A9-193F-42F2-BEAF-D299C3121BE4}"/>
              </a:ext>
            </a:extLst>
          </p:cNvPr>
          <p:cNvSpPr>
            <a:spLocks noGrp="1"/>
          </p:cNvSpPr>
          <p:nvPr>
            <p:ph idx="1"/>
          </p:nvPr>
        </p:nvSpPr>
        <p:spPr>
          <a:xfrm>
            <a:off x="762002" y="1581787"/>
            <a:ext cx="8856663" cy="1791016"/>
          </a:xfrm>
        </p:spPr>
        <p:txBody>
          <a:bodyPr/>
          <a:lstStyle/>
          <a:p>
            <a:pPr marL="0" indent="0">
              <a:buNone/>
              <a:defRPr/>
            </a:pPr>
            <a:r>
              <a:rPr lang="ja-JP" altLang="en-US" dirty="0">
                <a:solidFill>
                  <a:srgbClr val="FF0000"/>
                </a:solidFill>
                <a:latin typeface="AR丸ゴシック体M" pitchFamily="49" charset="-128"/>
                <a:ea typeface="AR丸ゴシック体M" pitchFamily="49" charset="-128"/>
              </a:rPr>
              <a:t>◎</a:t>
            </a:r>
            <a:r>
              <a:rPr lang="ja-JP" altLang="en-US" b="1" dirty="0">
                <a:solidFill>
                  <a:srgbClr val="FF0000"/>
                </a:solidFill>
                <a:latin typeface="AR丸ゴシック体M" pitchFamily="49" charset="-128"/>
                <a:ea typeface="AR丸ゴシック体M" pitchFamily="49" charset="-128"/>
              </a:rPr>
              <a:t>「認知症の本人に自覚がない」</a:t>
            </a:r>
            <a:r>
              <a:rPr lang="ja-JP" altLang="en-US" dirty="0">
                <a:latin typeface="AR丸ゴシック体M" pitchFamily="49" charset="-128"/>
                <a:ea typeface="AR丸ゴシック体M" pitchFamily="49" charset="-128"/>
              </a:rPr>
              <a:t>は大きなまちがい</a:t>
            </a:r>
            <a:endParaRPr lang="en-US" altLang="ja-JP" dirty="0">
              <a:latin typeface="AR丸ゴシック体M" pitchFamily="49" charset="-128"/>
              <a:ea typeface="AR丸ゴシック体M" pitchFamily="49" charset="-128"/>
            </a:endParaRPr>
          </a:p>
          <a:p>
            <a:pPr marL="0" indent="0">
              <a:buNone/>
              <a:defRPr/>
            </a:pPr>
            <a:r>
              <a:rPr lang="ja-JP" altLang="en-US" dirty="0">
                <a:solidFill>
                  <a:srgbClr val="FF0000"/>
                </a:solidFill>
                <a:latin typeface="AR丸ゴシック体M" pitchFamily="49" charset="-128"/>
                <a:ea typeface="AR丸ゴシック体M" pitchFamily="49" charset="-128"/>
              </a:rPr>
              <a:t>◎</a:t>
            </a:r>
            <a:r>
              <a:rPr lang="ja-JP" altLang="en-US" b="1" dirty="0">
                <a:solidFill>
                  <a:srgbClr val="FF0000"/>
                </a:solidFill>
                <a:latin typeface="AR丸ゴシック体M" pitchFamily="49" charset="-128"/>
                <a:ea typeface="AR丸ゴシック体M" pitchFamily="49" charset="-128"/>
              </a:rPr>
              <a:t>「私は忘れていない」</a:t>
            </a:r>
            <a:r>
              <a:rPr lang="ja-JP" altLang="en-US" dirty="0">
                <a:latin typeface="AR丸ゴシック体M" pitchFamily="49" charset="-128"/>
                <a:ea typeface="AR丸ゴシック体M" pitchFamily="49" charset="-128"/>
              </a:rPr>
              <a:t>に隠された悲しみ</a:t>
            </a:r>
            <a:endParaRPr lang="en-US" altLang="ja-JP" dirty="0">
              <a:latin typeface="AR丸ゴシック体M" pitchFamily="49" charset="-128"/>
              <a:ea typeface="AR丸ゴシック体M" pitchFamily="49" charset="-128"/>
            </a:endParaRPr>
          </a:p>
          <a:p>
            <a:pPr marL="0" indent="0">
              <a:buNone/>
              <a:defRPr/>
            </a:pPr>
            <a:r>
              <a:rPr lang="ja-JP" altLang="en-US" dirty="0">
                <a:solidFill>
                  <a:srgbClr val="FF0000"/>
                </a:solidFill>
                <a:latin typeface="AR丸ゴシック体M" pitchFamily="49" charset="-128"/>
                <a:ea typeface="AR丸ゴシック体M" pitchFamily="49" charset="-128"/>
              </a:rPr>
              <a:t>◎</a:t>
            </a:r>
            <a:r>
              <a:rPr lang="ja-JP" altLang="en-US" b="1" dirty="0">
                <a:solidFill>
                  <a:srgbClr val="FF0000"/>
                </a:solidFill>
                <a:latin typeface="AR丸ゴシック体M" pitchFamily="49" charset="-128"/>
                <a:ea typeface="AR丸ゴシック体M" pitchFamily="49" charset="-128"/>
              </a:rPr>
              <a:t>「心のバリアフリー」</a:t>
            </a:r>
            <a:r>
              <a:rPr lang="ja-JP" altLang="en-US" dirty="0">
                <a:latin typeface="AR丸ゴシック体M" pitchFamily="49" charset="-128"/>
                <a:ea typeface="AR丸ゴシック体M" pitchFamily="49" charset="-128"/>
              </a:rPr>
              <a:t>社会を</a:t>
            </a:r>
            <a:endParaRPr lang="en-US" altLang="ja-JP" dirty="0">
              <a:latin typeface="AR丸ゴシック体M" pitchFamily="49" charset="-128"/>
              <a:ea typeface="AR丸ゴシック体M" pitchFamily="49" charset="-128"/>
            </a:endParaRPr>
          </a:p>
          <a:p>
            <a:pPr marL="0" indent="0">
              <a:buNone/>
              <a:defRPr/>
            </a:pPr>
            <a:endParaRPr lang="en-US" altLang="ja-JP" dirty="0">
              <a:solidFill>
                <a:srgbClr val="FF0000"/>
              </a:solidFill>
              <a:latin typeface="AR丸ゴシック体M" pitchFamily="49" charset="-128"/>
              <a:ea typeface="AR丸ゴシック体M" pitchFamily="49" charset="-128"/>
            </a:endParaRPr>
          </a:p>
        </p:txBody>
      </p:sp>
      <p:sp>
        <p:nvSpPr>
          <p:cNvPr id="8" name="正方形/長方形 7">
            <a:extLst>
              <a:ext uri="{FF2B5EF4-FFF2-40B4-BE49-F238E27FC236}">
                <a16:creationId xmlns:a16="http://schemas.microsoft.com/office/drawing/2014/main" id="{F42F7222-4E54-4723-A77A-F54A248C9EF2}"/>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P19</a:t>
            </a:r>
            <a:endParaRPr lang="ja-JP" altLang="en-US" dirty="0">
              <a:latin typeface="AR丸ゴシック体M" panose="020B0609010101010101" pitchFamily="49" charset="-128"/>
              <a:ea typeface="AR丸ゴシック体M" panose="020B0609010101010101" pitchFamily="49" charset="-128"/>
            </a:endParaRPr>
          </a:p>
        </p:txBody>
      </p:sp>
      <p:sp>
        <p:nvSpPr>
          <p:cNvPr id="11" name="正方形/長方形 10">
            <a:extLst>
              <a:ext uri="{FF2B5EF4-FFF2-40B4-BE49-F238E27FC236}">
                <a16:creationId xmlns:a16="http://schemas.microsoft.com/office/drawing/2014/main" id="{DEAB5C26-AE82-4E7B-9BB0-2B1B7CCD5DED}"/>
              </a:ext>
            </a:extLst>
          </p:cNvPr>
          <p:cNvSpPr/>
          <p:nvPr/>
        </p:nvSpPr>
        <p:spPr>
          <a:xfrm>
            <a:off x="11037130" y="6953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P20</a:t>
            </a:r>
            <a:endParaRPr lang="ja-JP" altLang="en-US" dirty="0">
              <a:latin typeface="AR丸ゴシック体M" panose="020B0609010101010101" pitchFamily="49" charset="-128"/>
              <a:ea typeface="AR丸ゴシック体M" panose="020B0609010101010101" pitchFamily="49" charset="-128"/>
            </a:endParaRPr>
          </a:p>
        </p:txBody>
      </p:sp>
      <p:sp>
        <p:nvSpPr>
          <p:cNvPr id="3" name="テキスト ボックス 2">
            <a:extLst>
              <a:ext uri="{FF2B5EF4-FFF2-40B4-BE49-F238E27FC236}">
                <a16:creationId xmlns:a16="http://schemas.microsoft.com/office/drawing/2014/main" id="{A70FC2A0-42A4-40F7-BBED-9F8A6DDA20D1}"/>
              </a:ext>
            </a:extLst>
          </p:cNvPr>
          <p:cNvSpPr txBox="1"/>
          <p:nvPr/>
        </p:nvSpPr>
        <p:spPr>
          <a:xfrm>
            <a:off x="4729187" y="4626875"/>
            <a:ext cx="7245099" cy="1661993"/>
          </a:xfrm>
          <a:prstGeom prst="rect">
            <a:avLst/>
          </a:prstGeom>
          <a:noFill/>
        </p:spPr>
        <p:txBody>
          <a:bodyPr wrap="square" rtlCol="0">
            <a:spAutoFit/>
          </a:bodyPr>
          <a:lstStyle/>
          <a:p>
            <a:r>
              <a:rPr kumimoji="1" lang="ja-JP" altLang="en-US" sz="2600" b="1" dirty="0">
                <a:latin typeface="AR P丸ゴシック体M" panose="020B0600010101010101"/>
              </a:rPr>
              <a:t>さりげなく自然にが一番の支援</a:t>
            </a:r>
            <a:endParaRPr kumimoji="1" lang="en-US" altLang="ja-JP" sz="2600" b="1" dirty="0">
              <a:latin typeface="AR P丸ゴシック体M" panose="020B0600010101010101"/>
            </a:endParaRPr>
          </a:p>
          <a:p>
            <a:r>
              <a:rPr lang="ja-JP" altLang="en-US" sz="2400" dirty="0">
                <a:latin typeface="+mn-ea"/>
              </a:rPr>
              <a:t>誰でも自分や家族が認知症になる可能性があります。</a:t>
            </a:r>
            <a:endParaRPr lang="en-US" altLang="ja-JP" sz="2400" dirty="0">
              <a:latin typeface="+mn-ea"/>
            </a:endParaRPr>
          </a:p>
          <a:p>
            <a:r>
              <a:rPr kumimoji="1" lang="ja-JP" altLang="en-US" sz="2400" dirty="0">
                <a:latin typeface="+mn-ea"/>
              </a:rPr>
              <a:t>「認知症の人」がいるのではなく、</a:t>
            </a:r>
            <a:r>
              <a:rPr kumimoji="1" lang="ja-JP" altLang="en-US" sz="2600" b="1" u="sng" dirty="0">
                <a:solidFill>
                  <a:srgbClr val="FF0000"/>
                </a:solidFill>
                <a:latin typeface="+mn-ea"/>
              </a:rPr>
              <a:t>その人</a:t>
            </a:r>
            <a:r>
              <a:rPr kumimoji="1" lang="ja-JP" altLang="en-US" sz="2600" b="1" u="sng" dirty="0">
                <a:latin typeface="+mn-ea"/>
              </a:rPr>
              <a:t>が認知症という病気になっただけ</a:t>
            </a:r>
            <a:r>
              <a:rPr kumimoji="1" lang="ja-JP" altLang="en-US" sz="2400" dirty="0">
                <a:latin typeface="+mn-ea"/>
              </a:rPr>
              <a:t>です。</a:t>
            </a:r>
          </a:p>
        </p:txBody>
      </p:sp>
      <p:sp>
        <p:nvSpPr>
          <p:cNvPr id="12" name="テキスト ボックス 11">
            <a:extLst>
              <a:ext uri="{FF2B5EF4-FFF2-40B4-BE49-F238E27FC236}">
                <a16:creationId xmlns:a16="http://schemas.microsoft.com/office/drawing/2014/main" id="{F887193F-6893-49CF-8E84-2019E623E61B}"/>
              </a:ext>
            </a:extLst>
          </p:cNvPr>
          <p:cNvSpPr txBox="1"/>
          <p:nvPr/>
        </p:nvSpPr>
        <p:spPr>
          <a:xfrm>
            <a:off x="408506" y="3154902"/>
            <a:ext cx="8856663" cy="1508105"/>
          </a:xfrm>
          <a:prstGeom prst="rect">
            <a:avLst/>
          </a:prstGeom>
          <a:noFill/>
        </p:spPr>
        <p:txBody>
          <a:bodyPr wrap="square" rtlCol="0">
            <a:spAutoFit/>
          </a:bodyPr>
          <a:lstStyle/>
          <a:p>
            <a:r>
              <a:rPr lang="ja-JP" altLang="en-US" sz="2300" dirty="0"/>
              <a:t>病気と障害を理解し、さりげなく手助けできることが必要で、交通機関やお店など、町のあらゆるところに、温かく見守り適切な手助けをしてくれる人がいれば外出もでき、安心でき、自分でやれることも増えるでしょう。</a:t>
            </a:r>
            <a:endParaRPr kumimoji="1" lang="ja-JP" altLang="en-US" sz="2300" dirty="0"/>
          </a:p>
        </p:txBody>
      </p:sp>
      <p:sp>
        <p:nvSpPr>
          <p:cNvPr id="13" name="テキスト ボックス 7">
            <a:extLst>
              <a:ext uri="{FF2B5EF4-FFF2-40B4-BE49-F238E27FC236}">
                <a16:creationId xmlns:a16="http://schemas.microsoft.com/office/drawing/2014/main" id="{2D0C7E05-8546-40A6-94CD-93B845AC21C0}"/>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4" name="図 3">
            <a:extLst>
              <a:ext uri="{FF2B5EF4-FFF2-40B4-BE49-F238E27FC236}">
                <a16:creationId xmlns:a16="http://schemas.microsoft.com/office/drawing/2014/main" id="{BCD80613-F38E-46E3-BF40-F9FDABC088E9}"/>
              </a:ext>
            </a:extLst>
          </p:cNvPr>
          <p:cNvPicPr>
            <a:picLocks noChangeAspect="1"/>
          </p:cNvPicPr>
          <p:nvPr/>
        </p:nvPicPr>
        <p:blipFill>
          <a:blip r:embed="rId3"/>
          <a:stretch>
            <a:fillRect/>
          </a:stretch>
        </p:blipFill>
        <p:spPr>
          <a:xfrm>
            <a:off x="9393758" y="1558926"/>
            <a:ext cx="2206943" cy="2280102"/>
          </a:xfrm>
          <a:prstGeom prst="rect">
            <a:avLst/>
          </a:prstGeom>
        </p:spPr>
      </p:pic>
      <p:pic>
        <p:nvPicPr>
          <p:cNvPr id="5" name="図 4">
            <a:extLst>
              <a:ext uri="{FF2B5EF4-FFF2-40B4-BE49-F238E27FC236}">
                <a16:creationId xmlns:a16="http://schemas.microsoft.com/office/drawing/2014/main" id="{91BB4030-B54B-48F7-ADB9-B280BE0072C6}"/>
              </a:ext>
            </a:extLst>
          </p:cNvPr>
          <p:cNvPicPr>
            <a:picLocks noChangeAspect="1"/>
          </p:cNvPicPr>
          <p:nvPr/>
        </p:nvPicPr>
        <p:blipFill>
          <a:blip r:embed="rId4"/>
          <a:stretch>
            <a:fillRect/>
          </a:stretch>
        </p:blipFill>
        <p:spPr>
          <a:xfrm>
            <a:off x="1003314" y="4656010"/>
            <a:ext cx="3503370" cy="17703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537BC263-DC9A-453B-9F68-888FA8ADFF37}"/>
              </a:ext>
            </a:extLst>
          </p:cNvPr>
          <p:cNvSpPr/>
          <p:nvPr/>
        </p:nvSpPr>
        <p:spPr>
          <a:xfrm>
            <a:off x="1450183" y="326930"/>
            <a:ext cx="7262467" cy="1287462"/>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7" name="角丸四角形 6">
            <a:extLst>
              <a:ext uri="{FF2B5EF4-FFF2-40B4-BE49-F238E27FC236}">
                <a16:creationId xmlns:a16="http://schemas.microsoft.com/office/drawing/2014/main" id="{DA8CC66D-7905-46D1-974F-16715FC80D50}"/>
              </a:ext>
            </a:extLst>
          </p:cNvPr>
          <p:cNvSpPr/>
          <p:nvPr/>
        </p:nvSpPr>
        <p:spPr>
          <a:xfrm>
            <a:off x="434147" y="1869746"/>
            <a:ext cx="5925710" cy="4445835"/>
          </a:xfrm>
          <a:prstGeom prst="roundRect">
            <a:avLst>
              <a:gd name="adj" fmla="val 3840"/>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54E726BE-E2D6-4BFA-A2D6-1330CD0773F6}"/>
              </a:ext>
            </a:extLst>
          </p:cNvPr>
          <p:cNvSpPr/>
          <p:nvPr/>
        </p:nvSpPr>
        <p:spPr>
          <a:xfrm>
            <a:off x="1653562" y="426031"/>
            <a:ext cx="7262467" cy="1077218"/>
          </a:xfrm>
          <a:prstGeom prst="rect">
            <a:avLst/>
          </a:prstGeom>
        </p:spPr>
        <p:txBody>
          <a:bodyPr wrap="square">
            <a:spAutoFit/>
          </a:bodyPr>
          <a:lstStyle/>
          <a:p>
            <a:pPr eaLnBrk="1" hangingPunct="1">
              <a:defRPr/>
            </a:pPr>
            <a:r>
              <a:rPr lang="ja-JP" altLang="en-US" sz="3200" b="1" dirty="0">
                <a:solidFill>
                  <a:srgbClr val="FF0000"/>
                </a:solidFill>
                <a:latin typeface="AR丸ゴシック体M" pitchFamily="49" charset="-128"/>
                <a:ea typeface="AR丸ゴシック体M" panose="020B0609010101010101"/>
                <a:cs typeface="+mj-cs"/>
              </a:rPr>
              <a:t>認知症</a:t>
            </a:r>
            <a:r>
              <a:rPr lang="ja-JP" altLang="en-US" sz="3200" b="1" dirty="0">
                <a:solidFill>
                  <a:srgbClr val="7030A0"/>
                </a:solidFill>
                <a:latin typeface="AR丸ゴシック体M" pitchFamily="49" charset="-128"/>
                <a:ea typeface="AR丸ゴシック体M" panose="020B0609010101010101"/>
                <a:cs typeface="+mj-cs"/>
              </a:rPr>
              <a:t>の方と接するときの</a:t>
            </a:r>
            <a:endParaRPr lang="en-US" altLang="ja-JP" sz="3200" b="1" dirty="0">
              <a:solidFill>
                <a:srgbClr val="7030A0"/>
              </a:solidFill>
              <a:latin typeface="AR丸ゴシック体M" pitchFamily="49" charset="-128"/>
              <a:ea typeface="AR丸ゴシック体M" panose="020B0609010101010101"/>
              <a:cs typeface="+mj-cs"/>
            </a:endParaRPr>
          </a:p>
          <a:p>
            <a:pPr eaLnBrk="1" hangingPunct="1">
              <a:defRPr/>
            </a:pPr>
            <a:r>
              <a:rPr lang="ja-JP" altLang="en-US" sz="3200" b="1" dirty="0">
                <a:latin typeface="AR丸ゴシック体M" pitchFamily="49" charset="-128"/>
                <a:ea typeface="AR丸ゴシック体M" panose="020B0609010101010101"/>
                <a:cs typeface="+mj-cs"/>
              </a:rPr>
              <a:t>「３つのない」</a:t>
            </a:r>
            <a:r>
              <a:rPr lang="ja-JP" altLang="en-US" sz="2800" b="1" dirty="0">
                <a:solidFill>
                  <a:srgbClr val="FF0000"/>
                </a:solidFill>
                <a:latin typeface="AR丸ゴシック体M" pitchFamily="49" charset="-128"/>
                <a:ea typeface="AR丸ゴシック体M" panose="020B0609010101010101"/>
                <a:cs typeface="+mj-cs"/>
              </a:rPr>
              <a:t>と</a:t>
            </a:r>
            <a:r>
              <a:rPr lang="ja-JP" altLang="en-US" sz="3200" b="1" dirty="0">
                <a:solidFill>
                  <a:srgbClr val="C00000"/>
                </a:solidFill>
                <a:latin typeface="AR丸ゴシック体M" pitchFamily="49" charset="-128"/>
                <a:ea typeface="AR丸ゴシック体M" panose="020B0609010101010101"/>
                <a:cs typeface="+mj-cs"/>
              </a:rPr>
              <a:t>「７つのポイント」</a:t>
            </a:r>
            <a:endParaRPr lang="ja-JP" altLang="en-US" sz="3200" dirty="0">
              <a:solidFill>
                <a:srgbClr val="C00000"/>
              </a:solidFill>
              <a:latin typeface="AR丸ゴシック体M" pitchFamily="49" charset="-128"/>
              <a:ea typeface="AR丸ゴシック体M" panose="020B0609010101010101"/>
            </a:endParaRPr>
          </a:p>
        </p:txBody>
      </p:sp>
      <p:sp>
        <p:nvSpPr>
          <p:cNvPr id="12" name="円/楕円 11">
            <a:extLst>
              <a:ext uri="{FF2B5EF4-FFF2-40B4-BE49-F238E27FC236}">
                <a16:creationId xmlns:a16="http://schemas.microsoft.com/office/drawing/2014/main" id="{2099238A-BBF0-4C46-8157-14769155A635}"/>
              </a:ext>
            </a:extLst>
          </p:cNvPr>
          <p:cNvSpPr/>
          <p:nvPr/>
        </p:nvSpPr>
        <p:spPr>
          <a:xfrm>
            <a:off x="575574" y="3144068"/>
            <a:ext cx="3070983" cy="1504341"/>
          </a:xfrm>
          <a:prstGeom prst="ellipse">
            <a:avLst/>
          </a:prstGeom>
          <a:solidFill>
            <a:schemeClr val="bg1"/>
          </a:solidFill>
          <a:ln w="57150">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600" b="1" dirty="0">
                <a:latin typeface="AR丸ゴシック体M" panose="020B0609010101010101" pitchFamily="49" charset="-128"/>
                <a:ea typeface="AR丸ゴシック体M" panose="020B0609010101010101" pitchFamily="49" charset="-128"/>
              </a:rPr>
              <a:t>１驚かせ</a:t>
            </a:r>
            <a:r>
              <a:rPr lang="ja-JP" altLang="en-US" sz="2600" b="1" dirty="0">
                <a:solidFill>
                  <a:srgbClr val="FF0000"/>
                </a:solidFill>
                <a:latin typeface="AR丸ゴシック体M" panose="020B0609010101010101" pitchFamily="49" charset="-128"/>
                <a:ea typeface="AR丸ゴシック体M" panose="020B0609010101010101" pitchFamily="49" charset="-128"/>
              </a:rPr>
              <a:t>ない</a:t>
            </a:r>
          </a:p>
        </p:txBody>
      </p:sp>
      <p:sp>
        <p:nvSpPr>
          <p:cNvPr id="13" name="円/楕円 12">
            <a:extLst>
              <a:ext uri="{FF2B5EF4-FFF2-40B4-BE49-F238E27FC236}">
                <a16:creationId xmlns:a16="http://schemas.microsoft.com/office/drawing/2014/main" id="{C4929E83-BFAC-4B62-A49B-E80B18C78BC2}"/>
              </a:ext>
            </a:extLst>
          </p:cNvPr>
          <p:cNvSpPr/>
          <p:nvPr/>
        </p:nvSpPr>
        <p:spPr>
          <a:xfrm>
            <a:off x="3181799" y="3173546"/>
            <a:ext cx="3070982" cy="1508033"/>
          </a:xfrm>
          <a:prstGeom prst="ellipse">
            <a:avLst/>
          </a:prstGeom>
          <a:solidFill>
            <a:schemeClr val="bg1"/>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600" b="1" dirty="0">
                <a:latin typeface="AR丸ゴシック体M" panose="020B0609010101010101" pitchFamily="49" charset="-128"/>
                <a:ea typeface="AR丸ゴシック体M" panose="020B0609010101010101" pitchFamily="49" charset="-128"/>
              </a:rPr>
              <a:t>２急がせ</a:t>
            </a:r>
            <a:r>
              <a:rPr lang="ja-JP" altLang="en-US" sz="2600" b="1" dirty="0">
                <a:solidFill>
                  <a:srgbClr val="FF0000"/>
                </a:solidFill>
                <a:latin typeface="AR丸ゴシック体M" panose="020B0609010101010101" pitchFamily="49" charset="-128"/>
                <a:ea typeface="AR丸ゴシック体M" panose="020B0609010101010101" pitchFamily="49" charset="-128"/>
              </a:rPr>
              <a:t>ない</a:t>
            </a:r>
          </a:p>
        </p:txBody>
      </p:sp>
      <p:sp>
        <p:nvSpPr>
          <p:cNvPr id="14" name="円/楕円 13">
            <a:extLst>
              <a:ext uri="{FF2B5EF4-FFF2-40B4-BE49-F238E27FC236}">
                <a16:creationId xmlns:a16="http://schemas.microsoft.com/office/drawing/2014/main" id="{C6B73961-7E06-4053-9967-5259C7875FAB}"/>
              </a:ext>
            </a:extLst>
          </p:cNvPr>
          <p:cNvSpPr/>
          <p:nvPr/>
        </p:nvSpPr>
        <p:spPr>
          <a:xfrm>
            <a:off x="1917157" y="4467224"/>
            <a:ext cx="3070982" cy="1552690"/>
          </a:xfrm>
          <a:prstGeom prst="ellipse">
            <a:avLst/>
          </a:prstGeom>
          <a:solidFill>
            <a:schemeClr val="bg1"/>
          </a:solidFill>
          <a:ln w="57150">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600" b="1" dirty="0">
                <a:latin typeface="AR丸ゴシック体M" panose="020B0609010101010101" pitchFamily="49" charset="-128"/>
                <a:ea typeface="AR丸ゴシック体M" panose="020B0609010101010101" pitchFamily="49" charset="-128"/>
              </a:rPr>
              <a:t>３自尊心を</a:t>
            </a:r>
            <a:endParaRPr lang="en-US" altLang="ja-JP" sz="2600" b="1" dirty="0">
              <a:latin typeface="AR丸ゴシック体M" panose="020B0609010101010101" pitchFamily="49" charset="-128"/>
              <a:ea typeface="AR丸ゴシック体M" panose="020B0609010101010101" pitchFamily="49" charset="-128"/>
            </a:endParaRPr>
          </a:p>
          <a:p>
            <a:pPr eaLnBrk="1" hangingPunct="1">
              <a:defRPr/>
            </a:pPr>
            <a:r>
              <a:rPr lang="ja-JP" altLang="en-US" sz="2600" b="1" dirty="0">
                <a:latin typeface="AR丸ゴシック体M" panose="020B0609010101010101" pitchFamily="49" charset="-128"/>
                <a:ea typeface="AR丸ゴシック体M" panose="020B0609010101010101" pitchFamily="49" charset="-128"/>
              </a:rPr>
              <a:t>　傷つけ</a:t>
            </a:r>
            <a:r>
              <a:rPr lang="ja-JP" altLang="en-US" sz="2600" b="1" dirty="0">
                <a:solidFill>
                  <a:srgbClr val="FF0000"/>
                </a:solidFill>
                <a:latin typeface="AR丸ゴシック体M" panose="020B0609010101010101" pitchFamily="49" charset="-128"/>
                <a:ea typeface="AR丸ゴシック体M" panose="020B0609010101010101" pitchFamily="49" charset="-128"/>
              </a:rPr>
              <a:t>ない</a:t>
            </a:r>
            <a:endParaRPr lang="en-US" altLang="ja-JP" sz="2600" b="1" dirty="0">
              <a:solidFill>
                <a:srgbClr val="FF0000"/>
              </a:solidFill>
              <a:latin typeface="AR丸ゴシック体M" panose="020B0609010101010101" pitchFamily="49" charset="-128"/>
              <a:ea typeface="AR丸ゴシック体M" panose="020B0609010101010101" pitchFamily="49" charset="-128"/>
            </a:endParaRPr>
          </a:p>
        </p:txBody>
      </p:sp>
      <p:sp>
        <p:nvSpPr>
          <p:cNvPr id="10" name="角丸四角形 6">
            <a:extLst>
              <a:ext uri="{FF2B5EF4-FFF2-40B4-BE49-F238E27FC236}">
                <a16:creationId xmlns:a16="http://schemas.microsoft.com/office/drawing/2014/main" id="{0A688596-BBA8-48D6-8C71-0CC4AE954716}"/>
              </a:ext>
            </a:extLst>
          </p:cNvPr>
          <p:cNvSpPr/>
          <p:nvPr/>
        </p:nvSpPr>
        <p:spPr>
          <a:xfrm>
            <a:off x="6359857" y="1863864"/>
            <a:ext cx="5397996" cy="4445835"/>
          </a:xfrm>
          <a:prstGeom prst="roundRect">
            <a:avLst>
              <a:gd name="adj" fmla="val 3840"/>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コンテンツ プレースホルダー 4">
            <a:extLst>
              <a:ext uri="{FF2B5EF4-FFF2-40B4-BE49-F238E27FC236}">
                <a16:creationId xmlns:a16="http://schemas.microsoft.com/office/drawing/2014/main" id="{4D19E4C9-BDEB-49CD-9547-C02ADAC1C3AB}"/>
              </a:ext>
            </a:extLst>
          </p:cNvPr>
          <p:cNvSpPr txBox="1">
            <a:spLocks/>
          </p:cNvSpPr>
          <p:nvPr/>
        </p:nvSpPr>
        <p:spPr>
          <a:xfrm>
            <a:off x="6853966" y="2186511"/>
            <a:ext cx="4511801" cy="54133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2550" indent="0">
              <a:buFont typeface="Arial" panose="020B0604020202020204" pitchFamily="34" charset="0"/>
              <a:buNone/>
              <a:defRPr/>
            </a:pPr>
            <a:r>
              <a:rPr lang="ja-JP" altLang="en-US" sz="14400" b="1" dirty="0">
                <a:solidFill>
                  <a:srgbClr val="C00000"/>
                </a:solidFill>
                <a:latin typeface="AR丸ゴシック体M" pitchFamily="49" charset="-128"/>
                <a:ea typeface="AR丸ゴシック体M" pitchFamily="49" charset="-128"/>
              </a:rPr>
              <a:t>「７つのポイント」</a:t>
            </a:r>
            <a:endParaRPr lang="en-US" altLang="ja-JP" sz="14400" b="1" dirty="0">
              <a:solidFill>
                <a:srgbClr val="C00000"/>
              </a:solidFill>
              <a:latin typeface="AR丸ゴシック体M" pitchFamily="49" charset="-128"/>
              <a:ea typeface="AR丸ゴシック体M" pitchFamily="49" charset="-128"/>
            </a:endParaRPr>
          </a:p>
          <a:p>
            <a:pPr marL="82550" indent="0">
              <a:buFont typeface="Arial" panose="020B0604020202020204" pitchFamily="34" charse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r>
              <a:rPr lang="ja-JP" altLang="en-US" b="1" dirty="0">
                <a:solidFill>
                  <a:schemeClr val="tx1">
                    <a:lumMod val="50000"/>
                    <a:lumOff val="50000"/>
                  </a:schemeClr>
                </a:solidFill>
              </a:rPr>
              <a:t>　</a:t>
            </a: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r>
              <a:rPr lang="ja-JP" altLang="en-US" dirty="0">
                <a:solidFill>
                  <a:schemeClr val="tx1">
                    <a:lumMod val="50000"/>
                    <a:lumOff val="50000"/>
                  </a:schemeClr>
                </a:solidFill>
                <a:latin typeface="AR丸ゴシック体M" pitchFamily="49" charset="-128"/>
                <a:ea typeface="AR丸ゴシック体M" pitchFamily="49" charset="-128"/>
              </a:rPr>
              <a:t>　</a:t>
            </a:r>
            <a:endParaRPr lang="en-US" altLang="ja-JP" dirty="0">
              <a:solidFill>
                <a:schemeClr val="tx1">
                  <a:lumMod val="50000"/>
                  <a:lumOff val="50000"/>
                </a:schemeClr>
              </a:solidFill>
              <a:latin typeface="AR丸ゴシック体M" pitchFamily="49" charset="-128"/>
              <a:ea typeface="AR丸ゴシック体M" pitchFamily="49" charset="-128"/>
            </a:endParaRPr>
          </a:p>
          <a:p>
            <a:pPr marL="82550" indent="0">
              <a:buFont typeface="Arial" panose="020B0604020202020204" pitchFamily="34" charse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r>
              <a:rPr lang="ja-JP" altLang="en-US" b="1" dirty="0">
                <a:solidFill>
                  <a:srgbClr val="FF0000"/>
                </a:solidFill>
                <a:latin typeface="AR丸ゴシック体M" pitchFamily="49" charset="-128"/>
                <a:ea typeface="AR丸ゴシック体M" pitchFamily="49" charset="-128"/>
              </a:rPr>
              <a:t>　　　　　　</a:t>
            </a:r>
            <a:r>
              <a:rPr lang="ja-JP" altLang="en-US" b="1" dirty="0">
                <a:latin typeface="AR丸ゴシック体M" pitchFamily="49" charset="-128"/>
                <a:ea typeface="AR丸ゴシック体M" pitchFamily="49" charset="-128"/>
              </a:rPr>
              <a:t>   </a:t>
            </a:r>
            <a:r>
              <a:rPr lang="ja-JP" altLang="en-US" dirty="0">
                <a:solidFill>
                  <a:srgbClr val="FF0000"/>
                </a:solidFill>
              </a:rPr>
              <a:t>　</a:t>
            </a:r>
            <a:endParaRPr lang="ja-JP" altLang="en-US" dirty="0">
              <a:solidFill>
                <a:schemeClr val="tx1">
                  <a:lumMod val="50000"/>
                  <a:lumOff val="50000"/>
                </a:schemeClr>
              </a:solidFill>
            </a:endParaRPr>
          </a:p>
        </p:txBody>
      </p:sp>
      <p:sp>
        <p:nvSpPr>
          <p:cNvPr id="21507" name="コンテンツ プレースホルダー 4">
            <a:extLst>
              <a:ext uri="{FF2B5EF4-FFF2-40B4-BE49-F238E27FC236}">
                <a16:creationId xmlns:a16="http://schemas.microsoft.com/office/drawing/2014/main" id="{A5682A81-0D18-4F47-9401-FAED7C82E757}"/>
              </a:ext>
            </a:extLst>
          </p:cNvPr>
          <p:cNvSpPr>
            <a:spLocks noGrp="1"/>
          </p:cNvSpPr>
          <p:nvPr>
            <p:ph idx="1"/>
          </p:nvPr>
        </p:nvSpPr>
        <p:spPr>
          <a:xfrm>
            <a:off x="1653562" y="2251553"/>
            <a:ext cx="3600825" cy="563892"/>
          </a:xfrm>
        </p:spPr>
        <p:txBody>
          <a:bodyPr rtlCol="0">
            <a:normAutofit fontScale="25000" lnSpcReduction="20000"/>
          </a:bodyPr>
          <a:lstStyle/>
          <a:p>
            <a:pPr marL="82550" indent="0">
              <a:buNone/>
              <a:defRPr/>
            </a:pPr>
            <a:r>
              <a:rPr lang="ja-JP" altLang="en-US" sz="14400" b="1" dirty="0">
                <a:latin typeface="AR丸ゴシック体M" pitchFamily="49" charset="-128"/>
                <a:ea typeface="AR丸ゴシック体M" pitchFamily="49" charset="-128"/>
              </a:rPr>
              <a:t>「３つのない」</a:t>
            </a:r>
            <a:endParaRPr lang="en-US" altLang="ja-JP" sz="14400" b="1" dirty="0">
              <a:latin typeface="AR丸ゴシック体M" pitchFamily="49" charset="-128"/>
              <a:ea typeface="AR丸ゴシック体M" pitchFamily="49" charset="-128"/>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b="1" dirty="0">
                <a:solidFill>
                  <a:schemeClr val="tx1">
                    <a:lumMod val="50000"/>
                    <a:lumOff val="50000"/>
                  </a:schemeClr>
                </a:solidFill>
              </a:rPr>
              <a:t>　</a:t>
            </a: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dirty="0">
                <a:solidFill>
                  <a:schemeClr val="tx1">
                    <a:lumMod val="50000"/>
                    <a:lumOff val="50000"/>
                  </a:schemeClr>
                </a:solidFill>
                <a:latin typeface="AR丸ゴシック体M" pitchFamily="49" charset="-128"/>
                <a:ea typeface="AR丸ゴシック体M" pitchFamily="49" charset="-128"/>
              </a:rPr>
              <a:t>　</a:t>
            </a:r>
            <a:endParaRPr lang="en-US" altLang="ja-JP" dirty="0">
              <a:solidFill>
                <a:schemeClr val="tx1">
                  <a:lumMod val="50000"/>
                  <a:lumOff val="50000"/>
                </a:schemeClr>
              </a:solidFill>
              <a:latin typeface="AR丸ゴシック体M" pitchFamily="49" charset="-128"/>
              <a:ea typeface="AR丸ゴシック体M" pitchFamily="49" charset="-128"/>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b="1" dirty="0">
                <a:solidFill>
                  <a:srgbClr val="FF0000"/>
                </a:solidFill>
                <a:latin typeface="AR丸ゴシック体M" pitchFamily="49" charset="-128"/>
                <a:ea typeface="AR丸ゴシック体M" pitchFamily="49" charset="-128"/>
              </a:rPr>
              <a:t>　　　　　　</a:t>
            </a:r>
            <a:r>
              <a:rPr lang="ja-JP" altLang="en-US" b="1" dirty="0">
                <a:latin typeface="AR丸ゴシック体M" pitchFamily="49" charset="-128"/>
                <a:ea typeface="AR丸ゴシック体M" pitchFamily="49" charset="-128"/>
              </a:rPr>
              <a:t>   </a:t>
            </a:r>
            <a:r>
              <a:rPr lang="ja-JP" altLang="en-US" dirty="0">
                <a:solidFill>
                  <a:srgbClr val="FF0000"/>
                </a:solidFill>
              </a:rPr>
              <a:t>　</a:t>
            </a:r>
            <a:endParaRPr lang="ja-JP" altLang="en-US" dirty="0">
              <a:solidFill>
                <a:schemeClr val="tx1">
                  <a:lumMod val="50000"/>
                  <a:lumOff val="50000"/>
                </a:schemeClr>
              </a:solidFill>
            </a:endParaRPr>
          </a:p>
        </p:txBody>
      </p:sp>
      <p:sp>
        <p:nvSpPr>
          <p:cNvPr id="17" name="正方形/長方形 16">
            <a:extLst>
              <a:ext uri="{FF2B5EF4-FFF2-40B4-BE49-F238E27FC236}">
                <a16:creationId xmlns:a16="http://schemas.microsoft.com/office/drawing/2014/main" id="{694CB176-EC91-4CD5-9366-C20085F7A9F6}"/>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P21</a:t>
            </a:r>
            <a:endParaRPr lang="ja-JP" altLang="en-US" dirty="0">
              <a:latin typeface="AR丸ゴシック体M" panose="020B0609010101010101" pitchFamily="49" charset="-128"/>
              <a:ea typeface="AR丸ゴシック体M" panose="020B0609010101010101" pitchFamily="49" charset="-128"/>
            </a:endParaRPr>
          </a:p>
        </p:txBody>
      </p:sp>
      <p:sp>
        <p:nvSpPr>
          <p:cNvPr id="9" name="四角形: 角を丸くする 8">
            <a:extLst>
              <a:ext uri="{FF2B5EF4-FFF2-40B4-BE49-F238E27FC236}">
                <a16:creationId xmlns:a16="http://schemas.microsoft.com/office/drawing/2014/main" id="{EEC2387A-198D-4F76-A392-CBBF2A3041A8}"/>
              </a:ext>
            </a:extLst>
          </p:cNvPr>
          <p:cNvSpPr/>
          <p:nvPr/>
        </p:nvSpPr>
        <p:spPr>
          <a:xfrm>
            <a:off x="6559276" y="2921232"/>
            <a:ext cx="2299730"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まずは見守る</a:t>
            </a:r>
          </a:p>
        </p:txBody>
      </p:sp>
      <p:sp>
        <p:nvSpPr>
          <p:cNvPr id="19" name="四角形: 角を丸くする 18">
            <a:extLst>
              <a:ext uri="{FF2B5EF4-FFF2-40B4-BE49-F238E27FC236}">
                <a16:creationId xmlns:a16="http://schemas.microsoft.com/office/drawing/2014/main" id="{32150D11-F515-498C-B5D6-FE2A8AB6B016}"/>
              </a:ext>
            </a:extLst>
          </p:cNvPr>
          <p:cNvSpPr/>
          <p:nvPr/>
        </p:nvSpPr>
        <p:spPr>
          <a:xfrm>
            <a:off x="6575397" y="3721476"/>
            <a:ext cx="2295178"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余裕をもって</a:t>
            </a:r>
            <a:endParaRPr lang="en-US" altLang="ja-JP" b="1" dirty="0">
              <a:solidFill>
                <a:schemeClr val="tx1"/>
              </a:solidFill>
            </a:endParaRPr>
          </a:p>
          <a:p>
            <a:pPr algn="ctr"/>
            <a:r>
              <a:rPr lang="ja-JP" altLang="en-US" b="1" dirty="0">
                <a:solidFill>
                  <a:schemeClr val="tx1"/>
                </a:solidFill>
              </a:rPr>
              <a:t>対応する</a:t>
            </a:r>
            <a:endParaRPr kumimoji="1" lang="ja-JP" altLang="en-US" b="1" dirty="0">
              <a:solidFill>
                <a:schemeClr val="tx1"/>
              </a:solidFill>
            </a:endParaRPr>
          </a:p>
        </p:txBody>
      </p:sp>
      <p:sp>
        <p:nvSpPr>
          <p:cNvPr id="20" name="四角形: 角を丸くする 19">
            <a:extLst>
              <a:ext uri="{FF2B5EF4-FFF2-40B4-BE49-F238E27FC236}">
                <a16:creationId xmlns:a16="http://schemas.microsoft.com/office/drawing/2014/main" id="{EC0F0C7F-5972-4D7C-BDF1-C1088E3EAD62}"/>
              </a:ext>
            </a:extLst>
          </p:cNvPr>
          <p:cNvSpPr/>
          <p:nvPr/>
        </p:nvSpPr>
        <p:spPr>
          <a:xfrm>
            <a:off x="6559276" y="4508939"/>
            <a:ext cx="2298121"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声をかけるときは</a:t>
            </a:r>
            <a:endParaRPr lang="en-US" altLang="ja-JP" b="1" dirty="0">
              <a:solidFill>
                <a:schemeClr val="tx1"/>
              </a:solidFill>
            </a:endParaRPr>
          </a:p>
          <a:p>
            <a:pPr algn="ctr"/>
            <a:r>
              <a:rPr lang="en-US" altLang="ja-JP" b="1" dirty="0">
                <a:solidFill>
                  <a:schemeClr val="tx1"/>
                </a:solidFill>
              </a:rPr>
              <a:t>1</a:t>
            </a:r>
            <a:r>
              <a:rPr lang="ja-JP" altLang="en-US" b="1" dirty="0">
                <a:solidFill>
                  <a:schemeClr val="tx1"/>
                </a:solidFill>
              </a:rPr>
              <a:t>人で</a:t>
            </a:r>
            <a:endParaRPr kumimoji="1" lang="ja-JP" altLang="en-US" b="1" dirty="0">
              <a:solidFill>
                <a:schemeClr val="tx1"/>
              </a:solidFill>
            </a:endParaRPr>
          </a:p>
        </p:txBody>
      </p:sp>
      <p:sp>
        <p:nvSpPr>
          <p:cNvPr id="24" name="四角形: 角を丸くする 23">
            <a:extLst>
              <a:ext uri="{FF2B5EF4-FFF2-40B4-BE49-F238E27FC236}">
                <a16:creationId xmlns:a16="http://schemas.microsoft.com/office/drawing/2014/main" id="{8C81E010-4E7A-4F4F-998C-47EE714C05A1}"/>
              </a:ext>
            </a:extLst>
          </p:cNvPr>
          <p:cNvSpPr/>
          <p:nvPr/>
        </p:nvSpPr>
        <p:spPr>
          <a:xfrm>
            <a:off x="8807428" y="3342692"/>
            <a:ext cx="278170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相手に目線を合わせてやさしい口調で</a:t>
            </a:r>
            <a:endParaRPr kumimoji="1" lang="ja-JP" altLang="en-US" b="1" dirty="0">
              <a:solidFill>
                <a:schemeClr val="tx1"/>
              </a:solidFill>
            </a:endParaRPr>
          </a:p>
        </p:txBody>
      </p:sp>
      <p:sp>
        <p:nvSpPr>
          <p:cNvPr id="25" name="四角形: 角を丸くする 24">
            <a:extLst>
              <a:ext uri="{FF2B5EF4-FFF2-40B4-BE49-F238E27FC236}">
                <a16:creationId xmlns:a16="http://schemas.microsoft.com/office/drawing/2014/main" id="{CFED3C3F-466C-4304-8EC2-F4E34E396585}"/>
              </a:ext>
            </a:extLst>
          </p:cNvPr>
          <p:cNvSpPr/>
          <p:nvPr/>
        </p:nvSpPr>
        <p:spPr>
          <a:xfrm>
            <a:off x="6568324" y="5301208"/>
            <a:ext cx="229137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後ろから声を</a:t>
            </a:r>
            <a:endParaRPr lang="en-US" altLang="ja-JP" b="1" dirty="0">
              <a:solidFill>
                <a:schemeClr val="tx1"/>
              </a:solidFill>
            </a:endParaRPr>
          </a:p>
          <a:p>
            <a:pPr algn="ctr"/>
            <a:r>
              <a:rPr lang="ja-JP" altLang="en-US" b="1" dirty="0">
                <a:solidFill>
                  <a:schemeClr val="tx1"/>
                </a:solidFill>
              </a:rPr>
              <a:t>かけない</a:t>
            </a:r>
            <a:endParaRPr kumimoji="1" lang="ja-JP" altLang="en-US" b="1" dirty="0">
              <a:solidFill>
                <a:schemeClr val="tx1"/>
              </a:solidFill>
            </a:endParaRPr>
          </a:p>
        </p:txBody>
      </p:sp>
      <p:sp>
        <p:nvSpPr>
          <p:cNvPr id="23" name="四角形: 角を丸くする 22">
            <a:extLst>
              <a:ext uri="{FF2B5EF4-FFF2-40B4-BE49-F238E27FC236}">
                <a16:creationId xmlns:a16="http://schemas.microsoft.com/office/drawing/2014/main" id="{4D6E98D0-F8D8-4ED4-903E-1B069A013EC1}"/>
              </a:ext>
            </a:extLst>
          </p:cNvPr>
          <p:cNvSpPr/>
          <p:nvPr/>
        </p:nvSpPr>
        <p:spPr>
          <a:xfrm>
            <a:off x="8807428" y="4137806"/>
            <a:ext cx="278170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おだやかに、はっきりした話し方で</a:t>
            </a:r>
            <a:endParaRPr kumimoji="1" lang="ja-JP" altLang="en-US" b="1" dirty="0">
              <a:solidFill>
                <a:schemeClr val="tx1"/>
              </a:solidFill>
            </a:endParaRPr>
          </a:p>
        </p:txBody>
      </p:sp>
      <p:sp>
        <p:nvSpPr>
          <p:cNvPr id="22" name="四角形: 角を丸くする 21">
            <a:extLst>
              <a:ext uri="{FF2B5EF4-FFF2-40B4-BE49-F238E27FC236}">
                <a16:creationId xmlns:a16="http://schemas.microsoft.com/office/drawing/2014/main" id="{7F255DD1-EE77-49D4-9DEA-DCA8E72E8572}"/>
              </a:ext>
            </a:extLst>
          </p:cNvPr>
          <p:cNvSpPr/>
          <p:nvPr/>
        </p:nvSpPr>
        <p:spPr>
          <a:xfrm>
            <a:off x="8804634" y="4926234"/>
            <a:ext cx="278170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相手の言葉に耳を傾けてゆっくり対応する</a:t>
            </a:r>
            <a:endParaRPr kumimoji="1" lang="ja-JP" altLang="en-US" b="1" dirty="0">
              <a:solidFill>
                <a:schemeClr val="tx1"/>
              </a:solidFill>
            </a:endParaRPr>
          </a:p>
        </p:txBody>
      </p:sp>
      <p:sp>
        <p:nvSpPr>
          <p:cNvPr id="26" name="テキスト ボックス 7">
            <a:extLst>
              <a:ext uri="{FF2B5EF4-FFF2-40B4-BE49-F238E27FC236}">
                <a16:creationId xmlns:a16="http://schemas.microsoft.com/office/drawing/2014/main" id="{5E375497-E866-4503-AB02-824766B30283}"/>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8" name="図 27">
            <a:extLst>
              <a:ext uri="{FF2B5EF4-FFF2-40B4-BE49-F238E27FC236}">
                <a16:creationId xmlns:a16="http://schemas.microsoft.com/office/drawing/2014/main" id="{C83EC15D-C3EA-4873-90D0-BB9FB2780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413" y="619674"/>
            <a:ext cx="2214549" cy="132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1000"/>
                                        <p:tgtEl>
                                          <p:spTgt spid="21507">
                                            <p:txEl>
                                              <p:pRg st="0" end="0"/>
                                            </p:txEl>
                                          </p:spTgt>
                                        </p:tgtEl>
                                      </p:cBhvr>
                                    </p:animEffect>
                                    <p:anim calcmode="lin" valueType="num">
                                      <p:cBhvr>
                                        <p:cTn id="8" dur="1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build="p"/>
      <p:bldP spid="21507" grpId="0" build="p"/>
      <p:bldP spid="9" grpId="0" animBg="1"/>
      <p:bldP spid="19" grpId="0" animBg="1"/>
      <p:bldP spid="20" grpId="0" animBg="1"/>
      <p:bldP spid="24" grpId="0" animBg="1"/>
      <p:bldP spid="25" grpId="0" animBg="1"/>
      <p:bldP spid="23"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28A7582F-6CA6-4346-8C4C-E7F451EADE0A}"/>
              </a:ext>
            </a:extLst>
          </p:cNvPr>
          <p:cNvSpPr/>
          <p:nvPr/>
        </p:nvSpPr>
        <p:spPr>
          <a:xfrm>
            <a:off x="1204111" y="277066"/>
            <a:ext cx="9227968" cy="760991"/>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50179" name="タイトル 1">
            <a:extLst>
              <a:ext uri="{FF2B5EF4-FFF2-40B4-BE49-F238E27FC236}">
                <a16:creationId xmlns:a16="http://schemas.microsoft.com/office/drawing/2014/main" id="{AB921C5E-583D-4C0F-95EE-E6B49C156410}"/>
              </a:ext>
            </a:extLst>
          </p:cNvPr>
          <p:cNvSpPr>
            <a:spLocks noGrp="1" noChangeArrowheads="1"/>
          </p:cNvSpPr>
          <p:nvPr>
            <p:ph type="title"/>
          </p:nvPr>
        </p:nvSpPr>
        <p:spPr bwMode="auto">
          <a:xfrm>
            <a:off x="1482847" y="342245"/>
            <a:ext cx="8827177" cy="696912"/>
          </a:xfrm>
        </p:spPr>
        <p:txBody>
          <a:bodyPr wrap="square" numCol="1" anchorCtr="0" compatLnSpc="1">
            <a:prstTxWarp prst="textNoShape">
              <a:avLst/>
            </a:prstTxWarp>
            <a:noAutofit/>
          </a:bodyPr>
          <a:lstStyle/>
          <a:p>
            <a:r>
              <a:rPr lang="ja-JP" altLang="en-US" sz="3200" b="1" dirty="0">
                <a:solidFill>
                  <a:srgbClr val="7030A0"/>
                </a:solidFill>
                <a:latin typeface="AR丸ゴシック体M" pitchFamily="49" charset="-128"/>
                <a:ea typeface="AR丸ゴシック体M" pitchFamily="49" charset="-128"/>
              </a:rPr>
              <a:t>認知症介護をしている家族の気持ちを理解する</a:t>
            </a:r>
          </a:p>
        </p:txBody>
      </p:sp>
      <p:sp>
        <p:nvSpPr>
          <p:cNvPr id="3" name="コンテンツ プレースホルダー 2">
            <a:extLst>
              <a:ext uri="{FF2B5EF4-FFF2-40B4-BE49-F238E27FC236}">
                <a16:creationId xmlns:a16="http://schemas.microsoft.com/office/drawing/2014/main" id="{953E19EA-65D9-4502-BA91-266D97ADD5F2}"/>
              </a:ext>
            </a:extLst>
          </p:cNvPr>
          <p:cNvSpPr>
            <a:spLocks noGrp="1"/>
          </p:cNvSpPr>
          <p:nvPr>
            <p:ph idx="1"/>
          </p:nvPr>
        </p:nvSpPr>
        <p:spPr>
          <a:xfrm>
            <a:off x="723331" y="947738"/>
            <a:ext cx="10863618" cy="5689600"/>
          </a:xfrm>
        </p:spPr>
        <p:txBody>
          <a:bodyPr/>
          <a:lstStyle/>
          <a:p>
            <a:pPr marL="0" indent="0">
              <a:buNone/>
              <a:defRPr/>
            </a:pPr>
            <a:r>
              <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rPr>
              <a:t>                                     </a:t>
            </a:r>
          </a:p>
          <a:p>
            <a:pPr marL="0" indent="0">
              <a:buNone/>
              <a:defRPr/>
            </a:pPr>
            <a:r>
              <a:rPr lang="ja-JP" altLang="en-US" sz="1800" b="1" dirty="0">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ja-JP" altLang="en-US" sz="1800" b="1" dirty="0">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sz="1800"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ja-JP" altLang="en-US"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p:txBody>
      </p:sp>
      <p:sp>
        <p:nvSpPr>
          <p:cNvPr id="4" name="角丸四角形 3">
            <a:extLst>
              <a:ext uri="{FF2B5EF4-FFF2-40B4-BE49-F238E27FC236}">
                <a16:creationId xmlns:a16="http://schemas.microsoft.com/office/drawing/2014/main" id="{D890CDFA-7161-45E5-93D6-0F77A853C0A8}"/>
              </a:ext>
            </a:extLst>
          </p:cNvPr>
          <p:cNvSpPr/>
          <p:nvPr/>
        </p:nvSpPr>
        <p:spPr>
          <a:xfrm>
            <a:off x="719344" y="1721210"/>
            <a:ext cx="4639637" cy="1368425"/>
          </a:xfrm>
          <a:prstGeom prst="roundRect">
            <a:avLst/>
          </a:prstGeom>
          <a:ln>
            <a:solidFill>
              <a:srgbClr val="F7581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「まさか、うちのおばあちゃんが</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latin typeface="AR丸ゴシック体M" pitchFamily="49" charset="-128"/>
                <a:ea typeface="AR丸ゴシック体M" pitchFamily="49" charset="-128"/>
              </a:rPr>
              <a:t>認知症だなんて･･･」</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とまどい・否定</a:t>
            </a:r>
          </a:p>
        </p:txBody>
      </p:sp>
      <p:sp>
        <p:nvSpPr>
          <p:cNvPr id="5" name="角丸四角形 4">
            <a:extLst>
              <a:ext uri="{FF2B5EF4-FFF2-40B4-BE49-F238E27FC236}">
                <a16:creationId xmlns:a16="http://schemas.microsoft.com/office/drawing/2014/main" id="{25817B05-C04F-4D77-BD52-790EBBF13566}"/>
              </a:ext>
            </a:extLst>
          </p:cNvPr>
          <p:cNvSpPr/>
          <p:nvPr/>
        </p:nvSpPr>
        <p:spPr>
          <a:xfrm>
            <a:off x="6586951" y="1902077"/>
            <a:ext cx="4999998" cy="1346675"/>
          </a:xfrm>
          <a:prstGeom prst="roundRect">
            <a:avLst/>
          </a:prstGeom>
          <a:ln>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「なんで、何度言ってもわからないの！いい加減にしてよ！」</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混乱・怒り・拒絶</a:t>
            </a:r>
          </a:p>
        </p:txBody>
      </p:sp>
      <p:sp>
        <p:nvSpPr>
          <p:cNvPr id="6" name="角丸四角形 5">
            <a:extLst>
              <a:ext uri="{FF2B5EF4-FFF2-40B4-BE49-F238E27FC236}">
                <a16:creationId xmlns:a16="http://schemas.microsoft.com/office/drawing/2014/main" id="{6A191226-861D-41C7-8D40-0BE08AA2915F}"/>
              </a:ext>
            </a:extLst>
          </p:cNvPr>
          <p:cNvSpPr/>
          <p:nvPr/>
        </p:nvSpPr>
        <p:spPr>
          <a:xfrm>
            <a:off x="6730890" y="4867161"/>
            <a:ext cx="4891917" cy="1520825"/>
          </a:xfrm>
          <a:prstGeom prst="roundRect">
            <a:avLst/>
          </a:prstGeom>
          <a:ln>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介護にも少し慣れて、怒っても仕方ないと以前より割り切れる</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割り切り</a:t>
            </a:r>
          </a:p>
        </p:txBody>
      </p:sp>
      <p:sp>
        <p:nvSpPr>
          <p:cNvPr id="7" name="角丸四角形 6">
            <a:extLst>
              <a:ext uri="{FF2B5EF4-FFF2-40B4-BE49-F238E27FC236}">
                <a16:creationId xmlns:a16="http://schemas.microsoft.com/office/drawing/2014/main" id="{1814404A-03AE-41B8-81F7-908526E4EA59}"/>
              </a:ext>
            </a:extLst>
          </p:cNvPr>
          <p:cNvSpPr/>
          <p:nvPr/>
        </p:nvSpPr>
        <p:spPr>
          <a:xfrm>
            <a:off x="1501620" y="4697689"/>
            <a:ext cx="4274371" cy="1520825"/>
          </a:xfrm>
          <a:prstGeom prst="roundRect">
            <a:avLst/>
          </a:prstGeom>
          <a:ln>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認知症の本人のあるがまま</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latin typeface="AR丸ゴシック体M" pitchFamily="49" charset="-128"/>
                <a:ea typeface="AR丸ゴシック体M" pitchFamily="49" charset="-128"/>
              </a:rPr>
              <a:t>（そのまま）を受け入れられる</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受　容</a:t>
            </a:r>
          </a:p>
        </p:txBody>
      </p:sp>
      <p:sp>
        <p:nvSpPr>
          <p:cNvPr id="8" name="右矢印 7">
            <a:extLst>
              <a:ext uri="{FF2B5EF4-FFF2-40B4-BE49-F238E27FC236}">
                <a16:creationId xmlns:a16="http://schemas.microsoft.com/office/drawing/2014/main" id="{9924BC8F-4E2B-481A-B9D0-2F1B3E5F69E4}"/>
              </a:ext>
            </a:extLst>
          </p:cNvPr>
          <p:cNvSpPr/>
          <p:nvPr/>
        </p:nvSpPr>
        <p:spPr>
          <a:xfrm>
            <a:off x="5148470" y="2279144"/>
            <a:ext cx="1495932" cy="3603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 name="下矢印 8">
            <a:extLst>
              <a:ext uri="{FF2B5EF4-FFF2-40B4-BE49-F238E27FC236}">
                <a16:creationId xmlns:a16="http://schemas.microsoft.com/office/drawing/2014/main" id="{CC3D1A2A-EAF9-4296-96E8-2B28B18B814C}"/>
              </a:ext>
            </a:extLst>
          </p:cNvPr>
          <p:cNvSpPr/>
          <p:nvPr/>
        </p:nvSpPr>
        <p:spPr>
          <a:xfrm>
            <a:off x="7017442" y="3047997"/>
            <a:ext cx="360363" cy="198472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上矢印 9">
            <a:extLst>
              <a:ext uri="{FF2B5EF4-FFF2-40B4-BE49-F238E27FC236}">
                <a16:creationId xmlns:a16="http://schemas.microsoft.com/office/drawing/2014/main" id="{72EA0279-66AB-4525-9F67-3C6E181F8AF5}"/>
              </a:ext>
            </a:extLst>
          </p:cNvPr>
          <p:cNvSpPr/>
          <p:nvPr/>
        </p:nvSpPr>
        <p:spPr>
          <a:xfrm rot="2052114">
            <a:off x="5833343" y="3173786"/>
            <a:ext cx="728818" cy="163336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矢印 10">
            <a:extLst>
              <a:ext uri="{FF2B5EF4-FFF2-40B4-BE49-F238E27FC236}">
                <a16:creationId xmlns:a16="http://schemas.microsoft.com/office/drawing/2014/main" id="{95344C2F-6BAD-4384-9FD9-B68C52511846}"/>
              </a:ext>
            </a:extLst>
          </p:cNvPr>
          <p:cNvSpPr/>
          <p:nvPr/>
        </p:nvSpPr>
        <p:spPr>
          <a:xfrm>
            <a:off x="5710764" y="5247543"/>
            <a:ext cx="1067723" cy="37847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正方形/長方形 18">
            <a:extLst>
              <a:ext uri="{FF2B5EF4-FFF2-40B4-BE49-F238E27FC236}">
                <a16:creationId xmlns:a16="http://schemas.microsoft.com/office/drawing/2014/main" id="{0AEB79A9-1E2D-4116-9B19-B982F21A93B0}"/>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P22</a:t>
            </a:r>
            <a:endParaRPr lang="ja-JP" altLang="en-US" dirty="0">
              <a:latin typeface="AR丸ゴシック体M" panose="020B0609010101010101" pitchFamily="49" charset="-128"/>
              <a:ea typeface="AR丸ゴシック体M" panose="020B0609010101010101" pitchFamily="49" charset="-128"/>
            </a:endParaRPr>
          </a:p>
        </p:txBody>
      </p:sp>
      <p:sp>
        <p:nvSpPr>
          <p:cNvPr id="20" name="正方形/長方形 19">
            <a:extLst>
              <a:ext uri="{FF2B5EF4-FFF2-40B4-BE49-F238E27FC236}">
                <a16:creationId xmlns:a16="http://schemas.microsoft.com/office/drawing/2014/main" id="{E0B628C2-68DB-4C08-81AA-810DA98031E0}"/>
              </a:ext>
            </a:extLst>
          </p:cNvPr>
          <p:cNvSpPr/>
          <p:nvPr/>
        </p:nvSpPr>
        <p:spPr>
          <a:xfrm>
            <a:off x="11037131" y="658178"/>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P23</a:t>
            </a:r>
            <a:endParaRPr lang="ja-JP" altLang="en-US" dirty="0">
              <a:latin typeface="AR丸ゴシック体M" panose="020B0609010101010101" pitchFamily="49" charset="-128"/>
              <a:ea typeface="AR丸ゴシック体M" panose="020B0609010101010101" pitchFamily="49" charset="-128"/>
            </a:endParaRPr>
          </a:p>
        </p:txBody>
      </p:sp>
      <p:sp>
        <p:nvSpPr>
          <p:cNvPr id="2" name="テキスト ボックス 1">
            <a:extLst>
              <a:ext uri="{FF2B5EF4-FFF2-40B4-BE49-F238E27FC236}">
                <a16:creationId xmlns:a16="http://schemas.microsoft.com/office/drawing/2014/main" id="{3B0756F9-78E0-4C62-A514-7724AB40B00B}"/>
              </a:ext>
            </a:extLst>
          </p:cNvPr>
          <p:cNvSpPr txBox="1"/>
          <p:nvPr/>
        </p:nvSpPr>
        <p:spPr>
          <a:xfrm>
            <a:off x="303110" y="1205748"/>
            <a:ext cx="5941515" cy="461665"/>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認知症と診断されたころ </a:t>
            </a:r>
            <a:r>
              <a:rPr lang="en-US" altLang="ja-JP" sz="2400" dirty="0">
                <a:solidFill>
                  <a:srgbClr val="7030A0"/>
                </a:solidFill>
                <a:latin typeface="AR丸ゴシック体M" pitchFamily="49" charset="-128"/>
                <a:ea typeface="AR丸ゴシック体M" pitchFamily="49" charset="-128"/>
              </a:rPr>
              <a:t>(</a:t>
            </a:r>
            <a:r>
              <a:rPr lang="ja-JP" altLang="en-US" sz="2400" dirty="0">
                <a:solidFill>
                  <a:srgbClr val="7030A0"/>
                </a:solidFill>
                <a:latin typeface="AR丸ゴシック体M" pitchFamily="49" charset="-128"/>
                <a:ea typeface="AR丸ゴシック体M" pitchFamily="49" charset="-128"/>
              </a:rPr>
              <a:t>ステップ１）</a:t>
            </a:r>
            <a:endParaRPr lang="en-US" altLang="ja-JP" sz="2400" dirty="0">
              <a:solidFill>
                <a:srgbClr val="7030A0"/>
              </a:solidFill>
              <a:latin typeface="AR丸ゴシック体M" pitchFamily="49" charset="-128"/>
              <a:ea typeface="AR丸ゴシック体M" pitchFamily="49" charset="-128"/>
            </a:endParaRPr>
          </a:p>
        </p:txBody>
      </p:sp>
      <p:sp>
        <p:nvSpPr>
          <p:cNvPr id="21" name="テキスト ボックス 20">
            <a:extLst>
              <a:ext uri="{FF2B5EF4-FFF2-40B4-BE49-F238E27FC236}">
                <a16:creationId xmlns:a16="http://schemas.microsoft.com/office/drawing/2014/main" id="{2EF32BC4-3E1F-4AD8-98EE-58C4C9F40507}"/>
              </a:ext>
            </a:extLst>
          </p:cNvPr>
          <p:cNvSpPr txBox="1"/>
          <p:nvPr/>
        </p:nvSpPr>
        <p:spPr>
          <a:xfrm>
            <a:off x="6155140" y="1421219"/>
            <a:ext cx="6137401" cy="461665"/>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認知症の症状が進行すると</a:t>
            </a:r>
            <a:r>
              <a:rPr lang="ja-JP" altLang="en-US" sz="2400" dirty="0">
                <a:solidFill>
                  <a:srgbClr val="7030A0"/>
                </a:solidFill>
                <a:latin typeface="AR丸ゴシック体M" pitchFamily="49" charset="-128"/>
                <a:ea typeface="AR丸ゴシック体M" pitchFamily="49" charset="-128"/>
              </a:rPr>
              <a:t>（ステップ２）</a:t>
            </a:r>
            <a:endParaRPr lang="en-US" altLang="ja-JP" sz="2400" dirty="0">
              <a:solidFill>
                <a:srgbClr val="7030A0"/>
              </a:solidFill>
              <a:latin typeface="AR丸ゴシック体M" pitchFamily="49" charset="-128"/>
              <a:ea typeface="AR丸ゴシック体M" pitchFamily="49" charset="-128"/>
            </a:endParaRPr>
          </a:p>
        </p:txBody>
      </p:sp>
      <p:sp>
        <p:nvSpPr>
          <p:cNvPr id="22" name="テキスト ボックス 21">
            <a:extLst>
              <a:ext uri="{FF2B5EF4-FFF2-40B4-BE49-F238E27FC236}">
                <a16:creationId xmlns:a16="http://schemas.microsoft.com/office/drawing/2014/main" id="{7385E0D1-9E4D-47BE-B407-9682CAFC4D78}"/>
              </a:ext>
            </a:extLst>
          </p:cNvPr>
          <p:cNvSpPr txBox="1"/>
          <p:nvPr/>
        </p:nvSpPr>
        <p:spPr>
          <a:xfrm>
            <a:off x="996016" y="3851433"/>
            <a:ext cx="4734222" cy="830997"/>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認知症への理解が深まる</a:t>
            </a:r>
            <a:endParaRPr lang="en-US" altLang="ja-JP" sz="2400" b="1" dirty="0">
              <a:solidFill>
                <a:srgbClr val="7030A0"/>
              </a:solidFill>
              <a:latin typeface="AR丸ゴシック体M" pitchFamily="49" charset="-128"/>
              <a:ea typeface="AR丸ゴシック体M" pitchFamily="49" charset="-128"/>
            </a:endParaRPr>
          </a:p>
          <a:p>
            <a:pPr marL="0" indent="0">
              <a:buNone/>
              <a:defRPr/>
            </a:pPr>
            <a:r>
              <a:rPr lang="ja-JP" altLang="en-US" sz="2400" dirty="0">
                <a:solidFill>
                  <a:srgbClr val="7030A0"/>
                </a:solidFill>
                <a:latin typeface="AR丸ゴシック体M" pitchFamily="49" charset="-128"/>
                <a:ea typeface="AR丸ゴシック体M" pitchFamily="49" charset="-128"/>
              </a:rPr>
              <a:t>　　　　　　　（ステップ４）</a:t>
            </a:r>
            <a:endParaRPr lang="en-US" altLang="ja-JP" sz="2400" dirty="0">
              <a:solidFill>
                <a:srgbClr val="7030A0"/>
              </a:solidFill>
              <a:latin typeface="AR丸ゴシック体M" pitchFamily="49" charset="-128"/>
              <a:ea typeface="AR丸ゴシック体M" pitchFamily="49" charset="-128"/>
            </a:endParaRPr>
          </a:p>
        </p:txBody>
      </p:sp>
      <p:sp>
        <p:nvSpPr>
          <p:cNvPr id="23" name="テキスト ボックス 22">
            <a:extLst>
              <a:ext uri="{FF2B5EF4-FFF2-40B4-BE49-F238E27FC236}">
                <a16:creationId xmlns:a16="http://schemas.microsoft.com/office/drawing/2014/main" id="{57A6DE85-DCA7-4F3D-8F9F-59B3E757A7BD}"/>
              </a:ext>
            </a:extLst>
          </p:cNvPr>
          <p:cNvSpPr txBox="1"/>
          <p:nvPr/>
        </p:nvSpPr>
        <p:spPr>
          <a:xfrm>
            <a:off x="7443118" y="3734143"/>
            <a:ext cx="4584574" cy="1200329"/>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怒ったりイライラしても</a:t>
            </a:r>
            <a:endParaRPr lang="en-US" altLang="ja-JP" sz="2400" b="1" dirty="0">
              <a:solidFill>
                <a:srgbClr val="7030A0"/>
              </a:solidFill>
              <a:latin typeface="AR丸ゴシック体M" pitchFamily="49" charset="-128"/>
              <a:ea typeface="AR丸ゴシック体M" pitchFamily="49" charset="-128"/>
            </a:endParaRPr>
          </a:p>
          <a:p>
            <a:pPr marL="0" indent="0">
              <a:buNone/>
              <a:defRPr/>
            </a:pPr>
            <a:r>
              <a:rPr lang="ja-JP" altLang="en-US" sz="2400" b="1" dirty="0">
                <a:solidFill>
                  <a:srgbClr val="7030A0"/>
                </a:solidFill>
                <a:latin typeface="AR丸ゴシック体M" pitchFamily="49" charset="-128"/>
                <a:ea typeface="AR丸ゴシック体M" pitchFamily="49" charset="-128"/>
              </a:rPr>
              <a:t>仕方ないなぁ</a:t>
            </a:r>
            <a:r>
              <a:rPr lang="en-US" altLang="ja-JP" sz="2400" b="1" dirty="0">
                <a:solidFill>
                  <a:srgbClr val="7030A0"/>
                </a:solidFill>
                <a:latin typeface="AR丸ゴシック体M" pitchFamily="49" charset="-128"/>
                <a:ea typeface="AR丸ゴシック体M" pitchFamily="49" charset="-128"/>
              </a:rPr>
              <a:t>…</a:t>
            </a:r>
            <a:r>
              <a:rPr lang="ja-JP" altLang="en-US" sz="2400" b="1" dirty="0">
                <a:solidFill>
                  <a:srgbClr val="7030A0"/>
                </a:solidFill>
                <a:latin typeface="AR丸ゴシック体M" pitchFamily="49" charset="-128"/>
                <a:ea typeface="AR丸ゴシック体M" pitchFamily="49" charset="-128"/>
              </a:rPr>
              <a:t>と思うころ</a:t>
            </a:r>
            <a:endParaRPr lang="en-US" altLang="ja-JP" sz="2400" b="1" dirty="0">
              <a:solidFill>
                <a:srgbClr val="7030A0"/>
              </a:solidFill>
              <a:latin typeface="AR丸ゴシック体M" pitchFamily="49" charset="-128"/>
              <a:ea typeface="AR丸ゴシック体M" pitchFamily="49" charset="-128"/>
            </a:endParaRPr>
          </a:p>
          <a:p>
            <a:pPr marL="0" indent="0">
              <a:buNone/>
              <a:defRPr/>
            </a:pPr>
            <a:r>
              <a:rPr lang="ja-JP" altLang="en-US" sz="2400" b="1" dirty="0">
                <a:solidFill>
                  <a:srgbClr val="7030A0"/>
                </a:solidFill>
                <a:latin typeface="AR丸ゴシック体M" pitchFamily="49" charset="-128"/>
                <a:ea typeface="AR丸ゴシック体M" pitchFamily="49" charset="-128"/>
              </a:rPr>
              <a:t>　　　　　　　　</a:t>
            </a:r>
            <a:r>
              <a:rPr lang="en-US" altLang="ja-JP" sz="2400" dirty="0">
                <a:solidFill>
                  <a:srgbClr val="7030A0"/>
                </a:solidFill>
                <a:latin typeface="AR丸ゴシック体M" pitchFamily="49" charset="-128"/>
                <a:ea typeface="AR丸ゴシック体M" pitchFamily="49" charset="-128"/>
              </a:rPr>
              <a:t>(</a:t>
            </a:r>
            <a:r>
              <a:rPr lang="ja-JP" altLang="en-US" sz="2400" dirty="0">
                <a:solidFill>
                  <a:srgbClr val="7030A0"/>
                </a:solidFill>
                <a:latin typeface="AR丸ゴシック体M" pitchFamily="49" charset="-128"/>
                <a:ea typeface="AR丸ゴシック体M" pitchFamily="49" charset="-128"/>
              </a:rPr>
              <a:t>ステップ３）</a:t>
            </a:r>
            <a:endParaRPr lang="en-US" altLang="ja-JP" sz="2400" dirty="0">
              <a:solidFill>
                <a:srgbClr val="7030A0"/>
              </a:solidFill>
              <a:latin typeface="AR丸ゴシック体M" pitchFamily="49" charset="-128"/>
              <a:ea typeface="AR丸ゴシック体M" pitchFamily="49" charset="-128"/>
            </a:endParaRPr>
          </a:p>
        </p:txBody>
      </p:sp>
      <p:sp>
        <p:nvSpPr>
          <p:cNvPr id="24" name="テキスト ボックス 7">
            <a:extLst>
              <a:ext uri="{FF2B5EF4-FFF2-40B4-BE49-F238E27FC236}">
                <a16:creationId xmlns:a16="http://schemas.microsoft.com/office/drawing/2014/main" id="{5619439B-7EC0-4235-8F70-2223DDEF66A7}"/>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13" name="図 12">
            <a:extLst>
              <a:ext uri="{FF2B5EF4-FFF2-40B4-BE49-F238E27FC236}">
                <a16:creationId xmlns:a16="http://schemas.microsoft.com/office/drawing/2014/main" id="{FF451825-C396-48DF-A76C-88860E088D3B}"/>
              </a:ext>
            </a:extLst>
          </p:cNvPr>
          <p:cNvPicPr>
            <a:picLocks noChangeAspect="1"/>
          </p:cNvPicPr>
          <p:nvPr/>
        </p:nvPicPr>
        <p:blipFill>
          <a:blip r:embed="rId3"/>
          <a:stretch>
            <a:fillRect/>
          </a:stretch>
        </p:blipFill>
        <p:spPr>
          <a:xfrm>
            <a:off x="489474" y="2459325"/>
            <a:ext cx="1109568" cy="1249788"/>
          </a:xfrm>
          <a:prstGeom prst="rect">
            <a:avLst/>
          </a:prstGeom>
        </p:spPr>
      </p:pic>
      <p:pic>
        <p:nvPicPr>
          <p:cNvPr id="14" name="図 13">
            <a:extLst>
              <a:ext uri="{FF2B5EF4-FFF2-40B4-BE49-F238E27FC236}">
                <a16:creationId xmlns:a16="http://schemas.microsoft.com/office/drawing/2014/main" id="{7E67CEEF-2B4F-4831-97AC-220B29F8FBC4}"/>
              </a:ext>
            </a:extLst>
          </p:cNvPr>
          <p:cNvPicPr>
            <a:picLocks noChangeAspect="1"/>
          </p:cNvPicPr>
          <p:nvPr/>
        </p:nvPicPr>
        <p:blipFill>
          <a:blip r:embed="rId4"/>
          <a:stretch>
            <a:fillRect/>
          </a:stretch>
        </p:blipFill>
        <p:spPr>
          <a:xfrm>
            <a:off x="347901" y="4570365"/>
            <a:ext cx="1322947" cy="2072820"/>
          </a:xfrm>
          <a:prstGeom prst="rect">
            <a:avLst/>
          </a:prstGeom>
        </p:spPr>
      </p:pic>
      <p:pic>
        <p:nvPicPr>
          <p:cNvPr id="15" name="図 14">
            <a:extLst>
              <a:ext uri="{FF2B5EF4-FFF2-40B4-BE49-F238E27FC236}">
                <a16:creationId xmlns:a16="http://schemas.microsoft.com/office/drawing/2014/main" id="{0FDF72D3-C5F6-4899-B2C3-770048EEF7CF}"/>
              </a:ext>
            </a:extLst>
          </p:cNvPr>
          <p:cNvPicPr>
            <a:picLocks noChangeAspect="1"/>
          </p:cNvPicPr>
          <p:nvPr/>
        </p:nvPicPr>
        <p:blipFill>
          <a:blip r:embed="rId5"/>
          <a:stretch>
            <a:fillRect/>
          </a:stretch>
        </p:blipFill>
        <p:spPr>
          <a:xfrm>
            <a:off x="1640372" y="5720452"/>
            <a:ext cx="615749" cy="1048603"/>
          </a:xfrm>
          <a:prstGeom prst="rect">
            <a:avLst/>
          </a:prstGeom>
        </p:spPr>
      </p:pic>
    </p:spTree>
    <p:extLst>
      <p:ext uri="{BB962C8B-B14F-4D97-AF65-F5344CB8AC3E}">
        <p14:creationId xmlns:p14="http://schemas.microsoft.com/office/powerpoint/2010/main" val="272113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1000"/>
                                        <p:tgtEl>
                                          <p:spTgt spid="10"/>
                                        </p:tgtEl>
                                      </p:cBhvr>
                                    </p:animEffect>
                                    <p:anim calcmode="lin" valueType="num">
                                      <p:cBhvr>
                                        <p:cTn id="85" dur="1000" fill="hold"/>
                                        <p:tgtEl>
                                          <p:spTgt spid="10"/>
                                        </p:tgtEl>
                                        <p:attrNameLst>
                                          <p:attrName>ppt_x</p:attrName>
                                        </p:attrNameLst>
                                      </p:cBhvr>
                                      <p:tavLst>
                                        <p:tav tm="0">
                                          <p:val>
                                            <p:strVal val="#ppt_x"/>
                                          </p:val>
                                        </p:tav>
                                        <p:tav tm="100000">
                                          <p:val>
                                            <p:strVal val="#ppt_x"/>
                                          </p:val>
                                        </p:tav>
                                      </p:tavLst>
                                    </p:anim>
                                    <p:anim calcmode="lin" valueType="num">
                                      <p:cBhvr>
                                        <p:cTn id="8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52BB0654-9675-4997-9995-D2D0C8BFF795}"/>
              </a:ext>
            </a:extLst>
          </p:cNvPr>
          <p:cNvSpPr/>
          <p:nvPr/>
        </p:nvSpPr>
        <p:spPr>
          <a:xfrm>
            <a:off x="1103243" y="260351"/>
            <a:ext cx="8975036" cy="792161"/>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dirty="0"/>
          </a:p>
        </p:txBody>
      </p:sp>
      <p:sp>
        <p:nvSpPr>
          <p:cNvPr id="56323" name="タイトル 1">
            <a:extLst>
              <a:ext uri="{FF2B5EF4-FFF2-40B4-BE49-F238E27FC236}">
                <a16:creationId xmlns:a16="http://schemas.microsoft.com/office/drawing/2014/main" id="{1AF1B931-A287-424D-A746-CA5CEB895220}"/>
              </a:ext>
            </a:extLst>
          </p:cNvPr>
          <p:cNvSpPr>
            <a:spLocks noGrp="1"/>
          </p:cNvSpPr>
          <p:nvPr>
            <p:ph type="title"/>
          </p:nvPr>
        </p:nvSpPr>
        <p:spPr bwMode="auto">
          <a:xfrm>
            <a:off x="1224306" y="301574"/>
            <a:ext cx="8627720" cy="720725"/>
          </a:xfrm>
          <a:extLst>
            <a:ext uri="{91240B29-F687-4F45-9708-019B960494DF}">
              <a14:hiddenLine xmlns:a14="http://schemas.microsoft.com/office/drawing/2010/main" w="28575">
                <a:solidFill>
                  <a:srgbClr val="000000"/>
                </a:solidFill>
                <a:miter lim="800000"/>
                <a:headEnd/>
                <a:tailEnd/>
              </a14:hiddenLine>
            </a:ext>
          </a:extLst>
        </p:spPr>
        <p:txBody>
          <a:bodyPr wrap="square" numCol="1" anchorCtr="0" compatLnSpc="1">
            <a:prstTxWarp prst="textNoShape">
              <a:avLst/>
            </a:prstTxWarp>
            <a:normAutofit fontScale="90000"/>
          </a:bodyPr>
          <a:lstStyle/>
          <a:p>
            <a:r>
              <a:rPr lang="ja-JP" altLang="en-US" sz="3600" b="1" dirty="0">
                <a:solidFill>
                  <a:srgbClr val="7030A0"/>
                </a:solidFill>
                <a:latin typeface="AR丸ゴシック体M" pitchFamily="49" charset="-128"/>
                <a:ea typeface="AR丸ゴシック体M" pitchFamily="49" charset="-128"/>
              </a:rPr>
              <a:t> </a:t>
            </a:r>
            <a:r>
              <a:rPr lang="ja-JP" altLang="en-US" sz="3600" b="1" dirty="0">
                <a:solidFill>
                  <a:srgbClr val="FF0000"/>
                </a:solidFill>
                <a:latin typeface="AR丸ゴシック体M" pitchFamily="49" charset="-128"/>
                <a:ea typeface="AR丸ゴシック体M" pitchFamily="49" charset="-128"/>
              </a:rPr>
              <a:t>認知症</a:t>
            </a:r>
            <a:r>
              <a:rPr lang="ja-JP" altLang="en-US" sz="3600" b="1" dirty="0">
                <a:solidFill>
                  <a:srgbClr val="7030A0"/>
                </a:solidFill>
                <a:latin typeface="AR丸ゴシック体M" pitchFamily="49" charset="-128"/>
                <a:ea typeface="AR丸ゴシック体M" pitchFamily="49" charset="-128"/>
              </a:rPr>
              <a:t>サポーターとして出来ることから</a:t>
            </a:r>
            <a:r>
              <a:rPr lang="en-US" altLang="ja-JP" sz="3600" b="1" dirty="0">
                <a:solidFill>
                  <a:srgbClr val="7030A0"/>
                </a:solidFill>
                <a:latin typeface="AR丸ゴシック体M" pitchFamily="49" charset="-128"/>
                <a:ea typeface="AR丸ゴシック体M" pitchFamily="49" charset="-128"/>
              </a:rPr>
              <a:t>…</a:t>
            </a:r>
            <a:endParaRPr lang="ja-JP" altLang="en-US" sz="3600" b="1" dirty="0">
              <a:solidFill>
                <a:srgbClr val="7030A0"/>
              </a:solidFill>
              <a:latin typeface="AR丸ゴシック体M" pitchFamily="49" charset="-128"/>
              <a:ea typeface="AR丸ゴシック体M" pitchFamily="49" charset="-128"/>
            </a:endParaRPr>
          </a:p>
        </p:txBody>
      </p:sp>
      <p:pic>
        <p:nvPicPr>
          <p:cNvPr id="12" name="図 11">
            <a:extLst>
              <a:ext uri="{FF2B5EF4-FFF2-40B4-BE49-F238E27FC236}">
                <a16:creationId xmlns:a16="http://schemas.microsoft.com/office/drawing/2014/main" id="{E2003D22-8CFB-4A54-A670-520392DB8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063" y="2304663"/>
            <a:ext cx="2031142" cy="121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テキスト ボックス 1">
            <a:extLst>
              <a:ext uri="{FF2B5EF4-FFF2-40B4-BE49-F238E27FC236}">
                <a16:creationId xmlns:a16="http://schemas.microsoft.com/office/drawing/2014/main" id="{B05D01A8-C81A-4C41-A99E-FD88D4920784}"/>
              </a:ext>
            </a:extLst>
          </p:cNvPr>
          <p:cNvSpPr txBox="1">
            <a:spLocks noChangeArrowheads="1"/>
          </p:cNvSpPr>
          <p:nvPr/>
        </p:nvSpPr>
        <p:spPr bwMode="auto">
          <a:xfrm>
            <a:off x="434145" y="1111920"/>
            <a:ext cx="44852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800" b="1" dirty="0">
                <a:solidFill>
                  <a:srgbClr val="0070C0"/>
                </a:solidFill>
                <a:latin typeface="AR丸ゴシック体M" pitchFamily="49" charset="-128"/>
                <a:ea typeface="AR丸ゴシック体M" pitchFamily="49" charset="-128"/>
                <a:cs typeface="メイリオ" panose="020B0604030504040204" pitchFamily="50" charset="-128"/>
              </a:rPr>
              <a:t>自分達の出来ることから　　　　</a:t>
            </a:r>
            <a:endParaRPr lang="ja-JP" altLang="en-US" sz="2800" dirty="0">
              <a:solidFill>
                <a:schemeClr val="tx1"/>
              </a:solidFill>
              <a:latin typeface="Arial" panose="020B0604020202020204" pitchFamily="34" charset="0"/>
              <a:ea typeface="ＭＳ Ｐゴシック" panose="020B060007020508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710EE63D-32BC-413C-B8DC-D8F479CB1905}"/>
              </a:ext>
            </a:extLst>
          </p:cNvPr>
          <p:cNvSpPr>
            <a:spLocks noChangeArrowheads="1"/>
          </p:cNvSpPr>
          <p:nvPr/>
        </p:nvSpPr>
        <p:spPr bwMode="auto">
          <a:xfrm>
            <a:off x="221905" y="4407444"/>
            <a:ext cx="108609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丸ゴシック体M" pitchFamily="49" charset="-128"/>
                <a:ea typeface="AR丸ゴシック体M" pitchFamily="49" charset="-128"/>
              </a:rPr>
              <a:t>自分の身近なご近所、地域、職場、趣味活動の場など様々な場面で認知症</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サポーターとして活動することが大切です。</a:t>
            </a:r>
            <a:endParaRPr lang="en-US" altLang="ja-JP" sz="2700" dirty="0">
              <a:solidFill>
                <a:schemeClr val="tx1"/>
              </a:solidFill>
              <a:latin typeface="AR丸ゴシック体M" pitchFamily="49" charset="-128"/>
              <a:ea typeface="AR丸ゴシック体M" pitchFamily="49" charset="-128"/>
            </a:endParaRPr>
          </a:p>
        </p:txBody>
      </p:sp>
      <p:sp>
        <p:nvSpPr>
          <p:cNvPr id="11" name="正方形/長方形 10">
            <a:extLst>
              <a:ext uri="{FF2B5EF4-FFF2-40B4-BE49-F238E27FC236}">
                <a16:creationId xmlns:a16="http://schemas.microsoft.com/office/drawing/2014/main" id="{1D850297-6DBF-4E2F-A0C0-25EF3BFCC4BB}"/>
              </a:ext>
            </a:extLst>
          </p:cNvPr>
          <p:cNvSpPr/>
          <p:nvPr/>
        </p:nvSpPr>
        <p:spPr>
          <a:xfrm>
            <a:off x="11037131" y="263526"/>
            <a:ext cx="720725" cy="4318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P24</a:t>
            </a:r>
            <a:endParaRPr lang="ja-JP" altLang="en-US" dirty="0">
              <a:latin typeface="AR丸ゴシック体M" panose="020B0609010101010101" pitchFamily="49" charset="-128"/>
              <a:ea typeface="AR丸ゴシック体M" panose="020B0609010101010101" pitchFamily="49" charset="-128"/>
            </a:endParaRPr>
          </a:p>
        </p:txBody>
      </p:sp>
      <p:sp>
        <p:nvSpPr>
          <p:cNvPr id="13" name="正方形/長方形 12">
            <a:extLst>
              <a:ext uri="{FF2B5EF4-FFF2-40B4-BE49-F238E27FC236}">
                <a16:creationId xmlns:a16="http://schemas.microsoft.com/office/drawing/2014/main" id="{4D01783E-156A-45D5-A76D-286625D396B1}"/>
              </a:ext>
            </a:extLst>
          </p:cNvPr>
          <p:cNvSpPr/>
          <p:nvPr/>
        </p:nvSpPr>
        <p:spPr>
          <a:xfrm>
            <a:off x="11037130" y="1103279"/>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P29</a:t>
            </a:r>
            <a:endParaRPr lang="ja-JP" altLang="en-US" dirty="0">
              <a:latin typeface="AR丸ゴシック体M" panose="020B0609010101010101" pitchFamily="49" charset="-128"/>
              <a:ea typeface="AR丸ゴシック体M" panose="020B0609010101010101" pitchFamily="49" charset="-128"/>
            </a:endParaRPr>
          </a:p>
        </p:txBody>
      </p:sp>
      <p:sp>
        <p:nvSpPr>
          <p:cNvPr id="14" name="正方形/長方形 13">
            <a:extLst>
              <a:ext uri="{FF2B5EF4-FFF2-40B4-BE49-F238E27FC236}">
                <a16:creationId xmlns:a16="http://schemas.microsoft.com/office/drawing/2014/main" id="{0D60D2FD-E3CB-4969-9AE0-62FC54CDF892}"/>
              </a:ext>
            </a:extLst>
          </p:cNvPr>
          <p:cNvSpPr/>
          <p:nvPr/>
        </p:nvSpPr>
        <p:spPr>
          <a:xfrm rot="5400000">
            <a:off x="11193516" y="538940"/>
            <a:ext cx="407952" cy="720725"/>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dirty="0">
                <a:latin typeface="AR丸ゴシック体M" panose="020B0609010101010101" pitchFamily="49" charset="-128"/>
                <a:ea typeface="AR丸ゴシック体M" panose="020B0609010101010101" pitchFamily="49" charset="-128"/>
              </a:rPr>
              <a:t>～</a:t>
            </a:r>
          </a:p>
        </p:txBody>
      </p:sp>
      <p:sp>
        <p:nvSpPr>
          <p:cNvPr id="9" name="吹き出し: 角を丸めた四角形 8">
            <a:extLst>
              <a:ext uri="{FF2B5EF4-FFF2-40B4-BE49-F238E27FC236}">
                <a16:creationId xmlns:a16="http://schemas.microsoft.com/office/drawing/2014/main" id="{21607A9F-DF7E-475F-91F0-B6ACDBFFC982}"/>
              </a:ext>
            </a:extLst>
          </p:cNvPr>
          <p:cNvSpPr/>
          <p:nvPr/>
        </p:nvSpPr>
        <p:spPr>
          <a:xfrm>
            <a:off x="9439411" y="1669085"/>
            <a:ext cx="2214549" cy="531111"/>
          </a:xfrm>
          <a:prstGeom prst="wedgeRoundRectCallout">
            <a:avLst>
              <a:gd name="adj1" fmla="val -10994"/>
              <a:gd name="adj2" fmla="val 830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u="sng" dirty="0"/>
              <a:t>サポーターの証</a:t>
            </a:r>
          </a:p>
        </p:txBody>
      </p:sp>
      <p:sp>
        <p:nvSpPr>
          <p:cNvPr id="18" name="正方形/長方形 17">
            <a:extLst>
              <a:ext uri="{FF2B5EF4-FFF2-40B4-BE49-F238E27FC236}">
                <a16:creationId xmlns:a16="http://schemas.microsoft.com/office/drawing/2014/main" id="{3B3C4DEB-5A42-4701-A8FB-C49E1A5A9F5B}"/>
              </a:ext>
            </a:extLst>
          </p:cNvPr>
          <p:cNvSpPr>
            <a:spLocks noChangeArrowheads="1"/>
          </p:cNvSpPr>
          <p:nvPr/>
        </p:nvSpPr>
        <p:spPr bwMode="auto">
          <a:xfrm>
            <a:off x="221905" y="3399183"/>
            <a:ext cx="103662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丸ゴシック体M" pitchFamily="49" charset="-128"/>
                <a:ea typeface="AR丸ゴシック体M" pitchFamily="49" charset="-128"/>
              </a:rPr>
              <a:t>認知症の本人が困っている様子がみえたら一声かけてみましょう。</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具体的なサポートが出来なくても温かい気持ちは伝わります。</a:t>
            </a:r>
            <a:endParaRPr lang="en-US" altLang="ja-JP" dirty="0">
              <a:solidFill>
                <a:schemeClr val="tx1"/>
              </a:solidFill>
              <a:latin typeface="AR丸ゴシック体M" pitchFamily="49" charset="-128"/>
              <a:ea typeface="AR丸ゴシック体M" pitchFamily="49" charset="-128"/>
            </a:endParaRPr>
          </a:p>
        </p:txBody>
      </p:sp>
      <p:sp>
        <p:nvSpPr>
          <p:cNvPr id="19" name="正方形/長方形 18">
            <a:extLst>
              <a:ext uri="{FF2B5EF4-FFF2-40B4-BE49-F238E27FC236}">
                <a16:creationId xmlns:a16="http://schemas.microsoft.com/office/drawing/2014/main" id="{74A3A8ED-6206-4342-A657-2CF224C2D3B3}"/>
              </a:ext>
            </a:extLst>
          </p:cNvPr>
          <p:cNvSpPr>
            <a:spLocks noChangeArrowheads="1"/>
          </p:cNvSpPr>
          <p:nvPr/>
        </p:nvSpPr>
        <p:spPr bwMode="auto">
          <a:xfrm>
            <a:off x="221905" y="1695007"/>
            <a:ext cx="92395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丸ゴシック体M" pitchFamily="49" charset="-128"/>
                <a:ea typeface="AR丸ゴシック体M" pitchFamily="49" charset="-128"/>
              </a:rPr>
              <a:t>認知症の介護家族は、「近所に迷惑をかけているのでは」と</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いう思いがあることがあります。「大変ですね、お互い様です</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から、お気づかいなく」といった一言やねぎらいの言葉をかけ　　</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ることで家族の気持ちが楽になることもあります。</a:t>
            </a:r>
            <a:endParaRPr lang="en-US" altLang="ja-JP" sz="2700" dirty="0">
              <a:solidFill>
                <a:schemeClr val="tx1"/>
              </a:solidFill>
              <a:latin typeface="AR丸ゴシック体M" pitchFamily="49" charset="-128"/>
              <a:ea typeface="AR丸ゴシック体M" pitchFamily="49" charset="-128"/>
            </a:endParaRPr>
          </a:p>
        </p:txBody>
      </p:sp>
      <p:sp>
        <p:nvSpPr>
          <p:cNvPr id="23" name="正方形/長方形 22">
            <a:extLst>
              <a:ext uri="{FF2B5EF4-FFF2-40B4-BE49-F238E27FC236}">
                <a16:creationId xmlns:a16="http://schemas.microsoft.com/office/drawing/2014/main" id="{7AE9AAFB-6F6B-409F-AE06-CE3BDE426783}"/>
              </a:ext>
            </a:extLst>
          </p:cNvPr>
          <p:cNvSpPr>
            <a:spLocks noChangeArrowheads="1"/>
          </p:cNvSpPr>
          <p:nvPr/>
        </p:nvSpPr>
        <p:spPr bwMode="auto">
          <a:xfrm>
            <a:off x="221905" y="5333537"/>
            <a:ext cx="117236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FF6600"/>
                </a:solidFill>
                <a:latin typeface="AR丸ゴシック体M" pitchFamily="49" charset="-128"/>
                <a:ea typeface="AR丸ゴシック体M" pitchFamily="49" charset="-128"/>
              </a:rPr>
              <a:t>●</a:t>
            </a:r>
            <a:r>
              <a:rPr lang="ja-JP" altLang="en-US" b="1" u="sng" dirty="0">
                <a:solidFill>
                  <a:srgbClr val="FF6600"/>
                </a:solidFill>
                <a:latin typeface="AR丸ゴシック体M" pitchFamily="49" charset="-128"/>
                <a:ea typeface="AR丸ゴシック体M" pitchFamily="49" charset="-128"/>
              </a:rPr>
              <a:t>全国で始まっている「チームオレンジ」の活動</a:t>
            </a:r>
            <a:endParaRPr lang="en-US" altLang="ja-JP" b="1" u="sng" dirty="0">
              <a:solidFill>
                <a:srgbClr val="FF6600"/>
              </a:solidFill>
              <a:latin typeface="AR丸ゴシック体M" pitchFamily="49" charset="-128"/>
              <a:ea typeface="AR丸ゴシック体M" pitchFamily="49" charset="-128"/>
            </a:endParaRPr>
          </a:p>
          <a:p>
            <a:pPr>
              <a:spcBef>
                <a:spcPct val="0"/>
              </a:spcBef>
              <a:buFontTx/>
              <a:buNone/>
            </a:pPr>
            <a:r>
              <a:rPr lang="ja-JP" altLang="en-US" sz="2000" b="1" dirty="0">
                <a:solidFill>
                  <a:srgbClr val="FF6600"/>
                </a:solidFill>
                <a:latin typeface="AR丸ゴシック体M" pitchFamily="49" charset="-128"/>
                <a:ea typeface="AR丸ゴシック体M" pitchFamily="49" charset="-128"/>
              </a:rPr>
              <a:t>　認知症サポーターとなった地域住民と地域に関係する人たちが認知症の本人とその家族の困りごと　</a:t>
            </a:r>
            <a:endParaRPr lang="en-US" altLang="ja-JP" sz="2000" b="1" dirty="0">
              <a:solidFill>
                <a:srgbClr val="FF6600"/>
              </a:solidFill>
              <a:latin typeface="AR丸ゴシック体M" pitchFamily="49" charset="-128"/>
              <a:ea typeface="AR丸ゴシック体M" pitchFamily="49" charset="-128"/>
            </a:endParaRPr>
          </a:p>
          <a:p>
            <a:pPr>
              <a:spcBef>
                <a:spcPct val="0"/>
              </a:spcBef>
              <a:buFontTx/>
              <a:buNone/>
            </a:pPr>
            <a:r>
              <a:rPr lang="ja-JP" altLang="en-US" sz="2000" b="1" dirty="0">
                <a:solidFill>
                  <a:srgbClr val="FF6600"/>
                </a:solidFill>
                <a:latin typeface="AR丸ゴシック体M" pitchFamily="49" charset="-128"/>
                <a:ea typeface="AR丸ゴシック体M" pitchFamily="49" charset="-128"/>
              </a:rPr>
              <a:t>　を直接聞いたり、サポートの方法を話し合ったりと様々なことを共有しながら、それぞれの役割を</a:t>
            </a:r>
            <a:endParaRPr lang="en-US" altLang="ja-JP" sz="2000" b="1" dirty="0">
              <a:solidFill>
                <a:srgbClr val="FF6600"/>
              </a:solidFill>
              <a:latin typeface="AR丸ゴシック体M" pitchFamily="49" charset="-128"/>
              <a:ea typeface="AR丸ゴシック体M" pitchFamily="49" charset="-128"/>
            </a:endParaRPr>
          </a:p>
          <a:p>
            <a:pPr>
              <a:spcBef>
                <a:spcPct val="0"/>
              </a:spcBef>
              <a:buFontTx/>
              <a:buNone/>
            </a:pPr>
            <a:r>
              <a:rPr lang="ja-JP" altLang="en-US" sz="2000" b="1" dirty="0">
                <a:solidFill>
                  <a:srgbClr val="FF6600"/>
                </a:solidFill>
                <a:latin typeface="AR丸ゴシック体M" pitchFamily="49" charset="-128"/>
                <a:ea typeface="AR丸ゴシック体M" pitchFamily="49" charset="-128"/>
              </a:rPr>
              <a:t>　通して、支え合い、助け合う地域づくり活動</a:t>
            </a:r>
            <a:endParaRPr lang="en-US" altLang="ja-JP" sz="2000" dirty="0">
              <a:solidFill>
                <a:srgbClr val="FF6600"/>
              </a:solidFill>
              <a:latin typeface="AR丸ゴシック体M" pitchFamily="49" charset="-128"/>
              <a:ea typeface="AR丸ゴシック体M" pitchFamily="49" charset="-128"/>
            </a:endParaRPr>
          </a:p>
        </p:txBody>
      </p:sp>
      <p:sp>
        <p:nvSpPr>
          <p:cNvPr id="15" name="テキスト ボックス 7">
            <a:extLst>
              <a:ext uri="{FF2B5EF4-FFF2-40B4-BE49-F238E27FC236}">
                <a16:creationId xmlns:a16="http://schemas.microsoft.com/office/drawing/2014/main" id="{2330762F-A161-4FF9-B7E3-A0DDA3539D5C}"/>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2AA6EE-FE37-4F57-832C-94DFCCE71F89}"/>
              </a:ext>
            </a:extLst>
          </p:cNvPr>
          <p:cNvSpPr>
            <a:spLocks noGrp="1"/>
          </p:cNvSpPr>
          <p:nvPr>
            <p:ph type="title"/>
          </p:nvPr>
        </p:nvSpPr>
        <p:spPr>
          <a:xfrm>
            <a:off x="2365375" y="266699"/>
            <a:ext cx="7461250" cy="801690"/>
          </a:xfrm>
          <a:solidFill>
            <a:schemeClr val="bg1"/>
          </a:solidFill>
        </p:spPr>
        <p:txBody>
          <a:bodyPr/>
          <a:lstStyle/>
          <a:p>
            <a:pPr>
              <a:defRPr/>
            </a:pPr>
            <a:r>
              <a:rPr lang="ja-JP" altLang="en-US" sz="4000" b="1" dirty="0"/>
              <a:t>　桐生市の取り組み</a:t>
            </a:r>
            <a:r>
              <a:rPr lang="ja-JP" altLang="en-US" sz="3200" dirty="0"/>
              <a:t>（一部紹介）</a:t>
            </a:r>
          </a:p>
        </p:txBody>
      </p:sp>
      <p:sp>
        <p:nvSpPr>
          <p:cNvPr id="8" name="コンテンツ プレースホルダー 2">
            <a:extLst>
              <a:ext uri="{FF2B5EF4-FFF2-40B4-BE49-F238E27FC236}">
                <a16:creationId xmlns:a16="http://schemas.microsoft.com/office/drawing/2014/main" id="{0E29CC80-64E1-491E-A31F-13421DE2DF80}"/>
              </a:ext>
            </a:extLst>
          </p:cNvPr>
          <p:cNvSpPr txBox="1">
            <a:spLocks/>
          </p:cNvSpPr>
          <p:nvPr/>
        </p:nvSpPr>
        <p:spPr bwMode="auto">
          <a:xfrm>
            <a:off x="698500" y="1311965"/>
            <a:ext cx="10693400" cy="5279336"/>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kumimoji="1"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kumimoji="1"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umimoji="1"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defRPr/>
            </a:pPr>
            <a:r>
              <a:rPr lang="ja-JP" altLang="en-US" sz="3200" b="1" dirty="0">
                <a:solidFill>
                  <a:srgbClr val="FF0000"/>
                </a:solidFill>
                <a:latin typeface="AR丸ゴシック体M" pitchFamily="49" charset="-128"/>
                <a:ea typeface="AR丸ゴシック体M" pitchFamily="49" charset="-128"/>
              </a:rPr>
              <a:t>「桐生ふれあいメール」</a:t>
            </a:r>
            <a:endParaRPr lang="en-US" altLang="ja-JP" sz="3200" b="1" dirty="0">
              <a:solidFill>
                <a:srgbClr val="FF0000"/>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登録するともしもの時、高齢者等の命や身体の安全を守る</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ために</a:t>
            </a:r>
            <a:r>
              <a:rPr lang="ja-JP" altLang="en-US" b="1" dirty="0">
                <a:solidFill>
                  <a:srgbClr val="FF0000"/>
                </a:solidFill>
                <a:latin typeface="AR丸ゴシック体M" pitchFamily="49" charset="-128"/>
                <a:ea typeface="AR丸ゴシック体M" pitchFamily="49" charset="-128"/>
              </a:rPr>
              <a:t>「高齢者等緊急情報」</a:t>
            </a:r>
            <a:r>
              <a:rPr lang="ja-JP" altLang="en-US" dirty="0">
                <a:solidFill>
                  <a:schemeClr val="tx1"/>
                </a:solidFill>
                <a:latin typeface="AR丸ゴシック体M" pitchFamily="49" charset="-128"/>
                <a:ea typeface="AR丸ゴシック体M" pitchFamily="49" charset="-128"/>
              </a:rPr>
              <a:t>として、パソコンや携帯電話</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に情報を配信します。</a:t>
            </a:r>
            <a:endParaRPr lang="en-US" altLang="ja-JP" dirty="0">
              <a:solidFill>
                <a:schemeClr val="tx1"/>
              </a:solidFill>
              <a:latin typeface="AR丸ゴシック体M" pitchFamily="49" charset="-128"/>
              <a:ea typeface="AR丸ゴシック体M" pitchFamily="49" charset="-128"/>
            </a:endParaRPr>
          </a:p>
          <a:p>
            <a:pPr marL="0" indent="0">
              <a:buNone/>
              <a:defRPr/>
            </a:pPr>
            <a:endParaRPr lang="en-US" altLang="ja-JP" sz="1200" dirty="0">
              <a:solidFill>
                <a:schemeClr val="tx1"/>
              </a:solidFill>
              <a:latin typeface="AR丸ゴシック体M" pitchFamily="49" charset="-128"/>
              <a:ea typeface="AR丸ゴシック体M" pitchFamily="49" charset="-128"/>
            </a:endParaRPr>
          </a:p>
          <a:p>
            <a:pPr marL="0" indent="0">
              <a:buNone/>
              <a:defRPr/>
            </a:pPr>
            <a:endParaRPr lang="en-US" altLang="ja-JP" sz="1200" dirty="0">
              <a:solidFill>
                <a:schemeClr val="tx1"/>
              </a:solidFill>
              <a:latin typeface="AR丸ゴシック体M" pitchFamily="49" charset="-128"/>
              <a:ea typeface="AR丸ゴシック体M" pitchFamily="49" charset="-128"/>
            </a:endParaRPr>
          </a:p>
          <a:p>
            <a:pPr marL="0" indent="0">
              <a:buNone/>
              <a:defRPr/>
            </a:pPr>
            <a:r>
              <a:rPr lang="ja-JP" altLang="en-US" sz="3200" b="1" dirty="0">
                <a:solidFill>
                  <a:srgbClr val="0070C0"/>
                </a:solidFill>
                <a:latin typeface="AR丸ゴシック体M" pitchFamily="49" charset="-128"/>
                <a:ea typeface="AR丸ゴシック体M" pitchFamily="49" charset="-128"/>
              </a:rPr>
              <a:t>「どこシル</a:t>
            </a:r>
            <a:r>
              <a:rPr lang="ja-JP" altLang="en-US" sz="3200" b="1" dirty="0">
                <a:solidFill>
                  <a:srgbClr val="FF6600"/>
                </a:solidFill>
                <a:latin typeface="AR丸ゴシック体M" pitchFamily="49" charset="-128"/>
                <a:ea typeface="AR丸ゴシック体M" pitchFamily="49" charset="-128"/>
              </a:rPr>
              <a:t>伝言板」</a:t>
            </a:r>
            <a:endParaRPr lang="en-US" altLang="ja-JP" sz="3200" b="1" dirty="0">
              <a:solidFill>
                <a:srgbClr val="FF6600"/>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もしもの時、帽子や衣類、杖やバッグなどに</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 貼った</a:t>
            </a:r>
            <a:r>
              <a:rPr lang="ja-JP" altLang="en-US" b="1" dirty="0">
                <a:solidFill>
                  <a:srgbClr val="FF6600"/>
                </a:solidFill>
                <a:latin typeface="AR丸ゴシック体M" pitchFamily="49" charset="-128"/>
                <a:ea typeface="AR丸ゴシック体M" pitchFamily="49" charset="-128"/>
              </a:rPr>
              <a:t>見守りシール（</a:t>
            </a:r>
            <a:r>
              <a:rPr lang="en-US" altLang="ja-JP" b="1" dirty="0">
                <a:solidFill>
                  <a:srgbClr val="FF6600"/>
                </a:solidFill>
                <a:latin typeface="AR丸ゴシック体M" pitchFamily="49" charset="-128"/>
                <a:ea typeface="AR丸ゴシック体M" pitchFamily="49" charset="-128"/>
              </a:rPr>
              <a:t>QR</a:t>
            </a:r>
            <a:r>
              <a:rPr lang="ja-JP" altLang="en-US" b="1" dirty="0">
                <a:solidFill>
                  <a:srgbClr val="FF6600"/>
                </a:solidFill>
                <a:latin typeface="AR丸ゴシック体M" pitchFamily="49" charset="-128"/>
                <a:ea typeface="AR丸ゴシック体M" pitchFamily="49" charset="-128"/>
              </a:rPr>
              <a:t>コード）</a:t>
            </a:r>
            <a:r>
              <a:rPr lang="ja-JP" altLang="en-US" dirty="0">
                <a:solidFill>
                  <a:schemeClr val="tx1"/>
                </a:solidFill>
                <a:latin typeface="AR丸ゴシック体M" pitchFamily="49" charset="-128"/>
                <a:ea typeface="AR丸ゴシック体M" pitchFamily="49" charset="-128"/>
              </a:rPr>
              <a:t>をスマートフォン</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dirty="0">
                <a:solidFill>
                  <a:schemeClr val="tx1"/>
                </a:solidFill>
                <a:latin typeface="AR丸ゴシック体M" pitchFamily="49" charset="-128"/>
                <a:ea typeface="AR丸ゴシック体M" pitchFamily="49" charset="-128"/>
              </a:rPr>
              <a:t> </a:t>
            </a:r>
            <a:r>
              <a:rPr lang="ja-JP" altLang="en-US" dirty="0">
                <a:solidFill>
                  <a:schemeClr val="tx1"/>
                </a:solidFill>
                <a:latin typeface="AR丸ゴシック体M" pitchFamily="49" charset="-128"/>
                <a:ea typeface="AR丸ゴシック体M" pitchFamily="49" charset="-128"/>
              </a:rPr>
              <a:t>などのカメラで読み取ると、保護者（家族等）へ</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dirty="0">
                <a:solidFill>
                  <a:schemeClr val="tx1"/>
                </a:solidFill>
                <a:latin typeface="AR丸ゴシック体M" pitchFamily="49" charset="-128"/>
                <a:ea typeface="AR丸ゴシック体M" pitchFamily="49" charset="-128"/>
              </a:rPr>
              <a:t> </a:t>
            </a:r>
            <a:r>
              <a:rPr lang="ja-JP" altLang="en-US" dirty="0">
                <a:solidFill>
                  <a:schemeClr val="tx1"/>
                </a:solidFill>
                <a:latin typeface="AR丸ゴシック体M" pitchFamily="49" charset="-128"/>
                <a:ea typeface="AR丸ゴシック体M" pitchFamily="49" charset="-128"/>
              </a:rPr>
              <a:t>瞬時に発見通知メールが届き、保護者（家族等）の</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b="1" dirty="0">
                <a:solidFill>
                  <a:schemeClr val="tx1"/>
                </a:solidFill>
                <a:latin typeface="AR丸ゴシック体M" pitchFamily="49" charset="-128"/>
                <a:ea typeface="AR丸ゴシック体M" pitchFamily="49" charset="-128"/>
              </a:rPr>
              <a:t> </a:t>
            </a:r>
            <a:r>
              <a:rPr lang="ja-JP" altLang="en-US" b="1" dirty="0">
                <a:solidFill>
                  <a:srgbClr val="FF6600"/>
                </a:solidFill>
                <a:latin typeface="AR丸ゴシック体M" pitchFamily="49" charset="-128"/>
                <a:ea typeface="AR丸ゴシック体M" pitchFamily="49" charset="-128"/>
              </a:rPr>
              <a:t>お迎えまでが迅速に</a:t>
            </a:r>
            <a:r>
              <a:rPr lang="ja-JP" altLang="en-US" dirty="0">
                <a:solidFill>
                  <a:schemeClr val="tx1"/>
                </a:solidFill>
                <a:latin typeface="AR丸ゴシック体M" pitchFamily="49" charset="-128"/>
                <a:ea typeface="AR丸ゴシック体M" pitchFamily="49" charset="-128"/>
              </a:rPr>
              <a:t>行えます。</a:t>
            </a:r>
            <a:endParaRPr lang="en-US" altLang="ja-JP" dirty="0">
              <a:solidFill>
                <a:schemeClr val="tx1"/>
              </a:solidFill>
              <a:latin typeface="AR丸ゴシック体M"/>
              <a:ea typeface="+mj-ea"/>
            </a:endParaRPr>
          </a:p>
        </p:txBody>
      </p:sp>
      <p:pic>
        <p:nvPicPr>
          <p:cNvPr id="58372" name="図 6" descr="テキスト&#10;&#10;自動的に生成された説明">
            <a:extLst>
              <a:ext uri="{FF2B5EF4-FFF2-40B4-BE49-F238E27FC236}">
                <a16:creationId xmlns:a16="http://schemas.microsoft.com/office/drawing/2014/main" id="{14978565-1C29-4C38-A690-CE20C0AFF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97" t="12419" r="5733" b="4810"/>
          <a:stretch>
            <a:fillRect/>
          </a:stretch>
        </p:blipFill>
        <p:spPr bwMode="auto">
          <a:xfrm>
            <a:off x="8788400" y="4528064"/>
            <a:ext cx="2821782" cy="195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コンテンツ プレースホルダー 4" descr="テキスト&#10;&#10;自動的に生成された説明">
            <a:extLst>
              <a:ext uri="{FF2B5EF4-FFF2-40B4-BE49-F238E27FC236}">
                <a16:creationId xmlns:a16="http://schemas.microsoft.com/office/drawing/2014/main" id="{756F9163-80EC-414A-99B2-180BE28F942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5452" t="3815" r="7574" b="3908"/>
          <a:stretch>
            <a:fillRect/>
          </a:stretch>
        </p:blipFill>
        <p:spPr>
          <a:xfrm>
            <a:off x="9651801" y="1196245"/>
            <a:ext cx="1906587" cy="2697894"/>
          </a:xfrm>
        </p:spPr>
      </p:pic>
      <p:sp>
        <p:nvSpPr>
          <p:cNvPr id="9" name="四角形: 角を丸くする 8">
            <a:extLst>
              <a:ext uri="{FF2B5EF4-FFF2-40B4-BE49-F238E27FC236}">
                <a16:creationId xmlns:a16="http://schemas.microsoft.com/office/drawing/2014/main" id="{6F5A67EF-2E9A-4260-B588-99CEFA66A6FA}"/>
              </a:ext>
            </a:extLst>
          </p:cNvPr>
          <p:cNvSpPr/>
          <p:nvPr/>
        </p:nvSpPr>
        <p:spPr>
          <a:xfrm>
            <a:off x="5827594" y="2954199"/>
            <a:ext cx="3614063" cy="1256903"/>
          </a:xfrm>
          <a:prstGeom prst="roundRect">
            <a:avLst/>
          </a:prstGeom>
          <a:solidFill>
            <a:srgbClr val="FF9966"/>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8375" name="図 5" descr="QR コード&#10;&#10;自動的に生成された説明">
            <a:extLst>
              <a:ext uri="{FF2B5EF4-FFF2-40B4-BE49-F238E27FC236}">
                <a16:creationId xmlns:a16="http://schemas.microsoft.com/office/drawing/2014/main" id="{CD42AD1A-0C0F-443D-B3C7-531AC75CF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127" y="3108452"/>
            <a:ext cx="3443893" cy="95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矢印: 上 9">
            <a:extLst>
              <a:ext uri="{FF2B5EF4-FFF2-40B4-BE49-F238E27FC236}">
                <a16:creationId xmlns:a16="http://schemas.microsoft.com/office/drawing/2014/main" id="{97D57805-1A65-4CB4-9947-F561661A3035}"/>
              </a:ext>
            </a:extLst>
          </p:cNvPr>
          <p:cNvSpPr/>
          <p:nvPr/>
        </p:nvSpPr>
        <p:spPr>
          <a:xfrm rot="19577815">
            <a:off x="8266677" y="4229717"/>
            <a:ext cx="294002" cy="1086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四角形: 角を丸くする 12">
            <a:extLst>
              <a:ext uri="{FF2B5EF4-FFF2-40B4-BE49-F238E27FC236}">
                <a16:creationId xmlns:a16="http://schemas.microsoft.com/office/drawing/2014/main" id="{A1178ACC-3578-48B5-8199-36222026DBF1}"/>
              </a:ext>
            </a:extLst>
          </p:cNvPr>
          <p:cNvSpPr/>
          <p:nvPr/>
        </p:nvSpPr>
        <p:spPr>
          <a:xfrm>
            <a:off x="8800702" y="5293517"/>
            <a:ext cx="1702198" cy="52308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0F842E8D-D463-4671-9F5D-A87451C2DF27}"/>
              </a:ext>
            </a:extLst>
          </p:cNvPr>
          <p:cNvSpPr txBox="1"/>
          <p:nvPr/>
        </p:nvSpPr>
        <p:spPr>
          <a:xfrm>
            <a:off x="6930030" y="3411427"/>
            <a:ext cx="487531" cy="253916"/>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050" b="1" dirty="0">
                <a:solidFill>
                  <a:schemeClr val="accent1"/>
                </a:solidFill>
              </a:rPr>
              <a:t>見本</a:t>
            </a:r>
          </a:p>
        </p:txBody>
      </p:sp>
      <p:sp>
        <p:nvSpPr>
          <p:cNvPr id="14" name="テキスト ボックス 13">
            <a:extLst>
              <a:ext uri="{FF2B5EF4-FFF2-40B4-BE49-F238E27FC236}">
                <a16:creationId xmlns:a16="http://schemas.microsoft.com/office/drawing/2014/main" id="{6CD025A2-3749-41B9-9A1D-2EFE4FA1CC5F}"/>
              </a:ext>
            </a:extLst>
          </p:cNvPr>
          <p:cNvSpPr txBox="1"/>
          <p:nvPr/>
        </p:nvSpPr>
        <p:spPr>
          <a:xfrm>
            <a:off x="9255634" y="5555876"/>
            <a:ext cx="395784" cy="215444"/>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800" b="1" dirty="0">
                <a:solidFill>
                  <a:schemeClr val="accent1"/>
                </a:solidFill>
              </a:rPr>
              <a:t>見本</a:t>
            </a:r>
          </a:p>
        </p:txBody>
      </p:sp>
      <p:sp>
        <p:nvSpPr>
          <p:cNvPr id="16" name="テキスト ボックス 15">
            <a:extLst>
              <a:ext uri="{FF2B5EF4-FFF2-40B4-BE49-F238E27FC236}">
                <a16:creationId xmlns:a16="http://schemas.microsoft.com/office/drawing/2014/main" id="{60E288A9-3F4D-45F5-8BAE-4BDDC7478AA6}"/>
              </a:ext>
            </a:extLst>
          </p:cNvPr>
          <p:cNvSpPr txBox="1"/>
          <p:nvPr/>
        </p:nvSpPr>
        <p:spPr>
          <a:xfrm>
            <a:off x="10066512" y="5555876"/>
            <a:ext cx="395784" cy="215444"/>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800" b="1" dirty="0">
                <a:solidFill>
                  <a:schemeClr val="accent1"/>
                </a:solidFill>
              </a:rPr>
              <a:t>見本</a:t>
            </a:r>
          </a:p>
        </p:txBody>
      </p:sp>
      <p:sp>
        <p:nvSpPr>
          <p:cNvPr id="15" name="テキスト ボックス 14">
            <a:extLst>
              <a:ext uri="{FF2B5EF4-FFF2-40B4-BE49-F238E27FC236}">
                <a16:creationId xmlns:a16="http://schemas.microsoft.com/office/drawing/2014/main" id="{894C384E-CDA9-4A57-801B-D6EA02565608}"/>
              </a:ext>
            </a:extLst>
          </p:cNvPr>
          <p:cNvSpPr txBox="1"/>
          <p:nvPr/>
        </p:nvSpPr>
        <p:spPr>
          <a:xfrm>
            <a:off x="8623003" y="3455692"/>
            <a:ext cx="487531" cy="253916"/>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050" b="1" dirty="0">
                <a:solidFill>
                  <a:schemeClr val="accent1"/>
                </a:solidFill>
              </a:rPr>
              <a:t>見本</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955A4B-EA4B-4B02-A537-19418F391117}"/>
              </a:ext>
            </a:extLst>
          </p:cNvPr>
          <p:cNvSpPr>
            <a:spLocks noGrp="1"/>
          </p:cNvSpPr>
          <p:nvPr>
            <p:ph type="title"/>
          </p:nvPr>
        </p:nvSpPr>
        <p:spPr>
          <a:xfrm>
            <a:off x="2805707" y="258417"/>
            <a:ext cx="6580585" cy="821083"/>
          </a:xfrm>
          <a:solidFill>
            <a:schemeClr val="bg1"/>
          </a:solidFill>
        </p:spPr>
        <p:txBody>
          <a:bodyPr>
            <a:normAutofit/>
          </a:bodyPr>
          <a:lstStyle/>
          <a:p>
            <a:pPr>
              <a:defRPr/>
            </a:pPr>
            <a:r>
              <a:rPr lang="ja-JP" altLang="en-US" sz="4000" b="1" dirty="0"/>
              <a:t>         桐生市の相談窓口</a:t>
            </a:r>
            <a:endParaRPr lang="ja-JP" altLang="en-US" sz="3200" dirty="0"/>
          </a:p>
        </p:txBody>
      </p:sp>
      <p:sp>
        <p:nvSpPr>
          <p:cNvPr id="60419" name="コンテンツ プレースホルダー 2">
            <a:extLst>
              <a:ext uri="{FF2B5EF4-FFF2-40B4-BE49-F238E27FC236}">
                <a16:creationId xmlns:a16="http://schemas.microsoft.com/office/drawing/2014/main" id="{E8872C60-627D-4839-920D-5CC709260F4E}"/>
              </a:ext>
            </a:extLst>
          </p:cNvPr>
          <p:cNvSpPr>
            <a:spLocks noGrp="1"/>
          </p:cNvSpPr>
          <p:nvPr>
            <p:ph idx="1"/>
          </p:nvPr>
        </p:nvSpPr>
        <p:spPr>
          <a:xfrm>
            <a:off x="1104900" y="1557338"/>
            <a:ext cx="9994899" cy="4756150"/>
          </a:xfrm>
        </p:spPr>
        <p:txBody>
          <a:bodyPr>
            <a:normAutofit/>
          </a:bodyPr>
          <a:lstStyle/>
          <a:p>
            <a:pPr marL="0" indent="0">
              <a:buNone/>
            </a:pPr>
            <a:r>
              <a:rPr lang="ja-JP" altLang="en-US" sz="3200" b="1" dirty="0">
                <a:latin typeface="AR丸ゴシック体M" pitchFamily="49" charset="-128"/>
                <a:ea typeface="AR丸ゴシック体M" pitchFamily="49" charset="-128"/>
              </a:rPr>
              <a:t>・高齢者に関する総合相談窓口</a:t>
            </a:r>
            <a:endParaRPr lang="en-US" altLang="ja-JP" sz="3200" b="1" dirty="0">
              <a:latin typeface="AR丸ゴシック体M" pitchFamily="49" charset="-128"/>
              <a:ea typeface="AR丸ゴシック体M" pitchFamily="49" charset="-128"/>
            </a:endParaRPr>
          </a:p>
          <a:p>
            <a:pPr marL="0" indent="0">
              <a:buNone/>
            </a:pPr>
            <a:r>
              <a:rPr lang="ja-JP" altLang="en-US"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桐生市地域包括支援センター（</a:t>
            </a:r>
            <a:r>
              <a:rPr lang="en-US" altLang="ja-JP" dirty="0">
                <a:latin typeface="AR丸ゴシック体M" pitchFamily="49" charset="-128"/>
                <a:ea typeface="AR丸ゴシック体M" pitchFamily="49" charset="-128"/>
              </a:rPr>
              <a:t>8</a:t>
            </a:r>
            <a:r>
              <a:rPr lang="ja-JP" altLang="en-US" dirty="0">
                <a:latin typeface="AR丸ゴシック体M" pitchFamily="49" charset="-128"/>
                <a:ea typeface="AR丸ゴシック体M" pitchFamily="49" charset="-128"/>
              </a:rPr>
              <a:t>ヶ所）</a:t>
            </a:r>
            <a:endParaRPr lang="en-US" altLang="ja-JP" dirty="0">
              <a:latin typeface="AR丸ゴシック体M" pitchFamily="49" charset="-128"/>
              <a:ea typeface="AR丸ゴシック体M" pitchFamily="49" charset="-128"/>
            </a:endParaRPr>
          </a:p>
          <a:p>
            <a:pPr marL="0" indent="0">
              <a:buNone/>
            </a:pPr>
            <a:endParaRPr lang="en-US" altLang="ja-JP" sz="1600" dirty="0">
              <a:latin typeface="AR丸ゴシック体M" pitchFamily="49" charset="-128"/>
              <a:ea typeface="AR丸ゴシック体M" pitchFamily="49" charset="-128"/>
            </a:endParaRPr>
          </a:p>
          <a:p>
            <a:pPr marL="0" indent="0">
              <a:buNone/>
            </a:pPr>
            <a:r>
              <a:rPr lang="ja-JP" altLang="en-US" sz="3000" b="1" dirty="0">
                <a:latin typeface="AR丸ゴシック体M" pitchFamily="49" charset="-128"/>
                <a:ea typeface="AR丸ゴシック体M" pitchFamily="49" charset="-128"/>
              </a:rPr>
              <a:t>・桐生・みどり地区の認知症疾患医療センター</a:t>
            </a:r>
            <a:endParaRPr lang="en-US" altLang="ja-JP" sz="3000" b="1" dirty="0">
              <a:latin typeface="AR丸ゴシック体M" pitchFamily="49" charset="-128"/>
              <a:ea typeface="AR丸ゴシック体M" pitchFamily="49" charset="-128"/>
            </a:endParaRPr>
          </a:p>
          <a:p>
            <a:pPr marL="0" indent="0">
              <a:buNone/>
            </a:pPr>
            <a:r>
              <a:rPr lang="ja-JP" altLang="en-US" sz="3200"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群馬県認知症疾患医療センター日新病院</a:t>
            </a:r>
            <a:endParaRPr lang="en-US" altLang="ja-JP" dirty="0">
              <a:latin typeface="AR丸ゴシック体M" pitchFamily="49" charset="-128"/>
              <a:ea typeface="AR丸ゴシック体M" pitchFamily="49" charset="-128"/>
            </a:endParaRPr>
          </a:p>
          <a:p>
            <a:pPr marL="0" indent="0">
              <a:buNone/>
            </a:pPr>
            <a:endParaRPr lang="en-US" altLang="ja-JP" sz="1600" b="1" dirty="0">
              <a:latin typeface="AR丸ゴシック体M" pitchFamily="49" charset="-128"/>
              <a:ea typeface="AR丸ゴシック体M" pitchFamily="49" charset="-128"/>
            </a:endParaRPr>
          </a:p>
          <a:p>
            <a:pPr marL="0" indent="0">
              <a:buNone/>
            </a:pPr>
            <a:r>
              <a:rPr lang="ja-JP" altLang="en-US" sz="3200" b="1" dirty="0">
                <a:latin typeface="AR丸ゴシック体M" pitchFamily="49" charset="-128"/>
                <a:ea typeface="AR丸ゴシック体M" pitchFamily="49" charset="-128"/>
              </a:rPr>
              <a:t>・認知症の方（または疑いがある方）の病院受診や</a:t>
            </a:r>
            <a:endParaRPr lang="en-US" altLang="ja-JP" sz="3200" b="1" dirty="0">
              <a:latin typeface="AR丸ゴシック体M" pitchFamily="49" charset="-128"/>
              <a:ea typeface="AR丸ゴシック体M" pitchFamily="49" charset="-128"/>
            </a:endParaRPr>
          </a:p>
          <a:p>
            <a:pPr marL="0" indent="0">
              <a:buNone/>
            </a:pPr>
            <a:r>
              <a:rPr lang="en-US" altLang="ja-JP" sz="3200" b="1" dirty="0">
                <a:latin typeface="AR丸ゴシック体M" pitchFamily="49" charset="-128"/>
                <a:ea typeface="AR丸ゴシック体M" pitchFamily="49" charset="-128"/>
              </a:rPr>
              <a:t>  </a:t>
            </a:r>
            <a:r>
              <a:rPr lang="ja-JP" altLang="en-US" sz="3200" b="1" dirty="0">
                <a:latin typeface="AR丸ゴシック体M" pitchFamily="49" charset="-128"/>
                <a:ea typeface="AR丸ゴシック体M" pitchFamily="49" charset="-128"/>
              </a:rPr>
              <a:t> ご家族への支援、相談等を行う</a:t>
            </a:r>
            <a:endParaRPr lang="en-US" altLang="ja-JP" sz="3200" b="1" dirty="0">
              <a:latin typeface="AR丸ゴシック体M" pitchFamily="49" charset="-128"/>
              <a:ea typeface="AR丸ゴシック体M" pitchFamily="49" charset="-128"/>
            </a:endParaRPr>
          </a:p>
          <a:p>
            <a:pPr marL="0" indent="0">
              <a:buNone/>
            </a:pPr>
            <a:r>
              <a:rPr lang="ja-JP" altLang="en-US"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認知症初期集中支援チーム</a:t>
            </a:r>
            <a:endParaRPr lang="en-US" altLang="ja-JP" dirty="0">
              <a:latin typeface="AR丸ゴシック体M" pitchFamily="49" charset="-128"/>
              <a:ea typeface="AR丸ゴシック体M" pitchFamily="49" charset="-128"/>
            </a:endParaRPr>
          </a:p>
          <a:p>
            <a:pPr marL="0" indent="0">
              <a:buNone/>
            </a:pPr>
            <a:endParaRPr lang="en-US" altLang="ja-JP" dirty="0">
              <a:latin typeface="AR丸ゴシック体M" pitchFamily="49" charset="-128"/>
              <a:ea typeface="AR丸ゴシック体M" pitchFamily="49" charset="-128"/>
            </a:endParaRPr>
          </a:p>
          <a:p>
            <a:pPr marL="0" indent="0">
              <a:buNone/>
            </a:pPr>
            <a:endParaRPr lang="en-US" altLang="ja-JP" b="1" dirty="0">
              <a:latin typeface="AR丸ゴシック体M" pitchFamily="49" charset="-128"/>
              <a:ea typeface="AR丸ゴシック体M" pitchFamily="49"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814B9751-8E76-44B8-AA09-85AA3437E3F1}"/>
              </a:ext>
            </a:extLst>
          </p:cNvPr>
          <p:cNvSpPr/>
          <p:nvPr/>
        </p:nvSpPr>
        <p:spPr>
          <a:xfrm>
            <a:off x="1076736" y="2000905"/>
            <a:ext cx="10034535" cy="410486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2468" name="タイトル 1">
            <a:extLst>
              <a:ext uri="{FF2B5EF4-FFF2-40B4-BE49-F238E27FC236}">
                <a16:creationId xmlns:a16="http://schemas.microsoft.com/office/drawing/2014/main" id="{C268F707-8A3D-4082-ACBB-465B7B4B7072}"/>
              </a:ext>
            </a:extLst>
          </p:cNvPr>
          <p:cNvSpPr>
            <a:spLocks noGrp="1" noChangeArrowheads="1"/>
          </p:cNvSpPr>
          <p:nvPr>
            <p:ph type="title"/>
          </p:nvPr>
        </p:nvSpPr>
        <p:spPr bwMode="auto">
          <a:xfrm>
            <a:off x="1600202" y="510189"/>
            <a:ext cx="2683564" cy="946099"/>
          </a:xfrm>
          <a:solidFill>
            <a:schemeClr val="bg1"/>
          </a:solidFill>
        </p:spPr>
        <p:txBody>
          <a:bodyPr wrap="square" numCol="1" anchorCtr="0" compatLnSpc="1">
            <a:prstTxWarp prst="textNoShape">
              <a:avLst/>
            </a:prstTxWarp>
            <a:normAutofit/>
          </a:bodyPr>
          <a:lstStyle/>
          <a:p>
            <a:r>
              <a:rPr lang="ja-JP" altLang="en-US" sz="4000" b="1" dirty="0">
                <a:latin typeface="AR丸ゴシック体M" pitchFamily="49" charset="-128"/>
              </a:rPr>
              <a:t>　最後に</a:t>
            </a:r>
          </a:p>
        </p:txBody>
      </p:sp>
      <p:sp>
        <p:nvSpPr>
          <p:cNvPr id="3" name="コンテンツ プレースホルダー 2">
            <a:extLst>
              <a:ext uri="{FF2B5EF4-FFF2-40B4-BE49-F238E27FC236}">
                <a16:creationId xmlns:a16="http://schemas.microsoft.com/office/drawing/2014/main" id="{2E0B089E-A7B0-4C26-A1BA-CD448CBDB8E8}"/>
              </a:ext>
            </a:extLst>
          </p:cNvPr>
          <p:cNvSpPr>
            <a:spLocks noGrp="1"/>
          </p:cNvSpPr>
          <p:nvPr>
            <p:ph idx="1"/>
          </p:nvPr>
        </p:nvSpPr>
        <p:spPr>
          <a:xfrm>
            <a:off x="1349172" y="2795081"/>
            <a:ext cx="9515062" cy="2832653"/>
          </a:xfrm>
        </p:spPr>
        <p:txBody>
          <a:bodyPr/>
          <a:lstStyle/>
          <a:p>
            <a:pPr marL="0" indent="0">
              <a:lnSpc>
                <a:spcPct val="150000"/>
              </a:lnSpc>
              <a:buNone/>
            </a:pPr>
            <a:r>
              <a:rPr lang="ja-JP" altLang="en-US" sz="3600" b="1" dirty="0">
                <a:solidFill>
                  <a:schemeClr val="tx1"/>
                </a:solidFill>
                <a:latin typeface="AR P丸ゴシック体M" pitchFamily="50" charset="-128"/>
                <a:ea typeface="AR P丸ゴシック体M" pitchFamily="50" charset="-128"/>
              </a:rPr>
              <a:t>皆さんの</a:t>
            </a:r>
            <a:endParaRPr lang="en-US" altLang="ja-JP" sz="3600" b="1" dirty="0">
              <a:solidFill>
                <a:schemeClr val="tx1"/>
              </a:solidFill>
              <a:latin typeface="AR P丸ゴシック体M" pitchFamily="50" charset="-128"/>
              <a:ea typeface="AR P丸ゴシック体M" pitchFamily="50" charset="-128"/>
            </a:endParaRPr>
          </a:p>
          <a:p>
            <a:pPr marL="0" indent="0">
              <a:lnSpc>
                <a:spcPct val="150000"/>
              </a:lnSpc>
              <a:buNone/>
            </a:pPr>
            <a:r>
              <a:rPr lang="ja-JP" altLang="en-US" sz="3200" b="1" dirty="0">
                <a:solidFill>
                  <a:schemeClr val="tx1"/>
                </a:solidFill>
                <a:latin typeface="AR P丸ゴシック体M" pitchFamily="50" charset="-128"/>
                <a:ea typeface="AR P丸ゴシック体M" pitchFamily="50" charset="-128"/>
              </a:rPr>
              <a:t>小さな </a:t>
            </a:r>
            <a:r>
              <a:rPr lang="ja-JP" altLang="en-US" sz="3600" b="1" dirty="0">
                <a:solidFill>
                  <a:srgbClr val="FF0000"/>
                </a:solidFill>
                <a:latin typeface="AR P丸ゴシック体M" pitchFamily="50" charset="-128"/>
                <a:ea typeface="AR P丸ゴシック体M" pitchFamily="50" charset="-128"/>
              </a:rPr>
              <a:t>親切</a:t>
            </a:r>
            <a:r>
              <a:rPr lang="ja-JP" altLang="en-US" sz="3200" b="1" dirty="0">
                <a:solidFill>
                  <a:srgbClr val="FF0000"/>
                </a:solidFill>
                <a:latin typeface="AR P丸ゴシック体M" pitchFamily="50" charset="-128"/>
                <a:ea typeface="AR P丸ゴシック体M" pitchFamily="50" charset="-128"/>
              </a:rPr>
              <a:t>（あたたかい気持ち）</a:t>
            </a:r>
            <a:r>
              <a:rPr lang="ja-JP" altLang="en-US" sz="3200" b="1" dirty="0">
                <a:solidFill>
                  <a:schemeClr val="tx1"/>
                </a:solidFill>
                <a:latin typeface="AR P丸ゴシック体M" pitchFamily="50" charset="-128"/>
                <a:ea typeface="AR P丸ゴシック体M" pitchFamily="50" charset="-128"/>
              </a:rPr>
              <a:t>のつみかさねが</a:t>
            </a:r>
            <a:endParaRPr lang="en-US" altLang="ja-JP" sz="3200" b="1" dirty="0">
              <a:solidFill>
                <a:schemeClr val="tx1"/>
              </a:solidFill>
              <a:latin typeface="AR P丸ゴシック体M" pitchFamily="50" charset="-128"/>
              <a:ea typeface="AR P丸ゴシック体M" pitchFamily="50" charset="-128"/>
            </a:endParaRPr>
          </a:p>
          <a:p>
            <a:pPr marL="0" indent="0">
              <a:lnSpc>
                <a:spcPct val="150000"/>
              </a:lnSpc>
              <a:buNone/>
            </a:pPr>
            <a:r>
              <a:rPr lang="en-US" altLang="ja-JP" b="1" dirty="0">
                <a:solidFill>
                  <a:schemeClr val="tx1"/>
                </a:solidFill>
                <a:latin typeface="AR P丸ゴシック体M" pitchFamily="50" charset="-128"/>
                <a:ea typeface="AR P丸ゴシック体M" pitchFamily="50" charset="-128"/>
              </a:rPr>
              <a:t>           </a:t>
            </a:r>
            <a:r>
              <a:rPr lang="ja-JP" altLang="en-US" b="1" dirty="0">
                <a:solidFill>
                  <a:schemeClr val="tx1"/>
                </a:solidFill>
                <a:latin typeface="AR P丸ゴシック体M" pitchFamily="50" charset="-128"/>
                <a:ea typeface="AR P丸ゴシック体M" pitchFamily="50" charset="-128"/>
              </a:rPr>
              <a:t>　</a:t>
            </a:r>
            <a:r>
              <a:rPr lang="ja-JP" altLang="en-US" sz="4000" b="1" dirty="0">
                <a:latin typeface="AR P丸ゴシック体M" pitchFamily="50" charset="-128"/>
                <a:ea typeface="AR P丸ゴシック体M" pitchFamily="50" charset="-128"/>
              </a:rPr>
              <a:t>大きな </a:t>
            </a:r>
            <a:r>
              <a:rPr lang="ja-JP" altLang="en-US" sz="4000" b="1" dirty="0">
                <a:solidFill>
                  <a:srgbClr val="FF0000"/>
                </a:solidFill>
                <a:latin typeface="AR P丸ゴシック体M" pitchFamily="50" charset="-128"/>
                <a:ea typeface="AR P丸ゴシック体M" pitchFamily="50" charset="-128"/>
              </a:rPr>
              <a:t>手助け </a:t>
            </a:r>
            <a:r>
              <a:rPr lang="ja-JP" altLang="en-US" sz="4000" b="1" dirty="0">
                <a:latin typeface="AR P丸ゴシック体M" pitchFamily="50" charset="-128"/>
                <a:ea typeface="AR P丸ゴシック体M" pitchFamily="50" charset="-128"/>
              </a:rPr>
              <a:t>になります</a:t>
            </a:r>
            <a:endParaRPr lang="en-US" altLang="ja-JP" sz="4000" b="1" dirty="0">
              <a:latin typeface="AR P丸ゴシック体M" pitchFamily="50" charset="-128"/>
              <a:ea typeface="AR P丸ゴシック体M" pitchFamily="50" charset="-128"/>
            </a:endParaRPr>
          </a:p>
        </p:txBody>
      </p:sp>
      <p:sp>
        <p:nvSpPr>
          <p:cNvPr id="2" name="四角形: 角を丸くする 1">
            <a:extLst>
              <a:ext uri="{FF2B5EF4-FFF2-40B4-BE49-F238E27FC236}">
                <a16:creationId xmlns:a16="http://schemas.microsoft.com/office/drawing/2014/main" id="{9D593106-E9A9-4013-9E0A-161451786CE0}"/>
              </a:ext>
            </a:extLst>
          </p:cNvPr>
          <p:cNvSpPr/>
          <p:nvPr/>
        </p:nvSpPr>
        <p:spPr>
          <a:xfrm>
            <a:off x="5695104" y="575180"/>
            <a:ext cx="5546035" cy="310100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1FA6854-8346-4041-A700-77702C02472A}"/>
              </a:ext>
            </a:extLst>
          </p:cNvPr>
          <p:cNvPicPr>
            <a:picLocks noChangeAspect="1"/>
          </p:cNvPicPr>
          <p:nvPr/>
        </p:nvPicPr>
        <p:blipFill>
          <a:blip r:embed="rId3"/>
          <a:stretch>
            <a:fillRect/>
          </a:stretch>
        </p:blipFill>
        <p:spPr>
          <a:xfrm>
            <a:off x="5998753" y="806546"/>
            <a:ext cx="4950381" cy="26763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D4484-F2BE-44C4-98EB-3289C235BCBB}"/>
              </a:ext>
            </a:extLst>
          </p:cNvPr>
          <p:cNvSpPr>
            <a:spLocks noGrp="1"/>
          </p:cNvSpPr>
          <p:nvPr>
            <p:ph type="title"/>
          </p:nvPr>
        </p:nvSpPr>
        <p:spPr>
          <a:xfrm>
            <a:off x="1979542" y="300558"/>
            <a:ext cx="8258034" cy="879232"/>
          </a:xfrm>
          <a:solidFill>
            <a:schemeClr val="bg1"/>
          </a:solidFill>
          <a:ln>
            <a:solidFill>
              <a:schemeClr val="bg1"/>
            </a:solidFill>
          </a:ln>
        </p:spPr>
        <p:txBody>
          <a:bodyPr>
            <a:normAutofit fontScale="90000"/>
          </a:bodyPr>
          <a:lstStyle/>
          <a:p>
            <a:r>
              <a:rPr kumimoji="1" lang="ja-JP" altLang="en-US" dirty="0">
                <a:latin typeface="+mn-ea"/>
                <a:ea typeface="+mn-ea"/>
              </a:rPr>
              <a:t>　桐生市圏域別人口と高齢者人口</a:t>
            </a:r>
          </a:p>
        </p:txBody>
      </p:sp>
      <p:graphicFrame>
        <p:nvGraphicFramePr>
          <p:cNvPr id="6" name="コンテンツ プレースホルダー 5">
            <a:extLst>
              <a:ext uri="{FF2B5EF4-FFF2-40B4-BE49-F238E27FC236}">
                <a16:creationId xmlns:a16="http://schemas.microsoft.com/office/drawing/2014/main" id="{D6CA69BE-4EDB-4D28-9C42-683949B38B14}"/>
              </a:ext>
            </a:extLst>
          </p:cNvPr>
          <p:cNvGraphicFramePr>
            <a:graphicFrameLocks noGrp="1"/>
          </p:cNvGraphicFramePr>
          <p:nvPr>
            <p:ph idx="1"/>
            <p:extLst>
              <p:ext uri="{D42A27DB-BD31-4B8C-83A1-F6EECF244321}">
                <p14:modId xmlns:p14="http://schemas.microsoft.com/office/powerpoint/2010/main" val="1736623618"/>
              </p:ext>
            </p:extLst>
          </p:nvPr>
        </p:nvGraphicFramePr>
        <p:xfrm>
          <a:off x="381000" y="2131362"/>
          <a:ext cx="11404600" cy="4278616"/>
        </p:xfrm>
        <a:graphic>
          <a:graphicData uri="http://schemas.openxmlformats.org/drawingml/2006/chart">
            <c:chart xmlns:c="http://schemas.openxmlformats.org/drawingml/2006/chart" xmlns:r="http://schemas.openxmlformats.org/officeDocument/2006/relationships" r:id="rId3"/>
          </a:graphicData>
        </a:graphic>
      </p:graphicFrame>
      <p:sp>
        <p:nvSpPr>
          <p:cNvPr id="7" name="吹き出し: 角を丸めた四角形 6">
            <a:extLst>
              <a:ext uri="{FF2B5EF4-FFF2-40B4-BE49-F238E27FC236}">
                <a16:creationId xmlns:a16="http://schemas.microsoft.com/office/drawing/2014/main" id="{3D26472F-3CC0-48A5-901B-648670D055B3}"/>
              </a:ext>
            </a:extLst>
          </p:cNvPr>
          <p:cNvSpPr/>
          <p:nvPr/>
        </p:nvSpPr>
        <p:spPr>
          <a:xfrm>
            <a:off x="2533650" y="313055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42.22</a:t>
            </a:r>
            <a:r>
              <a:rPr lang="ja-JP" altLang="en-US" sz="1400" b="1" dirty="0"/>
              <a:t>％</a:t>
            </a:r>
            <a:endParaRPr lang="ja-JP" sz="1400" b="1" dirty="0"/>
          </a:p>
        </p:txBody>
      </p:sp>
      <p:sp>
        <p:nvSpPr>
          <p:cNvPr id="8" name="吹き出し: 角を丸めた四角形 7">
            <a:extLst>
              <a:ext uri="{FF2B5EF4-FFF2-40B4-BE49-F238E27FC236}">
                <a16:creationId xmlns:a16="http://schemas.microsoft.com/office/drawing/2014/main" id="{9E34F5A5-54B8-4CE9-8010-96C4667DFAE2}"/>
              </a:ext>
            </a:extLst>
          </p:cNvPr>
          <p:cNvSpPr/>
          <p:nvPr/>
        </p:nvSpPr>
        <p:spPr>
          <a:xfrm>
            <a:off x="5937250" y="363220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41.84</a:t>
            </a:r>
            <a:r>
              <a:rPr lang="ja-JP" altLang="en-US" sz="1400" b="1" dirty="0"/>
              <a:t>％</a:t>
            </a:r>
            <a:endParaRPr lang="ja-JP" sz="1400" b="1" dirty="0"/>
          </a:p>
        </p:txBody>
      </p:sp>
      <p:sp>
        <p:nvSpPr>
          <p:cNvPr id="9" name="吹き出し: 角を丸めた四角形 8">
            <a:extLst>
              <a:ext uri="{FF2B5EF4-FFF2-40B4-BE49-F238E27FC236}">
                <a16:creationId xmlns:a16="http://schemas.microsoft.com/office/drawing/2014/main" id="{9E34F5A5-54B8-4CE9-8010-96C4667DFAE2}"/>
              </a:ext>
            </a:extLst>
          </p:cNvPr>
          <p:cNvSpPr/>
          <p:nvPr/>
        </p:nvSpPr>
        <p:spPr>
          <a:xfrm>
            <a:off x="7080250" y="4369594"/>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51.34</a:t>
            </a:r>
            <a:r>
              <a:rPr lang="ja-JP" altLang="en-US" sz="1400" b="1" dirty="0"/>
              <a:t>％</a:t>
            </a:r>
            <a:endParaRPr lang="ja-JP" sz="1400" b="1" dirty="0"/>
          </a:p>
        </p:txBody>
      </p:sp>
      <p:sp>
        <p:nvSpPr>
          <p:cNvPr id="10" name="吹き出し: 角を丸めた四角形 9">
            <a:extLst>
              <a:ext uri="{FF2B5EF4-FFF2-40B4-BE49-F238E27FC236}">
                <a16:creationId xmlns:a16="http://schemas.microsoft.com/office/drawing/2014/main" id="{9E34F5A5-54B8-4CE9-8010-96C4667DFAE2}"/>
              </a:ext>
            </a:extLst>
          </p:cNvPr>
          <p:cNvSpPr/>
          <p:nvPr/>
        </p:nvSpPr>
        <p:spPr>
          <a:xfrm>
            <a:off x="8135937" y="245745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29.89</a:t>
            </a:r>
            <a:r>
              <a:rPr lang="ja-JP" altLang="en-US" sz="1400" b="1" dirty="0"/>
              <a:t>％</a:t>
            </a:r>
            <a:endParaRPr lang="ja-JP" sz="1400" b="1" dirty="0"/>
          </a:p>
        </p:txBody>
      </p:sp>
      <p:sp>
        <p:nvSpPr>
          <p:cNvPr id="11" name="吹き出し: 角を丸めた四角形 10">
            <a:extLst>
              <a:ext uri="{FF2B5EF4-FFF2-40B4-BE49-F238E27FC236}">
                <a16:creationId xmlns:a16="http://schemas.microsoft.com/office/drawing/2014/main" id="{9E34F5A5-54B8-4CE9-8010-96C4667DFAE2}"/>
              </a:ext>
            </a:extLst>
          </p:cNvPr>
          <p:cNvSpPr/>
          <p:nvPr/>
        </p:nvSpPr>
        <p:spPr>
          <a:xfrm>
            <a:off x="9302750" y="236220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34.13</a:t>
            </a:r>
            <a:r>
              <a:rPr lang="ja-JP" altLang="en-US" sz="1400" b="1" dirty="0"/>
              <a:t>％</a:t>
            </a:r>
            <a:endParaRPr lang="ja-JP" sz="1400" b="1" dirty="0"/>
          </a:p>
        </p:txBody>
      </p:sp>
      <p:sp>
        <p:nvSpPr>
          <p:cNvPr id="12" name="吹き出し: 角を丸めた四角形 11">
            <a:extLst>
              <a:ext uri="{FF2B5EF4-FFF2-40B4-BE49-F238E27FC236}">
                <a16:creationId xmlns:a16="http://schemas.microsoft.com/office/drawing/2014/main" id="{9E34F5A5-54B8-4CE9-8010-96C4667DFAE2}"/>
              </a:ext>
            </a:extLst>
          </p:cNvPr>
          <p:cNvSpPr/>
          <p:nvPr/>
        </p:nvSpPr>
        <p:spPr>
          <a:xfrm>
            <a:off x="10414000" y="306070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34.59</a:t>
            </a:r>
            <a:r>
              <a:rPr lang="ja-JP" altLang="en-US" sz="1400" b="1" dirty="0"/>
              <a:t>％</a:t>
            </a:r>
            <a:endParaRPr lang="ja-JP" sz="1400" b="1" dirty="0"/>
          </a:p>
        </p:txBody>
      </p:sp>
      <p:sp>
        <p:nvSpPr>
          <p:cNvPr id="13" name="吹き出し: 角を丸めた四角形 12">
            <a:extLst>
              <a:ext uri="{FF2B5EF4-FFF2-40B4-BE49-F238E27FC236}">
                <a16:creationId xmlns:a16="http://schemas.microsoft.com/office/drawing/2014/main" id="{9E34F5A5-54B8-4CE9-8010-96C4667DFAE2}"/>
              </a:ext>
            </a:extLst>
          </p:cNvPr>
          <p:cNvSpPr/>
          <p:nvPr/>
        </p:nvSpPr>
        <p:spPr>
          <a:xfrm>
            <a:off x="3657600" y="287655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41.71</a:t>
            </a:r>
            <a:r>
              <a:rPr lang="ja-JP" altLang="en-US" sz="1400" b="1" dirty="0"/>
              <a:t>％</a:t>
            </a:r>
            <a:endParaRPr lang="ja-JP" sz="1400" b="1" dirty="0"/>
          </a:p>
        </p:txBody>
      </p:sp>
      <p:sp>
        <p:nvSpPr>
          <p:cNvPr id="14" name="吹き出し: 角を丸めた四角形 13">
            <a:extLst>
              <a:ext uri="{FF2B5EF4-FFF2-40B4-BE49-F238E27FC236}">
                <a16:creationId xmlns:a16="http://schemas.microsoft.com/office/drawing/2014/main" id="{D1F3BE2A-14EE-4777-BF9C-1650F412B5D7}"/>
              </a:ext>
            </a:extLst>
          </p:cNvPr>
          <p:cNvSpPr/>
          <p:nvPr/>
        </p:nvSpPr>
        <p:spPr>
          <a:xfrm>
            <a:off x="4803775" y="234950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33.65</a:t>
            </a:r>
            <a:r>
              <a:rPr lang="ja-JP" altLang="en-US" sz="1400" b="1" dirty="0"/>
              <a:t>％</a:t>
            </a:r>
            <a:endParaRPr lang="ja-JP" sz="1400" b="1" dirty="0"/>
          </a:p>
        </p:txBody>
      </p:sp>
      <p:sp>
        <p:nvSpPr>
          <p:cNvPr id="15" name="タイトル 1">
            <a:extLst>
              <a:ext uri="{FF2B5EF4-FFF2-40B4-BE49-F238E27FC236}">
                <a16:creationId xmlns:a16="http://schemas.microsoft.com/office/drawing/2014/main" id="{6C1ECE7A-A5EE-4F31-A588-78EAE5B2E2BA}"/>
              </a:ext>
            </a:extLst>
          </p:cNvPr>
          <p:cNvSpPr txBox="1">
            <a:spLocks/>
          </p:cNvSpPr>
          <p:nvPr/>
        </p:nvSpPr>
        <p:spPr>
          <a:xfrm>
            <a:off x="1795257" y="1095408"/>
            <a:ext cx="8601485" cy="1028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2400" b="1" dirty="0">
                <a:latin typeface="+mn-ea"/>
                <a:ea typeface="+mn-ea"/>
              </a:rPr>
              <a:t>・</a:t>
            </a:r>
            <a:r>
              <a:rPr lang="ja-JP" altLang="en-US" sz="2400" dirty="0">
                <a:latin typeface="+mn-lt"/>
                <a:ea typeface="+mn-ea"/>
              </a:rPr>
              <a:t>桐生市の高齢者人口は　</a:t>
            </a:r>
            <a:r>
              <a:rPr lang="en-US" altLang="ja-JP" sz="2400" b="1" dirty="0">
                <a:solidFill>
                  <a:srgbClr val="FF0000"/>
                </a:solidFill>
                <a:latin typeface="+mn-lt"/>
                <a:ea typeface="+mn-ea"/>
              </a:rPr>
              <a:t>38,361</a:t>
            </a:r>
            <a:r>
              <a:rPr lang="ja-JP" altLang="en-US" sz="2400" b="1" dirty="0">
                <a:solidFill>
                  <a:srgbClr val="FF0000"/>
                </a:solidFill>
                <a:latin typeface="+mn-lt"/>
                <a:ea typeface="+mn-ea"/>
              </a:rPr>
              <a:t>人</a:t>
            </a:r>
            <a:r>
              <a:rPr lang="ja-JP" altLang="en-US" sz="2400" b="1" dirty="0">
                <a:latin typeface="+mn-lt"/>
                <a:ea typeface="+mn-ea"/>
              </a:rPr>
              <a:t>／</a:t>
            </a:r>
            <a:r>
              <a:rPr lang="en-US" altLang="ja-JP" sz="2400" dirty="0">
                <a:latin typeface="+mn-lt"/>
                <a:ea typeface="+mn-ea"/>
              </a:rPr>
              <a:t>103,976</a:t>
            </a:r>
            <a:r>
              <a:rPr lang="ja-JP" altLang="en-US" sz="2400" dirty="0">
                <a:latin typeface="+mn-lt"/>
                <a:ea typeface="+mn-ea"/>
              </a:rPr>
              <a:t>人</a:t>
            </a:r>
            <a:endParaRPr lang="en-US" altLang="ja-JP" sz="2400" dirty="0">
              <a:latin typeface="+mn-lt"/>
              <a:ea typeface="+mn-ea"/>
            </a:endParaRPr>
          </a:p>
          <a:p>
            <a:pPr>
              <a:lnSpc>
                <a:spcPct val="110000"/>
              </a:lnSpc>
            </a:pPr>
            <a:r>
              <a:rPr lang="ja-JP" altLang="en-US" sz="2400" b="1" dirty="0">
                <a:latin typeface="+mn-lt"/>
                <a:ea typeface="+mn-ea"/>
              </a:rPr>
              <a:t>・</a:t>
            </a:r>
            <a:r>
              <a:rPr lang="ja-JP" altLang="en-US" sz="2400" dirty="0">
                <a:latin typeface="+mn-lt"/>
                <a:ea typeface="+mn-ea"/>
              </a:rPr>
              <a:t>桐生市の高齢化率は　</a:t>
            </a:r>
            <a:r>
              <a:rPr lang="en-US" altLang="ja-JP" sz="2400" b="1" u="sng" dirty="0">
                <a:solidFill>
                  <a:srgbClr val="FF0000"/>
                </a:solidFill>
                <a:latin typeface="+mn-lt"/>
                <a:ea typeface="+mn-ea"/>
              </a:rPr>
              <a:t>36.89</a:t>
            </a:r>
            <a:r>
              <a:rPr lang="ja-JP" altLang="en-US" sz="2400" b="1" u="sng" dirty="0">
                <a:solidFill>
                  <a:srgbClr val="FF0000"/>
                </a:solidFill>
                <a:latin typeface="+mn-lt"/>
                <a:ea typeface="+mn-ea"/>
              </a:rPr>
              <a:t>％</a:t>
            </a:r>
            <a:r>
              <a:rPr lang="ja-JP" altLang="en-US" sz="2400" b="1" u="sng" dirty="0">
                <a:solidFill>
                  <a:srgbClr val="FF0000"/>
                </a:solidFill>
                <a:latin typeface="+mn-lt"/>
                <a:ea typeface="AR P丸ゴシック体M" panose="020B0600010101010101"/>
              </a:rPr>
              <a:t>（約</a:t>
            </a:r>
            <a:r>
              <a:rPr lang="en-US" altLang="ja-JP" sz="2400" b="1" u="sng" dirty="0">
                <a:solidFill>
                  <a:srgbClr val="FF0000"/>
                </a:solidFill>
                <a:latin typeface="+mn-lt"/>
                <a:ea typeface="AR P丸ゴシック体M" panose="020B0600010101010101"/>
              </a:rPr>
              <a:t>2.7</a:t>
            </a:r>
            <a:r>
              <a:rPr lang="ja-JP" altLang="en-US" sz="2400" b="1" u="sng" dirty="0">
                <a:solidFill>
                  <a:srgbClr val="FF0000"/>
                </a:solidFill>
                <a:latin typeface="+mn-lt"/>
                <a:ea typeface="AR P丸ゴシック体M" panose="020B0600010101010101"/>
              </a:rPr>
              <a:t>人に</a:t>
            </a:r>
            <a:r>
              <a:rPr lang="en-US" altLang="ja-JP" sz="2400" b="1" u="sng" dirty="0">
                <a:solidFill>
                  <a:srgbClr val="FF0000"/>
                </a:solidFill>
                <a:latin typeface="+mn-lt"/>
                <a:ea typeface="AR P丸ゴシック体M" panose="020B0600010101010101"/>
              </a:rPr>
              <a:t>1</a:t>
            </a:r>
            <a:r>
              <a:rPr lang="ja-JP" altLang="en-US" sz="2400" b="1" u="sng" dirty="0">
                <a:solidFill>
                  <a:srgbClr val="FF0000"/>
                </a:solidFill>
                <a:latin typeface="+mn-lt"/>
                <a:ea typeface="AR P丸ゴシック体M" panose="020B0600010101010101"/>
              </a:rPr>
              <a:t>人が高齢者）</a:t>
            </a:r>
            <a:endParaRPr lang="ja-JP" altLang="en-US" sz="2400" dirty="0">
              <a:latin typeface="+mn-lt"/>
              <a:ea typeface="+mn-ea"/>
            </a:endParaRPr>
          </a:p>
        </p:txBody>
      </p:sp>
      <p:sp>
        <p:nvSpPr>
          <p:cNvPr id="16" name="テキスト ボックス 1">
            <a:extLst>
              <a:ext uri="{FF2B5EF4-FFF2-40B4-BE49-F238E27FC236}">
                <a16:creationId xmlns:a16="http://schemas.microsoft.com/office/drawing/2014/main" id="{DF80B7DB-D9B0-4A93-A1FA-DEB7ACB5AFE0}"/>
              </a:ext>
            </a:extLst>
          </p:cNvPr>
          <p:cNvSpPr txBox="1"/>
          <p:nvPr/>
        </p:nvSpPr>
        <p:spPr>
          <a:xfrm>
            <a:off x="2918515" y="5027509"/>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4,689</a:t>
            </a:r>
            <a:endParaRPr lang="ja-JP" altLang="en-US" sz="1100" b="1" u="sng" dirty="0"/>
          </a:p>
        </p:txBody>
      </p:sp>
      <p:sp>
        <p:nvSpPr>
          <p:cNvPr id="19" name="テキスト ボックス 1">
            <a:extLst>
              <a:ext uri="{FF2B5EF4-FFF2-40B4-BE49-F238E27FC236}">
                <a16:creationId xmlns:a16="http://schemas.microsoft.com/office/drawing/2014/main" id="{481D68EC-2BC0-4648-BFB2-446CA0171F7F}"/>
              </a:ext>
            </a:extLst>
          </p:cNvPr>
          <p:cNvSpPr txBox="1"/>
          <p:nvPr/>
        </p:nvSpPr>
        <p:spPr>
          <a:xfrm>
            <a:off x="5180770" y="4954622"/>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5,690</a:t>
            </a:r>
            <a:endParaRPr lang="ja-JP" altLang="en-US" sz="1100" b="1" u="sng" dirty="0"/>
          </a:p>
        </p:txBody>
      </p:sp>
      <p:sp>
        <p:nvSpPr>
          <p:cNvPr id="20" name="テキスト ボックス 1">
            <a:extLst>
              <a:ext uri="{FF2B5EF4-FFF2-40B4-BE49-F238E27FC236}">
                <a16:creationId xmlns:a16="http://schemas.microsoft.com/office/drawing/2014/main" id="{5AD982F0-F566-4D66-A6AE-646F1A9FB03A}"/>
              </a:ext>
            </a:extLst>
          </p:cNvPr>
          <p:cNvSpPr txBox="1"/>
          <p:nvPr/>
        </p:nvSpPr>
        <p:spPr>
          <a:xfrm>
            <a:off x="8529704" y="5101501"/>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4,778</a:t>
            </a:r>
            <a:endParaRPr lang="ja-JP" altLang="en-US" sz="1100" b="1" u="sng" dirty="0"/>
          </a:p>
        </p:txBody>
      </p:sp>
      <p:sp>
        <p:nvSpPr>
          <p:cNvPr id="21" name="テキスト ボックス 1">
            <a:extLst>
              <a:ext uri="{FF2B5EF4-FFF2-40B4-BE49-F238E27FC236}">
                <a16:creationId xmlns:a16="http://schemas.microsoft.com/office/drawing/2014/main" id="{4F097BAA-BD3F-4E06-81B1-D09E5F6733E9}"/>
              </a:ext>
            </a:extLst>
          </p:cNvPr>
          <p:cNvSpPr txBox="1"/>
          <p:nvPr/>
        </p:nvSpPr>
        <p:spPr>
          <a:xfrm>
            <a:off x="6296989" y="5235714"/>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3</a:t>
            </a:r>
            <a:r>
              <a:rPr lang="en-US" altLang="ja-JP" sz="1100" b="1" u="sng" dirty="0"/>
              <a:t>,250</a:t>
            </a:r>
            <a:endParaRPr lang="ja-JP" altLang="en-US" sz="1100" b="1" u="sng" dirty="0"/>
          </a:p>
        </p:txBody>
      </p:sp>
      <p:sp>
        <p:nvSpPr>
          <p:cNvPr id="22" name="テキスト ボックス 1">
            <a:extLst>
              <a:ext uri="{FF2B5EF4-FFF2-40B4-BE49-F238E27FC236}">
                <a16:creationId xmlns:a16="http://schemas.microsoft.com/office/drawing/2014/main" id="{E365447B-D54B-46F1-B257-8A0C708CF99F}"/>
              </a:ext>
            </a:extLst>
          </p:cNvPr>
          <p:cNvSpPr txBox="1"/>
          <p:nvPr/>
        </p:nvSpPr>
        <p:spPr>
          <a:xfrm>
            <a:off x="9665801" y="4972292"/>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5</a:t>
            </a:r>
            <a:r>
              <a:rPr lang="en-US" altLang="ja-JP" sz="1100" b="1" u="sng" dirty="0"/>
              <a:t>,680</a:t>
            </a:r>
            <a:endParaRPr lang="ja-JP" altLang="en-US" sz="1100" b="1" u="sng" dirty="0"/>
          </a:p>
        </p:txBody>
      </p:sp>
      <p:sp>
        <p:nvSpPr>
          <p:cNvPr id="23" name="テキスト ボックス 1">
            <a:extLst>
              <a:ext uri="{FF2B5EF4-FFF2-40B4-BE49-F238E27FC236}">
                <a16:creationId xmlns:a16="http://schemas.microsoft.com/office/drawing/2014/main" id="{36B96F9E-FF68-4F81-B2FD-D419FF948E37}"/>
              </a:ext>
            </a:extLst>
          </p:cNvPr>
          <p:cNvSpPr txBox="1"/>
          <p:nvPr/>
        </p:nvSpPr>
        <p:spPr>
          <a:xfrm>
            <a:off x="4054612" y="4984439"/>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5</a:t>
            </a:r>
            <a:r>
              <a:rPr lang="en-US" altLang="ja-JP" sz="1100" b="1" u="sng" dirty="0"/>
              <a:t>,257</a:t>
            </a:r>
            <a:endParaRPr lang="ja-JP" altLang="en-US" sz="1100" b="1" u="sng" dirty="0"/>
          </a:p>
        </p:txBody>
      </p:sp>
      <p:sp>
        <p:nvSpPr>
          <p:cNvPr id="24" name="テキスト ボックス 1">
            <a:extLst>
              <a:ext uri="{FF2B5EF4-FFF2-40B4-BE49-F238E27FC236}">
                <a16:creationId xmlns:a16="http://schemas.microsoft.com/office/drawing/2014/main" id="{FD9697CC-195E-482A-8711-5AF94ECE4251}"/>
              </a:ext>
            </a:extLst>
          </p:cNvPr>
          <p:cNvSpPr txBox="1"/>
          <p:nvPr/>
        </p:nvSpPr>
        <p:spPr>
          <a:xfrm>
            <a:off x="10787270" y="5131318"/>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4,140</a:t>
            </a:r>
            <a:endParaRPr lang="ja-JP" altLang="en-US" sz="1100" b="1" u="sng" dirty="0"/>
          </a:p>
        </p:txBody>
      </p:sp>
      <p:sp>
        <p:nvSpPr>
          <p:cNvPr id="25" name="テキスト ボックス 1">
            <a:extLst>
              <a:ext uri="{FF2B5EF4-FFF2-40B4-BE49-F238E27FC236}">
                <a16:creationId xmlns:a16="http://schemas.microsoft.com/office/drawing/2014/main" id="{E6289252-295F-4F10-96FA-8E916ADEFFC6}"/>
              </a:ext>
            </a:extLst>
          </p:cNvPr>
          <p:cNvSpPr txBox="1"/>
          <p:nvPr/>
        </p:nvSpPr>
        <p:spPr>
          <a:xfrm>
            <a:off x="7463180" y="5320125"/>
            <a:ext cx="536713"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785</a:t>
            </a:r>
            <a:endParaRPr lang="ja-JP" altLang="en-US" sz="1100" b="1" u="sng" dirty="0"/>
          </a:p>
        </p:txBody>
      </p:sp>
      <p:sp>
        <p:nvSpPr>
          <p:cNvPr id="26" name="テキスト ボックス 1">
            <a:extLst>
              <a:ext uri="{FF2B5EF4-FFF2-40B4-BE49-F238E27FC236}">
                <a16:creationId xmlns:a16="http://schemas.microsoft.com/office/drawing/2014/main" id="{212F9A34-276B-4078-85FF-09194F45CEFB}"/>
              </a:ext>
            </a:extLst>
          </p:cNvPr>
          <p:cNvSpPr txBox="1"/>
          <p:nvPr/>
        </p:nvSpPr>
        <p:spPr>
          <a:xfrm>
            <a:off x="2548487" y="41066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11</a:t>
            </a:r>
            <a:r>
              <a:rPr lang="en-US" altLang="ja-JP" sz="1100" b="1" u="sng" dirty="0"/>
              <a:t>,104</a:t>
            </a:r>
            <a:endParaRPr lang="ja-JP" altLang="en-US" sz="1100" b="1" u="sng" dirty="0"/>
          </a:p>
        </p:txBody>
      </p:sp>
      <p:sp>
        <p:nvSpPr>
          <p:cNvPr id="27" name="テキスト ボックス 1">
            <a:extLst>
              <a:ext uri="{FF2B5EF4-FFF2-40B4-BE49-F238E27FC236}">
                <a16:creationId xmlns:a16="http://schemas.microsoft.com/office/drawing/2014/main" id="{212F9A34-276B-4078-85FF-09194F45CEFB}"/>
              </a:ext>
            </a:extLst>
          </p:cNvPr>
          <p:cNvSpPr txBox="1"/>
          <p:nvPr/>
        </p:nvSpPr>
        <p:spPr>
          <a:xfrm>
            <a:off x="1452770" y="4369594"/>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9</a:t>
            </a:r>
            <a:r>
              <a:rPr lang="en-US" altLang="ja-JP" sz="1100" b="1" u="sng" dirty="0"/>
              <a:t>,476</a:t>
            </a:r>
            <a:endParaRPr lang="ja-JP" altLang="en-US" sz="1100" b="1" u="sng" dirty="0"/>
          </a:p>
        </p:txBody>
      </p:sp>
      <p:sp>
        <p:nvSpPr>
          <p:cNvPr id="28" name="テキスト ボックス 1">
            <a:extLst>
              <a:ext uri="{FF2B5EF4-FFF2-40B4-BE49-F238E27FC236}">
                <a16:creationId xmlns:a16="http://schemas.microsoft.com/office/drawing/2014/main" id="{2AED0942-7C3F-40B7-A8B3-19D01B515F1C}"/>
              </a:ext>
            </a:extLst>
          </p:cNvPr>
          <p:cNvSpPr txBox="1"/>
          <p:nvPr/>
        </p:nvSpPr>
        <p:spPr>
          <a:xfrm>
            <a:off x="9278143" y="3454400"/>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16</a:t>
            </a:r>
            <a:r>
              <a:rPr lang="en-US" altLang="ja-JP" sz="1100" b="1" u="sng" dirty="0"/>
              <a:t>,642</a:t>
            </a:r>
            <a:endParaRPr lang="ja-JP" altLang="en-US" sz="1100" b="1" u="sng" dirty="0"/>
          </a:p>
        </p:txBody>
      </p:sp>
      <p:sp>
        <p:nvSpPr>
          <p:cNvPr id="29" name="テキスト ボックス 1">
            <a:extLst>
              <a:ext uri="{FF2B5EF4-FFF2-40B4-BE49-F238E27FC236}">
                <a16:creationId xmlns:a16="http://schemas.microsoft.com/office/drawing/2014/main" id="{498A7133-B3C3-4FCB-A147-DE9CE146B813}"/>
              </a:ext>
            </a:extLst>
          </p:cNvPr>
          <p:cNvSpPr txBox="1"/>
          <p:nvPr/>
        </p:nvSpPr>
        <p:spPr>
          <a:xfrm>
            <a:off x="8142287" y="3605971"/>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15</a:t>
            </a:r>
            <a:r>
              <a:rPr lang="en-US" altLang="ja-JP" sz="1100" b="1" u="sng" dirty="0"/>
              <a:t>,982</a:t>
            </a:r>
            <a:endParaRPr lang="ja-JP" altLang="en-US" sz="1100" b="1" u="sng" dirty="0"/>
          </a:p>
        </p:txBody>
      </p:sp>
      <p:sp>
        <p:nvSpPr>
          <p:cNvPr id="30" name="テキスト ボックス 1">
            <a:extLst>
              <a:ext uri="{FF2B5EF4-FFF2-40B4-BE49-F238E27FC236}">
                <a16:creationId xmlns:a16="http://schemas.microsoft.com/office/drawing/2014/main" id="{69606554-EAE4-4D1D-8AF8-3787898EF006}"/>
              </a:ext>
            </a:extLst>
          </p:cNvPr>
          <p:cNvSpPr txBox="1"/>
          <p:nvPr/>
        </p:nvSpPr>
        <p:spPr>
          <a:xfrm>
            <a:off x="4803775" y="34433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16</a:t>
            </a:r>
            <a:r>
              <a:rPr lang="en-US" altLang="ja-JP" sz="1100" b="1" u="sng" dirty="0"/>
              <a:t>,905</a:t>
            </a:r>
            <a:endParaRPr lang="ja-JP" altLang="en-US" sz="1100" b="1" u="sng" dirty="0"/>
          </a:p>
        </p:txBody>
      </p:sp>
      <p:sp>
        <p:nvSpPr>
          <p:cNvPr id="31" name="テキスト ボックス 1">
            <a:extLst>
              <a:ext uri="{FF2B5EF4-FFF2-40B4-BE49-F238E27FC236}">
                <a16:creationId xmlns:a16="http://schemas.microsoft.com/office/drawing/2014/main" id="{69D765DB-28B9-4DBE-B605-6D6630C870D4}"/>
              </a:ext>
            </a:extLst>
          </p:cNvPr>
          <p:cNvSpPr txBox="1"/>
          <p:nvPr/>
        </p:nvSpPr>
        <p:spPr>
          <a:xfrm>
            <a:off x="3684584" y="3942693"/>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12</a:t>
            </a:r>
            <a:r>
              <a:rPr lang="en-US" altLang="ja-JP" sz="1100" b="1" u="sng" dirty="0"/>
              <a:t>,602</a:t>
            </a:r>
            <a:endParaRPr lang="ja-JP" altLang="en-US" sz="1100" b="1" u="sng" dirty="0"/>
          </a:p>
        </p:txBody>
      </p:sp>
      <p:sp>
        <p:nvSpPr>
          <p:cNvPr id="32" name="テキスト ボックス 1">
            <a:extLst>
              <a:ext uri="{FF2B5EF4-FFF2-40B4-BE49-F238E27FC236}">
                <a16:creationId xmlns:a16="http://schemas.microsoft.com/office/drawing/2014/main" id="{D40BABE4-C6FB-43E7-951C-EECEF9D2BC5A}"/>
              </a:ext>
            </a:extLst>
          </p:cNvPr>
          <p:cNvSpPr txBox="1"/>
          <p:nvPr/>
        </p:nvSpPr>
        <p:spPr>
          <a:xfrm>
            <a:off x="10414000" y="40910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11</a:t>
            </a:r>
            <a:r>
              <a:rPr lang="en-US" altLang="ja-JP" sz="1100" b="1" u="sng" dirty="0"/>
              <a:t>,969</a:t>
            </a:r>
            <a:endParaRPr lang="ja-JP" altLang="en-US" sz="1100" b="1" u="sng" dirty="0"/>
          </a:p>
        </p:txBody>
      </p:sp>
      <p:sp>
        <p:nvSpPr>
          <p:cNvPr id="33" name="テキスト ボックス 1">
            <a:extLst>
              <a:ext uri="{FF2B5EF4-FFF2-40B4-BE49-F238E27FC236}">
                <a16:creationId xmlns:a16="http://schemas.microsoft.com/office/drawing/2014/main" id="{C26E3A60-124F-4955-BE32-EC83BE4DB802}"/>
              </a:ext>
            </a:extLst>
          </p:cNvPr>
          <p:cNvSpPr txBox="1"/>
          <p:nvPr/>
        </p:nvSpPr>
        <p:spPr>
          <a:xfrm>
            <a:off x="7080250" y="5161410"/>
            <a:ext cx="70298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a:t>
            </a:r>
            <a:r>
              <a:rPr lang="en-US" altLang="ja-JP" sz="1100" b="1" u="sng" dirty="0"/>
              <a:t>,529</a:t>
            </a:r>
            <a:endParaRPr lang="ja-JP" altLang="en-US" sz="1100" b="1" u="sng" dirty="0"/>
          </a:p>
        </p:txBody>
      </p:sp>
      <p:sp>
        <p:nvSpPr>
          <p:cNvPr id="34" name="テキスト ボックス 1">
            <a:extLst>
              <a:ext uri="{FF2B5EF4-FFF2-40B4-BE49-F238E27FC236}">
                <a16:creationId xmlns:a16="http://schemas.microsoft.com/office/drawing/2014/main" id="{F1511798-1332-4494-9EBB-AB0D33A1D54B}"/>
              </a:ext>
            </a:extLst>
          </p:cNvPr>
          <p:cNvSpPr txBox="1"/>
          <p:nvPr/>
        </p:nvSpPr>
        <p:spPr>
          <a:xfrm>
            <a:off x="5970617" y="4624734"/>
            <a:ext cx="69250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7</a:t>
            </a:r>
            <a:r>
              <a:rPr lang="en-US" altLang="ja-JP" sz="1100" b="1" u="sng" dirty="0"/>
              <a:t>,767</a:t>
            </a:r>
            <a:endParaRPr lang="ja-JP" altLang="en-US" sz="1100" b="1" u="sng" dirty="0"/>
          </a:p>
        </p:txBody>
      </p:sp>
      <p:sp>
        <p:nvSpPr>
          <p:cNvPr id="35" name="テキスト ボックス 34">
            <a:extLst>
              <a:ext uri="{FF2B5EF4-FFF2-40B4-BE49-F238E27FC236}">
                <a16:creationId xmlns:a16="http://schemas.microsoft.com/office/drawing/2014/main" id="{838542E6-5DEF-4945-9883-385045D1AEFF}"/>
              </a:ext>
            </a:extLst>
          </p:cNvPr>
          <p:cNvSpPr txBox="1"/>
          <p:nvPr/>
        </p:nvSpPr>
        <p:spPr>
          <a:xfrm>
            <a:off x="7080250" y="6430760"/>
            <a:ext cx="5108991" cy="276999"/>
          </a:xfrm>
          <a:prstGeom prst="rect">
            <a:avLst/>
          </a:prstGeom>
          <a:noFill/>
        </p:spPr>
        <p:txBody>
          <a:bodyPr wrap="square" rtlCol="0">
            <a:spAutoFit/>
          </a:bodyPr>
          <a:lstStyle/>
          <a:p>
            <a:r>
              <a:rPr kumimoji="1" lang="ja-JP" altLang="en-US" sz="1200" dirty="0">
                <a:latin typeface="ＭＳ Ｐゴシック" panose="020B0600070205080204" pitchFamily="50" charset="-128"/>
                <a:ea typeface="ＭＳ Ｐゴシック" panose="020B0600070205080204" pitchFamily="50" charset="-128"/>
              </a:rPr>
              <a:t>出典：桐生市役所ホームページ（「</a:t>
            </a:r>
            <a:r>
              <a:rPr lang="en-US" altLang="ja-JP" sz="1200" dirty="0">
                <a:latin typeface="ＭＳ Ｐゴシック" panose="020B0600070205080204" pitchFamily="50" charset="-128"/>
                <a:ea typeface="ＭＳ Ｐゴシック" panose="020B0600070205080204" pitchFamily="50" charset="-128"/>
              </a:rPr>
              <a:t>R5.4.1</a:t>
            </a:r>
            <a:r>
              <a:rPr lang="ja-JP" altLang="en-US" sz="1200" dirty="0">
                <a:latin typeface="ＭＳ Ｐゴシック" panose="020B0600070205080204" pitchFamily="50" charset="-128"/>
                <a:ea typeface="ＭＳ Ｐゴシック" panose="020B0600070205080204" pitchFamily="50" charset="-128"/>
              </a:rPr>
              <a:t>桐生市区別人口構成</a:t>
            </a:r>
            <a:r>
              <a:rPr kumimoji="1" lang="ja-JP" altLang="en-US" sz="1200" dirty="0">
                <a:latin typeface="ＭＳ Ｐゴシック" panose="020B0600070205080204" pitchFamily="50" charset="-128"/>
                <a:ea typeface="ＭＳ Ｐゴシック" panose="020B0600070205080204" pitchFamily="50" charset="-128"/>
              </a:rPr>
              <a:t>」をグラフ化）</a:t>
            </a:r>
          </a:p>
        </p:txBody>
      </p:sp>
    </p:spTree>
    <p:extLst>
      <p:ext uri="{BB962C8B-B14F-4D97-AF65-F5344CB8AC3E}">
        <p14:creationId xmlns:p14="http://schemas.microsoft.com/office/powerpoint/2010/main" val="87779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8E6EA4A-2529-477B-92C6-CBBE59CF01AF}"/>
              </a:ext>
            </a:extLst>
          </p:cNvPr>
          <p:cNvSpPr/>
          <p:nvPr/>
        </p:nvSpPr>
        <p:spPr>
          <a:xfrm>
            <a:off x="1570383" y="1628776"/>
            <a:ext cx="9104243" cy="3625612"/>
          </a:xfrm>
          <a:prstGeom prst="roundRect">
            <a:avLst/>
          </a:prstGeom>
          <a:ln w="19050"/>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64515" name="タイトル 1">
            <a:extLst>
              <a:ext uri="{FF2B5EF4-FFF2-40B4-BE49-F238E27FC236}">
                <a16:creationId xmlns:a16="http://schemas.microsoft.com/office/drawing/2014/main" id="{359B506A-7158-48AB-BC2F-DFC10A92F220}"/>
              </a:ext>
            </a:extLst>
          </p:cNvPr>
          <p:cNvSpPr>
            <a:spLocks noGrp="1" noChangeArrowheads="1"/>
          </p:cNvSpPr>
          <p:nvPr>
            <p:ph type="title"/>
          </p:nvPr>
        </p:nvSpPr>
        <p:spPr bwMode="auto">
          <a:xfrm>
            <a:off x="1711997" y="664889"/>
            <a:ext cx="8768006" cy="576262"/>
          </a:xfrm>
        </p:spPr>
        <p:txBody>
          <a:bodyPr wrap="square" numCol="1" anchorCtr="0" compatLnSpc="1">
            <a:prstTxWarp prst="textNoShape">
              <a:avLst/>
            </a:prstTxWarp>
            <a:noAutofit/>
          </a:bodyPr>
          <a:lstStyle/>
          <a:p>
            <a:r>
              <a:rPr lang="ja-JP" altLang="en-US" sz="3200" dirty="0">
                <a:latin typeface="AR丸ゴシック体M" pitchFamily="49" charset="-128"/>
                <a:ea typeface="AR丸ゴシック体M" pitchFamily="49" charset="-128"/>
              </a:rPr>
              <a:t>これで</a:t>
            </a:r>
            <a:r>
              <a:rPr lang="ja-JP" altLang="en-US" sz="3200" b="1" dirty="0">
                <a:latin typeface="AR丸ゴシック体M" pitchFamily="49" charset="-128"/>
                <a:ea typeface="AR丸ゴシック体M" pitchFamily="49" charset="-128"/>
              </a:rPr>
              <a:t>認知症サポーター養成講座</a:t>
            </a:r>
            <a:r>
              <a:rPr lang="ja-JP" altLang="en-US" sz="3200" dirty="0">
                <a:latin typeface="AR丸ゴシック体M" pitchFamily="49" charset="-128"/>
                <a:ea typeface="AR丸ゴシック体M" pitchFamily="49" charset="-128"/>
              </a:rPr>
              <a:t>を終わります</a:t>
            </a:r>
          </a:p>
        </p:txBody>
      </p:sp>
      <p:sp>
        <p:nvSpPr>
          <p:cNvPr id="3" name="コンテンツ プレースホルダー 2">
            <a:extLst>
              <a:ext uri="{FF2B5EF4-FFF2-40B4-BE49-F238E27FC236}">
                <a16:creationId xmlns:a16="http://schemas.microsoft.com/office/drawing/2014/main" id="{DD07CBB1-0257-4B1E-A976-41ACEB5DB104}"/>
              </a:ext>
            </a:extLst>
          </p:cNvPr>
          <p:cNvSpPr>
            <a:spLocks noGrp="1"/>
          </p:cNvSpPr>
          <p:nvPr>
            <p:ph idx="1"/>
          </p:nvPr>
        </p:nvSpPr>
        <p:spPr>
          <a:xfrm>
            <a:off x="2389239" y="2016401"/>
            <a:ext cx="7483630" cy="4531883"/>
          </a:xfrm>
        </p:spPr>
        <p:txBody>
          <a:bodyPr>
            <a:normAutofit fontScale="92500" lnSpcReduction="20000"/>
          </a:bodyPr>
          <a:lstStyle/>
          <a:p>
            <a:pPr marL="0" indent="0">
              <a:buNone/>
              <a:defRPr/>
            </a:pPr>
            <a:r>
              <a:rPr lang="ja-JP" altLang="en-US" sz="5200" b="1" dirty="0">
                <a:solidFill>
                  <a:srgbClr val="FF0000"/>
                </a:solidFill>
                <a:latin typeface="AR丸ゴシック体M" pitchFamily="49" charset="-128"/>
                <a:ea typeface="AR丸ゴシック体M" pitchFamily="49" charset="-128"/>
              </a:rPr>
              <a:t>誰もが　</a:t>
            </a:r>
            <a:endParaRPr lang="en-US" altLang="ja-JP" sz="5200" b="1" dirty="0">
              <a:solidFill>
                <a:srgbClr val="FF00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住み慣れた地域で</a:t>
            </a:r>
            <a:endParaRPr lang="en-US" altLang="ja-JP" sz="4800" b="1" dirty="0">
              <a:solidFill>
                <a:srgbClr val="00CC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自分らしく　いきいきと　</a:t>
            </a:r>
            <a:endParaRPr lang="en-US" altLang="ja-JP" sz="4800" b="1" dirty="0">
              <a:solidFill>
                <a:srgbClr val="00CC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安心して暮らせるまちに</a:t>
            </a:r>
            <a:endParaRPr lang="en-US" altLang="ja-JP" sz="4800" b="1" dirty="0">
              <a:solidFill>
                <a:srgbClr val="00CC00"/>
              </a:solidFill>
              <a:latin typeface="AR丸ゴシック体M" pitchFamily="49" charset="-128"/>
              <a:ea typeface="AR丸ゴシック体M" pitchFamily="49" charset="-128"/>
            </a:endParaRPr>
          </a:p>
          <a:p>
            <a:pPr marL="0" indent="0">
              <a:buNone/>
              <a:defRPr/>
            </a:pPr>
            <a:r>
              <a:rPr lang="ja-JP" altLang="en-US" sz="1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sz="1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r>
              <a:rPr lang="ja-JP" altLang="en-US"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3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ja-JP" altLang="en-US"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p:txBody>
      </p:sp>
      <p:sp>
        <p:nvSpPr>
          <p:cNvPr id="5" name="テキスト ボックス 4">
            <a:extLst>
              <a:ext uri="{FF2B5EF4-FFF2-40B4-BE49-F238E27FC236}">
                <a16:creationId xmlns:a16="http://schemas.microsoft.com/office/drawing/2014/main" id="{3EBED3E3-648B-456D-B95C-3A8BFE2C2D8A}"/>
              </a:ext>
            </a:extLst>
          </p:cNvPr>
          <p:cNvSpPr txBox="1"/>
          <p:nvPr/>
        </p:nvSpPr>
        <p:spPr>
          <a:xfrm>
            <a:off x="4856674" y="5642013"/>
            <a:ext cx="6530195" cy="584775"/>
          </a:xfrm>
          <a:prstGeom prst="rect">
            <a:avLst/>
          </a:prstGeom>
          <a:noFill/>
        </p:spPr>
        <p:txBody>
          <a:bodyPr wrap="square" rtlCol="0">
            <a:spAutoFit/>
          </a:bodyPr>
          <a:lstStyle/>
          <a:p>
            <a:pPr marL="0" indent="0">
              <a:buNone/>
              <a:defRPr/>
            </a:pPr>
            <a:r>
              <a:rPr lang="ja-JP" altLang="en-US" sz="3200" dirty="0">
                <a:ln w="0"/>
                <a:latin typeface="AR丸ゴシック体M" pitchFamily="49" charset="-128"/>
                <a:ea typeface="AR丸ゴシック体M" pitchFamily="49" charset="-128"/>
              </a:rPr>
              <a:t>本日は、ありがとうございました</a:t>
            </a:r>
            <a:endParaRPr lang="en-US" altLang="ja-JP" sz="3200" dirty="0">
              <a:ln w="0"/>
              <a:latin typeface="AR丸ゴシック体M" pitchFamily="49" charset="-128"/>
              <a:ea typeface="AR丸ゴシック体M" pitchFamily="49" charset="-128"/>
            </a:endParaRPr>
          </a:p>
        </p:txBody>
      </p:sp>
      <p:sp>
        <p:nvSpPr>
          <p:cNvPr id="6" name="テキスト ボックス 5">
            <a:extLst>
              <a:ext uri="{FF2B5EF4-FFF2-40B4-BE49-F238E27FC236}">
                <a16:creationId xmlns:a16="http://schemas.microsoft.com/office/drawing/2014/main" id="{6AFC428D-25B2-496A-8B6E-725972D8E67E}"/>
              </a:ext>
            </a:extLst>
          </p:cNvPr>
          <p:cNvSpPr txBox="1"/>
          <p:nvPr/>
        </p:nvSpPr>
        <p:spPr>
          <a:xfrm>
            <a:off x="5700737" y="4876052"/>
            <a:ext cx="4779266" cy="338554"/>
          </a:xfrm>
          <a:prstGeom prst="rect">
            <a:avLst/>
          </a:prstGeom>
          <a:noFill/>
        </p:spPr>
        <p:txBody>
          <a:bodyPr wrap="square" rtlCol="0">
            <a:spAutoFit/>
          </a:bodyPr>
          <a:lstStyle/>
          <a:p>
            <a:pPr marL="0" indent="0">
              <a:buNone/>
              <a:defRPr/>
            </a:pPr>
            <a:r>
              <a:rPr lang="ja-JP" altLang="en-US" sz="1600" dirty="0">
                <a:ln w="0"/>
                <a:latin typeface="AR丸ゴシック体M" pitchFamily="49" charset="-128"/>
                <a:ea typeface="AR丸ゴシック体M" pitchFamily="49" charset="-128"/>
              </a:rPr>
              <a:t>「第</a:t>
            </a:r>
            <a:r>
              <a:rPr lang="en-US" altLang="ja-JP" sz="1600" dirty="0">
                <a:ln w="0"/>
                <a:latin typeface="AR丸ゴシック体M" pitchFamily="49" charset="-128"/>
                <a:ea typeface="AR丸ゴシック体M" pitchFamily="49" charset="-128"/>
              </a:rPr>
              <a:t>8</a:t>
            </a:r>
            <a:r>
              <a:rPr lang="ja-JP" altLang="en-US" sz="1600" dirty="0">
                <a:ln w="0"/>
                <a:latin typeface="AR丸ゴシック体M" pitchFamily="49" charset="-128"/>
                <a:ea typeface="AR丸ゴシック体M" pitchFamily="49" charset="-128"/>
              </a:rPr>
              <a:t>期桐生市高齢者保健福祉計画」の基本理念</a:t>
            </a:r>
            <a:endParaRPr lang="en-US" altLang="ja-JP" sz="1600" dirty="0">
              <a:ln w="0"/>
              <a:latin typeface="AR丸ゴシック体M" pitchFamily="49" charset="-128"/>
              <a:ea typeface="AR丸ゴシック体M" pitchFamily="49"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96FC5D-19C4-45DE-946E-1845E64410AB}"/>
              </a:ext>
            </a:extLst>
          </p:cNvPr>
          <p:cNvSpPr>
            <a:spLocks noGrp="1"/>
          </p:cNvSpPr>
          <p:nvPr>
            <p:ph type="title"/>
          </p:nvPr>
        </p:nvSpPr>
        <p:spPr>
          <a:xfrm>
            <a:off x="1492250" y="249635"/>
            <a:ext cx="9207500" cy="808831"/>
          </a:xfrm>
          <a:solidFill>
            <a:schemeClr val="bg1"/>
          </a:solidFill>
          <a:ln>
            <a:solidFill>
              <a:schemeClr val="bg1"/>
            </a:solidFill>
          </a:ln>
        </p:spPr>
        <p:txBody>
          <a:bodyPr/>
          <a:lstStyle/>
          <a:p>
            <a:pPr>
              <a:defRPr/>
            </a:pPr>
            <a:r>
              <a:rPr lang="ja-JP" altLang="en-US" sz="4000" dirty="0"/>
              <a:t>　</a:t>
            </a:r>
            <a:r>
              <a:rPr lang="ja-JP" altLang="en-US" sz="4000" dirty="0">
                <a:latin typeface="+mn-ea"/>
                <a:ea typeface="+mn-ea"/>
              </a:rPr>
              <a:t>高齢になると身体はどう変化する？</a:t>
            </a:r>
          </a:p>
        </p:txBody>
      </p:sp>
      <p:sp>
        <p:nvSpPr>
          <p:cNvPr id="8" name="矢印: 右 7">
            <a:extLst>
              <a:ext uri="{FF2B5EF4-FFF2-40B4-BE49-F238E27FC236}">
                <a16:creationId xmlns:a16="http://schemas.microsoft.com/office/drawing/2014/main" id="{6528E331-093A-4209-988D-441F1EB97FDD}"/>
              </a:ext>
            </a:extLst>
          </p:cNvPr>
          <p:cNvSpPr/>
          <p:nvPr/>
        </p:nvSpPr>
        <p:spPr>
          <a:xfrm>
            <a:off x="4151313" y="2133600"/>
            <a:ext cx="7921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7" name="テキスト ボックス 9">
            <a:extLst>
              <a:ext uri="{FF2B5EF4-FFF2-40B4-BE49-F238E27FC236}">
                <a16:creationId xmlns:a16="http://schemas.microsoft.com/office/drawing/2014/main" id="{47FD5387-F7D4-407B-A507-6C3FE749881A}"/>
              </a:ext>
            </a:extLst>
          </p:cNvPr>
          <p:cNvSpPr txBox="1">
            <a:spLocks noChangeArrowheads="1"/>
          </p:cNvSpPr>
          <p:nvPr/>
        </p:nvSpPr>
        <p:spPr bwMode="auto">
          <a:xfrm>
            <a:off x="457200" y="3405584"/>
            <a:ext cx="112776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dirty="0">
                <a:solidFill>
                  <a:schemeClr val="tx1"/>
                </a:solidFill>
                <a:latin typeface="AR P丸ゴシック体M" pitchFamily="50" charset="-128"/>
                <a:ea typeface="AR P丸ゴシック体M" pitchFamily="50" charset="-128"/>
              </a:rPr>
              <a:t>　　　◎目が見えにくくなります（白内障・老眼など）</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◎耳が遠くなります（高い音が聞き取りにくい）</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◎しわが増え、髪の毛の色が白く白髪になります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◎痛みや温度を感じにくくなります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◎身体の能力が弱くなり病気にかかりやすくなります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◎ケガや傷が治りにくくなります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◎忘れっぽくなり、一度聞いたことを覚えることが出来なくなります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endParaRPr lang="en-US" altLang="ja-JP" sz="2000" dirty="0">
              <a:solidFill>
                <a:schemeClr val="tx1"/>
              </a:solidFill>
              <a:latin typeface="AR P丸ゴシック体M" pitchFamily="50" charset="-128"/>
              <a:ea typeface="AR P丸ゴシック体M" pitchFamily="50" charset="-128"/>
            </a:endParaRPr>
          </a:p>
          <a:p>
            <a:pPr>
              <a:spcBef>
                <a:spcPct val="0"/>
              </a:spcBef>
              <a:buFontTx/>
              <a:buNone/>
            </a:pPr>
            <a:r>
              <a:rPr lang="ja-JP" altLang="en-US" b="1" dirty="0">
                <a:solidFill>
                  <a:schemeClr val="tx1"/>
                </a:solidFill>
                <a:latin typeface="AR P丸ゴシック体M" pitchFamily="50" charset="-128"/>
                <a:ea typeface="AR P丸ゴシック体M" pitchFamily="50" charset="-128"/>
              </a:rPr>
              <a:t>などの様々な変化が起こり、高齢になるほど認知症になる可能性は高くなります。</a:t>
            </a:r>
            <a:endParaRPr lang="en-US" altLang="ja-JP" b="1" dirty="0">
              <a:solidFill>
                <a:schemeClr val="tx1"/>
              </a:solidFill>
              <a:latin typeface="AR P丸ゴシック体M" pitchFamily="50" charset="-128"/>
              <a:ea typeface="AR P丸ゴシック体M" pitchFamily="50" charset="-128"/>
            </a:endParaRPr>
          </a:p>
          <a:p>
            <a:pPr>
              <a:spcBef>
                <a:spcPct val="0"/>
              </a:spcBef>
              <a:buFontTx/>
              <a:buNone/>
            </a:pPr>
            <a:endParaRPr lang="ja-JP" altLang="en-US" sz="2000" dirty="0">
              <a:solidFill>
                <a:schemeClr val="tx1"/>
              </a:solidFill>
              <a:latin typeface="AR P丸ゴシック体M" pitchFamily="50" charset="-128"/>
              <a:ea typeface="ＭＳ Ｐゴシック" panose="020B0600070205080204" pitchFamily="50" charset="-128"/>
            </a:endParaRPr>
          </a:p>
        </p:txBody>
      </p:sp>
      <p:sp>
        <p:nvSpPr>
          <p:cNvPr id="9" name="矢印: 右 8">
            <a:extLst>
              <a:ext uri="{FF2B5EF4-FFF2-40B4-BE49-F238E27FC236}">
                <a16:creationId xmlns:a16="http://schemas.microsoft.com/office/drawing/2014/main" id="{A1417D1B-4B22-46F0-88D1-FB8D592C5A66}"/>
              </a:ext>
            </a:extLst>
          </p:cNvPr>
          <p:cNvSpPr/>
          <p:nvPr/>
        </p:nvSpPr>
        <p:spPr>
          <a:xfrm>
            <a:off x="7123113" y="2133600"/>
            <a:ext cx="7921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a:extLst>
              <a:ext uri="{FF2B5EF4-FFF2-40B4-BE49-F238E27FC236}">
                <a16:creationId xmlns:a16="http://schemas.microsoft.com/office/drawing/2014/main" id="{F62ED29A-CCD4-4C20-A9AD-2C73C9CC51B5}"/>
              </a:ext>
            </a:extLst>
          </p:cNvPr>
          <p:cNvPicPr>
            <a:picLocks noChangeAspect="1"/>
          </p:cNvPicPr>
          <p:nvPr/>
        </p:nvPicPr>
        <p:blipFill>
          <a:blip r:embed="rId3"/>
          <a:stretch>
            <a:fillRect/>
          </a:stretch>
        </p:blipFill>
        <p:spPr>
          <a:xfrm>
            <a:off x="2159872" y="1464530"/>
            <a:ext cx="1859441" cy="1853345"/>
          </a:xfrm>
          <a:prstGeom prst="rect">
            <a:avLst/>
          </a:prstGeom>
        </p:spPr>
      </p:pic>
      <p:sp>
        <p:nvSpPr>
          <p:cNvPr id="11" name="四角形: 角を丸くする 10">
            <a:extLst>
              <a:ext uri="{FF2B5EF4-FFF2-40B4-BE49-F238E27FC236}">
                <a16:creationId xmlns:a16="http://schemas.microsoft.com/office/drawing/2014/main" id="{D6956876-6674-4445-A705-CE0F8145B925}"/>
              </a:ext>
            </a:extLst>
          </p:cNvPr>
          <p:cNvSpPr/>
          <p:nvPr/>
        </p:nvSpPr>
        <p:spPr>
          <a:xfrm>
            <a:off x="2238375" y="1208089"/>
            <a:ext cx="1727200"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子供</a:t>
            </a:r>
            <a:endParaRPr lang="ja-JP" altLang="en-US" dirty="0">
              <a:solidFill>
                <a:schemeClr val="tx1"/>
              </a:solidFill>
              <a:latin typeface="AR P丸ゴシック体M" panose="020B0600010101010101"/>
            </a:endParaRPr>
          </a:p>
        </p:txBody>
      </p:sp>
      <p:pic>
        <p:nvPicPr>
          <p:cNvPr id="6" name="図 5">
            <a:extLst>
              <a:ext uri="{FF2B5EF4-FFF2-40B4-BE49-F238E27FC236}">
                <a16:creationId xmlns:a16="http://schemas.microsoft.com/office/drawing/2014/main" id="{39A359CE-F605-4155-B8E9-F059C83F48CE}"/>
              </a:ext>
            </a:extLst>
          </p:cNvPr>
          <p:cNvPicPr>
            <a:picLocks noChangeAspect="1"/>
          </p:cNvPicPr>
          <p:nvPr/>
        </p:nvPicPr>
        <p:blipFill>
          <a:blip r:embed="rId4"/>
          <a:stretch>
            <a:fillRect/>
          </a:stretch>
        </p:blipFill>
        <p:spPr>
          <a:xfrm>
            <a:off x="5083498" y="1464530"/>
            <a:ext cx="1914310" cy="1835055"/>
          </a:xfrm>
          <a:prstGeom prst="rect">
            <a:avLst/>
          </a:prstGeom>
        </p:spPr>
      </p:pic>
      <p:sp>
        <p:nvSpPr>
          <p:cNvPr id="12" name="四角形: 角を丸くする 11">
            <a:extLst>
              <a:ext uri="{FF2B5EF4-FFF2-40B4-BE49-F238E27FC236}">
                <a16:creationId xmlns:a16="http://schemas.microsoft.com/office/drawing/2014/main" id="{2AF417E5-F444-4483-9344-E636A41D6900}"/>
              </a:ext>
            </a:extLst>
          </p:cNvPr>
          <p:cNvSpPr/>
          <p:nvPr/>
        </p:nvSpPr>
        <p:spPr>
          <a:xfrm>
            <a:off x="5164139" y="1196976"/>
            <a:ext cx="1728787"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大人</a:t>
            </a:r>
            <a:endParaRPr lang="ja-JP" altLang="en-US" dirty="0">
              <a:solidFill>
                <a:schemeClr val="tx1"/>
              </a:solidFill>
              <a:latin typeface="AR P丸ゴシック体M" panose="020B0600010101010101"/>
            </a:endParaRPr>
          </a:p>
        </p:txBody>
      </p:sp>
      <p:pic>
        <p:nvPicPr>
          <p:cNvPr id="10" name="図 9">
            <a:extLst>
              <a:ext uri="{FF2B5EF4-FFF2-40B4-BE49-F238E27FC236}">
                <a16:creationId xmlns:a16="http://schemas.microsoft.com/office/drawing/2014/main" id="{7470405A-E1E3-42E7-A2BE-633163E8B0B3}"/>
              </a:ext>
            </a:extLst>
          </p:cNvPr>
          <p:cNvPicPr>
            <a:picLocks noChangeAspect="1"/>
          </p:cNvPicPr>
          <p:nvPr/>
        </p:nvPicPr>
        <p:blipFill>
          <a:blip r:embed="rId5"/>
          <a:stretch>
            <a:fillRect/>
          </a:stretch>
        </p:blipFill>
        <p:spPr>
          <a:xfrm>
            <a:off x="8057464" y="1452337"/>
            <a:ext cx="1914310" cy="1847248"/>
          </a:xfrm>
          <a:prstGeom prst="rect">
            <a:avLst/>
          </a:prstGeom>
        </p:spPr>
      </p:pic>
      <p:sp>
        <p:nvSpPr>
          <p:cNvPr id="13" name="四角形: 角を丸くする 12">
            <a:extLst>
              <a:ext uri="{FF2B5EF4-FFF2-40B4-BE49-F238E27FC236}">
                <a16:creationId xmlns:a16="http://schemas.microsoft.com/office/drawing/2014/main" id="{8901A81C-448A-4141-9B20-2AC6EEC9485C}"/>
              </a:ext>
            </a:extLst>
          </p:cNvPr>
          <p:cNvSpPr/>
          <p:nvPr/>
        </p:nvSpPr>
        <p:spPr>
          <a:xfrm>
            <a:off x="8112125" y="1200151"/>
            <a:ext cx="1728788"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高齢者</a:t>
            </a:r>
            <a:endParaRPr lang="ja-JP" altLang="en-US" dirty="0">
              <a:solidFill>
                <a:schemeClr val="tx1"/>
              </a:solidFill>
              <a:latin typeface="AR P丸ゴシック体M" panose="020B0600010101010101"/>
            </a:endParaRPr>
          </a:p>
        </p:txBody>
      </p:sp>
      <p:sp>
        <p:nvSpPr>
          <p:cNvPr id="7" name="楕円 6">
            <a:extLst>
              <a:ext uri="{FF2B5EF4-FFF2-40B4-BE49-F238E27FC236}">
                <a16:creationId xmlns:a16="http://schemas.microsoft.com/office/drawing/2014/main" id="{5CF0F8BD-D92F-4058-924A-F626E00585EA}"/>
              </a:ext>
            </a:extLst>
          </p:cNvPr>
          <p:cNvSpPr/>
          <p:nvPr/>
        </p:nvSpPr>
        <p:spPr>
          <a:xfrm>
            <a:off x="7875588" y="1158875"/>
            <a:ext cx="2303462" cy="2159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7">
                                            <p:txEl>
                                              <p:pRg st="8" end="8"/>
                                            </p:txEl>
                                          </p:spTgt>
                                        </p:tgtEl>
                                        <p:attrNameLst>
                                          <p:attrName>style.visibility</p:attrName>
                                        </p:attrNameLst>
                                      </p:cBhvr>
                                      <p:to>
                                        <p:strVal val="visible"/>
                                      </p:to>
                                    </p:set>
                                    <p:animEffect transition="in" filter="fade">
                                      <p:cBhvr>
                                        <p:cTn id="7" dur="1000"/>
                                        <p:tgtEl>
                                          <p:spTgt spid="15367">
                                            <p:txEl>
                                              <p:pRg st="8" end="8"/>
                                            </p:txEl>
                                          </p:spTgt>
                                        </p:tgtEl>
                                      </p:cBhvr>
                                    </p:animEffect>
                                    <p:anim calcmode="lin" valueType="num">
                                      <p:cBhvr>
                                        <p:cTn id="8" dur="1000" fill="hold"/>
                                        <p:tgtEl>
                                          <p:spTgt spid="15367">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1536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31032030-1253-4C43-8C0D-56E950AA87F4}"/>
              </a:ext>
            </a:extLst>
          </p:cNvPr>
          <p:cNvSpPr/>
          <p:nvPr/>
        </p:nvSpPr>
        <p:spPr>
          <a:xfrm>
            <a:off x="1906589" y="263526"/>
            <a:ext cx="4537075" cy="6171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459" name="タイトル 1">
            <a:extLst>
              <a:ext uri="{FF2B5EF4-FFF2-40B4-BE49-F238E27FC236}">
                <a16:creationId xmlns:a16="http://schemas.microsoft.com/office/drawing/2014/main" id="{D199B274-D6C3-40D8-BBFF-66481639C885}"/>
              </a:ext>
            </a:extLst>
          </p:cNvPr>
          <p:cNvSpPr>
            <a:spLocks noGrp="1" noChangeArrowheads="1"/>
          </p:cNvSpPr>
          <p:nvPr>
            <p:ph type="title"/>
          </p:nvPr>
        </p:nvSpPr>
        <p:spPr bwMode="auto">
          <a:xfrm>
            <a:off x="2782888" y="330201"/>
            <a:ext cx="3313112" cy="544513"/>
          </a:xfrm>
        </p:spPr>
        <p:txBody>
          <a:bodyPr wrap="square" numCol="1" anchorCtr="0" compatLnSpc="1">
            <a:prstTxWarp prst="textNoShape">
              <a:avLst/>
            </a:prstTxWarp>
            <a:normAutofit/>
          </a:bodyPr>
          <a:lstStyle/>
          <a:p>
            <a:r>
              <a:rPr lang="ja-JP" altLang="en-US" sz="3200" b="1" dirty="0">
                <a:solidFill>
                  <a:srgbClr val="FF0000"/>
                </a:solidFill>
                <a:ea typeface="AR丸ゴシック体M" pitchFamily="49" charset="-128"/>
              </a:rPr>
              <a:t>脳</a:t>
            </a:r>
            <a:r>
              <a:rPr lang="ja-JP" altLang="en-US" sz="3200" b="1" dirty="0">
                <a:ea typeface="AR丸ゴシック体M" pitchFamily="49" charset="-128"/>
              </a:rPr>
              <a:t>の役割分担</a:t>
            </a:r>
          </a:p>
        </p:txBody>
      </p:sp>
      <p:sp>
        <p:nvSpPr>
          <p:cNvPr id="3" name="コンテンツ プレースホルダー 2">
            <a:extLst>
              <a:ext uri="{FF2B5EF4-FFF2-40B4-BE49-F238E27FC236}">
                <a16:creationId xmlns:a16="http://schemas.microsoft.com/office/drawing/2014/main" id="{7F9FF254-DDBF-474A-9E9F-5EBBBF17A476}"/>
              </a:ext>
            </a:extLst>
          </p:cNvPr>
          <p:cNvSpPr>
            <a:spLocks noGrp="1"/>
          </p:cNvSpPr>
          <p:nvPr>
            <p:ph idx="1"/>
          </p:nvPr>
        </p:nvSpPr>
        <p:spPr>
          <a:xfrm>
            <a:off x="819202" y="983234"/>
            <a:ext cx="10898047" cy="884023"/>
          </a:xfrm>
        </p:spPr>
        <p:txBody>
          <a:bodyPr>
            <a:noAutofit/>
          </a:bodyPr>
          <a:lstStyle/>
          <a:p>
            <a:pPr marL="0" indent="0">
              <a:lnSpc>
                <a:spcPts val="2500"/>
              </a:lnSpc>
              <a:buNone/>
              <a:defRPr/>
            </a:pPr>
            <a:r>
              <a:rPr lang="ja-JP" altLang="en-US" sz="2400" dirty="0"/>
              <a:t>　</a:t>
            </a:r>
            <a:r>
              <a:rPr lang="ja-JP" altLang="en-US" sz="2400" b="1" dirty="0">
                <a:solidFill>
                  <a:srgbClr val="FF0000"/>
                </a:solidFill>
                <a:latin typeface="AR丸ゴシック体M" pitchFamily="49" charset="-128"/>
                <a:ea typeface="AR丸ゴシック体M" pitchFamily="49" charset="-128"/>
              </a:rPr>
              <a:t>脳</a:t>
            </a:r>
            <a:r>
              <a:rPr lang="ja-JP" altLang="en-US" sz="2400" b="1" dirty="0">
                <a:latin typeface="AR丸ゴシック体M" pitchFamily="49" charset="-128"/>
                <a:ea typeface="AR丸ゴシック体M" pitchFamily="49" charset="-128"/>
              </a:rPr>
              <a:t>は、記憶・感覚・思考・感情・体全体の調節など、私達が生きていく上で</a:t>
            </a:r>
            <a:endParaRPr lang="en-US" altLang="ja-JP" sz="2400" b="1" dirty="0">
              <a:latin typeface="AR丸ゴシック体M" pitchFamily="49" charset="-128"/>
              <a:ea typeface="AR丸ゴシック体M" pitchFamily="49" charset="-128"/>
            </a:endParaRPr>
          </a:p>
          <a:p>
            <a:pPr marL="0" indent="0">
              <a:lnSpc>
                <a:spcPts val="2500"/>
              </a:lnSpc>
              <a:buNone/>
              <a:defRPr/>
            </a:pPr>
            <a:r>
              <a:rPr lang="ja-JP" altLang="en-US" sz="2400" b="1" dirty="0">
                <a:latin typeface="AR丸ゴシック体M" pitchFamily="49" charset="-128"/>
                <a:ea typeface="AR丸ゴシック体M" pitchFamily="49" charset="-128"/>
              </a:rPr>
              <a:t>　必要なほとんどのはたらきをコントロールしています。</a:t>
            </a:r>
            <a:endParaRPr lang="en-US" altLang="ja-JP" sz="2400" b="1" dirty="0">
              <a:latin typeface="AR丸ゴシック体M" pitchFamily="49" charset="-128"/>
              <a:ea typeface="AR丸ゴシック体M" pitchFamily="49" charset="-128"/>
            </a:endParaRPr>
          </a:p>
          <a:p>
            <a:pPr marL="0" indent="0">
              <a:buNone/>
              <a:defRPr/>
            </a:pP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endParaRPr lang="en-US" altLang="ja-JP" sz="2400" dirty="0"/>
          </a:p>
          <a:p>
            <a:pPr marL="0" indent="0">
              <a:buNone/>
              <a:defRPr/>
            </a:pPr>
            <a:r>
              <a:rPr lang="ja-JP" altLang="en-US" sz="2400" dirty="0"/>
              <a:t>　　　　　　　　　　　　　　　　　　　　　　　　　　　</a:t>
            </a:r>
            <a:r>
              <a:rPr lang="en-US" altLang="ja-JP" sz="2400" dirty="0"/>
              <a:t> </a:t>
            </a: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latin typeface="AR丸ゴシック体M" pitchFamily="49" charset="-128"/>
                <a:ea typeface="AR丸ゴシック体M" pitchFamily="49" charset="-128"/>
              </a:rPr>
              <a:t>　　　　　　　　　　　　　　</a:t>
            </a:r>
            <a:endParaRPr lang="en-US" altLang="ja-JP" sz="2400" dirty="0"/>
          </a:p>
          <a:p>
            <a:pPr marL="0" indent="0">
              <a:buNone/>
              <a:defRPr/>
            </a:pPr>
            <a:endParaRPr lang="en-US" altLang="ja-JP" sz="2400" dirty="0"/>
          </a:p>
          <a:p>
            <a:pPr marL="0" indent="0">
              <a:buNone/>
              <a:defRPr/>
            </a:pPr>
            <a:endParaRPr lang="en-US" altLang="ja-JP" sz="2400" dirty="0"/>
          </a:p>
          <a:p>
            <a:pPr marL="0" indent="0">
              <a:buNone/>
              <a:defRPr/>
            </a:pPr>
            <a:r>
              <a:rPr lang="ja-JP" altLang="en-US" sz="2400" dirty="0"/>
              <a:t>　　　　　　　　　　　　　　　　　　　　　　　　　　　　</a:t>
            </a:r>
          </a:p>
        </p:txBody>
      </p:sp>
      <p:sp>
        <p:nvSpPr>
          <p:cNvPr id="13" name="正方形/長方形 12">
            <a:extLst>
              <a:ext uri="{FF2B5EF4-FFF2-40B4-BE49-F238E27FC236}">
                <a16:creationId xmlns:a16="http://schemas.microsoft.com/office/drawing/2014/main" id="{45A673DB-C721-49E5-B946-2FF5C364E34F}"/>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P4</a:t>
            </a:r>
            <a:endParaRPr lang="ja-JP" altLang="en-US" dirty="0">
              <a:latin typeface="AR丸ゴシック体M" panose="020B0609010101010101" pitchFamily="49" charset="-128"/>
              <a:ea typeface="AR丸ゴシック体M" panose="020B0609010101010101" pitchFamily="49" charset="-128"/>
            </a:endParaRPr>
          </a:p>
        </p:txBody>
      </p:sp>
      <p:sp>
        <p:nvSpPr>
          <p:cNvPr id="11" name="テキスト ボックス 10">
            <a:extLst>
              <a:ext uri="{FF2B5EF4-FFF2-40B4-BE49-F238E27FC236}">
                <a16:creationId xmlns:a16="http://schemas.microsoft.com/office/drawing/2014/main" id="{C556A263-1CB2-42CC-9321-415D0D5BBD70}"/>
              </a:ext>
            </a:extLst>
          </p:cNvPr>
          <p:cNvSpPr txBox="1"/>
          <p:nvPr/>
        </p:nvSpPr>
        <p:spPr>
          <a:xfrm>
            <a:off x="723900" y="2797009"/>
            <a:ext cx="2688377" cy="400110"/>
          </a:xfrm>
          <a:prstGeom prst="rect">
            <a:avLst/>
          </a:prstGeom>
          <a:noFill/>
        </p:spPr>
        <p:txBody>
          <a:bodyPr wrap="square" rtlCol="0">
            <a:spAutoFit/>
          </a:bodyPr>
          <a:lstStyle/>
          <a:p>
            <a:r>
              <a:rPr lang="ja-JP" altLang="en-US" sz="2000" dirty="0">
                <a:latin typeface="AR P丸ゴシック体M" panose="020B0600010101010101" pitchFamily="50" charset="-128"/>
                <a:ea typeface="AR P丸ゴシック体M" panose="020B0600010101010101" pitchFamily="50" charset="-128"/>
              </a:rPr>
              <a:t>コントロール・意欲　</a:t>
            </a:r>
            <a:endParaRPr kumimoji="1" lang="ja-JP" altLang="en-US" sz="2000" dirty="0">
              <a:latin typeface="AR P丸ゴシック体M" panose="020B0600010101010101" pitchFamily="50" charset="-128"/>
              <a:ea typeface="AR P丸ゴシック体M" panose="020B0600010101010101" pitchFamily="50" charset="-128"/>
            </a:endParaRPr>
          </a:p>
        </p:txBody>
      </p:sp>
      <p:sp>
        <p:nvSpPr>
          <p:cNvPr id="15" name="テキスト ボックス 14">
            <a:extLst>
              <a:ext uri="{FF2B5EF4-FFF2-40B4-BE49-F238E27FC236}">
                <a16:creationId xmlns:a16="http://schemas.microsoft.com/office/drawing/2014/main" id="{659B93F7-4CA6-4751-A48D-1C8585D6D86F}"/>
              </a:ext>
            </a:extLst>
          </p:cNvPr>
          <p:cNvSpPr txBox="1"/>
          <p:nvPr/>
        </p:nvSpPr>
        <p:spPr>
          <a:xfrm>
            <a:off x="8424050" y="2751619"/>
            <a:ext cx="2602308" cy="369332"/>
          </a:xfrm>
          <a:prstGeom prst="rect">
            <a:avLst/>
          </a:prstGeom>
          <a:noFill/>
        </p:spPr>
        <p:txBody>
          <a:bodyPr wrap="square" rtlCol="0">
            <a:spAutoFit/>
          </a:bodyPr>
          <a:lstStyle/>
          <a:p>
            <a:pPr marL="0" indent="0">
              <a:buNone/>
              <a:defRPr/>
            </a:pPr>
            <a:r>
              <a:rPr lang="ja-JP" altLang="en-US" sz="1800" dirty="0"/>
              <a:t> 体の感覚・空間の認識</a:t>
            </a:r>
            <a:endParaRPr lang="en-US" altLang="ja-JP" sz="2000" dirty="0">
              <a:latin typeface="AR丸ゴシック体M" pitchFamily="49" charset="-128"/>
              <a:ea typeface="AR丸ゴシック体M" pitchFamily="49" charset="-128"/>
            </a:endParaRPr>
          </a:p>
        </p:txBody>
      </p:sp>
      <p:sp>
        <p:nvSpPr>
          <p:cNvPr id="16" name="テキスト ボックス 15">
            <a:extLst>
              <a:ext uri="{FF2B5EF4-FFF2-40B4-BE49-F238E27FC236}">
                <a16:creationId xmlns:a16="http://schemas.microsoft.com/office/drawing/2014/main" id="{BE9FD049-C177-4CAD-AAD1-C9EC9DA4324C}"/>
              </a:ext>
            </a:extLst>
          </p:cNvPr>
          <p:cNvSpPr txBox="1"/>
          <p:nvPr/>
        </p:nvSpPr>
        <p:spPr>
          <a:xfrm>
            <a:off x="8565346" y="5698768"/>
            <a:ext cx="2383311"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記憶の保存・聞く</a:t>
            </a:r>
            <a:endParaRPr lang="en-US" altLang="ja-JP" sz="2000" dirty="0">
              <a:latin typeface="AR丸ゴシック体M" pitchFamily="49" charset="-128"/>
              <a:ea typeface="AR丸ゴシック体M" pitchFamily="49" charset="-128"/>
            </a:endParaRPr>
          </a:p>
        </p:txBody>
      </p:sp>
      <p:sp>
        <p:nvSpPr>
          <p:cNvPr id="17" name="テキスト ボックス 16">
            <a:extLst>
              <a:ext uri="{FF2B5EF4-FFF2-40B4-BE49-F238E27FC236}">
                <a16:creationId xmlns:a16="http://schemas.microsoft.com/office/drawing/2014/main" id="{2D89A69E-E958-4E18-87EB-F0265D7836C6}"/>
              </a:ext>
            </a:extLst>
          </p:cNvPr>
          <p:cNvSpPr txBox="1"/>
          <p:nvPr/>
        </p:nvSpPr>
        <p:spPr>
          <a:xfrm>
            <a:off x="944885" y="4403916"/>
            <a:ext cx="1994891" cy="400110"/>
          </a:xfrm>
          <a:prstGeom prst="rect">
            <a:avLst/>
          </a:prstGeom>
          <a:noFill/>
        </p:spPr>
        <p:txBody>
          <a:bodyPr wrap="square" rtlCol="0">
            <a:spAutoFit/>
          </a:bodyPr>
          <a:lstStyle/>
          <a:p>
            <a:r>
              <a:rPr lang="en-US" altLang="ja-JP" sz="2000" dirty="0">
                <a:latin typeface="AR P丸ゴシック体M" panose="020B0600010101010101" pitchFamily="50" charset="-128"/>
                <a:ea typeface="AR P丸ゴシック体M" panose="020B0600010101010101" pitchFamily="50" charset="-128"/>
              </a:rPr>
              <a:t> </a:t>
            </a:r>
            <a:r>
              <a:rPr lang="ja-JP" altLang="en-US" sz="2000" dirty="0">
                <a:latin typeface="AR P丸ゴシック体M" panose="020B0600010101010101" pitchFamily="50" charset="-128"/>
                <a:ea typeface="AR P丸ゴシック体M" panose="020B0600010101010101" pitchFamily="50" charset="-128"/>
              </a:rPr>
              <a:t>喜び・悲しみ</a:t>
            </a:r>
            <a:r>
              <a:rPr lang="en-US" altLang="ja-JP" sz="2000" dirty="0">
                <a:latin typeface="AR P丸ゴシック体M" panose="020B0600010101010101" pitchFamily="50" charset="-128"/>
                <a:ea typeface="AR P丸ゴシック体M" panose="020B0600010101010101" pitchFamily="50" charset="-128"/>
              </a:rPr>
              <a:t> </a:t>
            </a:r>
            <a:endParaRPr kumimoji="1" lang="ja-JP" altLang="en-US" sz="2000" dirty="0">
              <a:latin typeface="AR P丸ゴシック体M" panose="020B0600010101010101" pitchFamily="50" charset="-128"/>
              <a:ea typeface="AR P丸ゴシック体M" panose="020B0600010101010101" pitchFamily="50" charset="-128"/>
            </a:endParaRPr>
          </a:p>
        </p:txBody>
      </p:sp>
      <p:sp>
        <p:nvSpPr>
          <p:cNvPr id="18" name="テキスト ボックス 17">
            <a:extLst>
              <a:ext uri="{FF2B5EF4-FFF2-40B4-BE49-F238E27FC236}">
                <a16:creationId xmlns:a16="http://schemas.microsoft.com/office/drawing/2014/main" id="{F7381CDE-1CC8-4F26-9F97-5B1563DCA777}"/>
              </a:ext>
            </a:extLst>
          </p:cNvPr>
          <p:cNvSpPr txBox="1"/>
          <p:nvPr/>
        </p:nvSpPr>
        <p:spPr>
          <a:xfrm>
            <a:off x="1564746" y="5889662"/>
            <a:ext cx="2215683"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覚える（記憶）</a:t>
            </a:r>
            <a:endParaRPr lang="en-US" altLang="ja-JP" sz="2000" dirty="0">
              <a:latin typeface="AR丸ゴシック体M" pitchFamily="49" charset="-128"/>
              <a:ea typeface="AR丸ゴシック体M" pitchFamily="49" charset="-128"/>
            </a:endParaRPr>
          </a:p>
        </p:txBody>
      </p:sp>
      <p:sp>
        <p:nvSpPr>
          <p:cNvPr id="19" name="テキスト ボックス 18">
            <a:extLst>
              <a:ext uri="{FF2B5EF4-FFF2-40B4-BE49-F238E27FC236}">
                <a16:creationId xmlns:a16="http://schemas.microsoft.com/office/drawing/2014/main" id="{72AC0661-7CB8-4089-9F2D-574388E78054}"/>
              </a:ext>
            </a:extLst>
          </p:cNvPr>
          <p:cNvSpPr txBox="1"/>
          <p:nvPr/>
        </p:nvSpPr>
        <p:spPr>
          <a:xfrm>
            <a:off x="9532111" y="4264332"/>
            <a:ext cx="738664"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見る</a:t>
            </a:r>
            <a:r>
              <a:rPr lang="en-US" altLang="ja-JP" sz="2000" dirty="0">
                <a:latin typeface="AR丸ゴシック体M" pitchFamily="49" charset="-128"/>
                <a:ea typeface="AR丸ゴシック体M" pitchFamily="49" charset="-128"/>
              </a:rPr>
              <a:t> </a:t>
            </a:r>
          </a:p>
        </p:txBody>
      </p:sp>
      <p:sp>
        <p:nvSpPr>
          <p:cNvPr id="20" name="テキスト ボックス 7">
            <a:extLst>
              <a:ext uri="{FF2B5EF4-FFF2-40B4-BE49-F238E27FC236}">
                <a16:creationId xmlns:a16="http://schemas.microsoft.com/office/drawing/2014/main" id="{062DC0C1-DBC4-4C1C-B7AB-2150A20C59B7}"/>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6F208F66-5616-45DF-9858-136CE1E0E141}"/>
              </a:ext>
            </a:extLst>
          </p:cNvPr>
          <p:cNvPicPr>
            <a:picLocks noChangeAspect="1"/>
          </p:cNvPicPr>
          <p:nvPr/>
        </p:nvPicPr>
        <p:blipFill>
          <a:blip r:embed="rId3"/>
          <a:stretch>
            <a:fillRect/>
          </a:stretch>
        </p:blipFill>
        <p:spPr>
          <a:xfrm>
            <a:off x="3351070" y="1811728"/>
            <a:ext cx="5169856" cy="4676037"/>
          </a:xfrm>
          <a:prstGeom prst="rect">
            <a:avLst/>
          </a:prstGeom>
        </p:spPr>
      </p:pic>
      <p:sp>
        <p:nvSpPr>
          <p:cNvPr id="6" name="線吹き出し 2 (枠付き) 5">
            <a:extLst>
              <a:ext uri="{FF2B5EF4-FFF2-40B4-BE49-F238E27FC236}">
                <a16:creationId xmlns:a16="http://schemas.microsoft.com/office/drawing/2014/main" id="{C9A45991-A7C6-44E0-BAFD-C3DE4EA7D973}"/>
              </a:ext>
            </a:extLst>
          </p:cNvPr>
          <p:cNvSpPr/>
          <p:nvPr/>
        </p:nvSpPr>
        <p:spPr>
          <a:xfrm>
            <a:off x="1122685" y="2062722"/>
            <a:ext cx="1882217" cy="695325"/>
          </a:xfrm>
          <a:prstGeom prst="borderCallout2">
            <a:avLst>
              <a:gd name="adj1" fmla="val 51079"/>
              <a:gd name="adj2" fmla="val 99521"/>
              <a:gd name="adj3" fmla="val 53001"/>
              <a:gd name="adj4" fmla="val 141565"/>
              <a:gd name="adj5" fmla="val 101298"/>
              <a:gd name="adj6" fmla="val 199426"/>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ぜんとうよう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前頭葉</a:t>
            </a:r>
          </a:p>
        </p:txBody>
      </p:sp>
      <p:sp>
        <p:nvSpPr>
          <p:cNvPr id="7" name="線吹き出し 1 (枠付き) 6">
            <a:extLst>
              <a:ext uri="{FF2B5EF4-FFF2-40B4-BE49-F238E27FC236}">
                <a16:creationId xmlns:a16="http://schemas.microsoft.com/office/drawing/2014/main" id="{6618E8D9-83F6-4D1D-B7D1-7F6BC59617CF}"/>
              </a:ext>
            </a:extLst>
          </p:cNvPr>
          <p:cNvSpPr/>
          <p:nvPr/>
        </p:nvSpPr>
        <p:spPr>
          <a:xfrm>
            <a:off x="985638" y="3635731"/>
            <a:ext cx="1748441" cy="695325"/>
          </a:xfrm>
          <a:prstGeom prst="borderCallout1">
            <a:avLst>
              <a:gd name="adj1" fmla="val 40728"/>
              <a:gd name="adj2" fmla="val 100659"/>
              <a:gd name="adj3" fmla="val 125599"/>
              <a:gd name="adj4" fmla="val 223605"/>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へんとうたい</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扁桃体</a:t>
            </a:r>
            <a:endParaRPr lang="en-US" altLang="ja-JP" sz="2400" b="1" dirty="0">
              <a:solidFill>
                <a:schemeClr val="tx1"/>
              </a:solidFill>
              <a:latin typeface="AR丸ゴシック体M" pitchFamily="49" charset="-128"/>
              <a:ea typeface="AR丸ゴシック体M" pitchFamily="49" charset="-128"/>
            </a:endParaRPr>
          </a:p>
        </p:txBody>
      </p:sp>
      <p:sp>
        <p:nvSpPr>
          <p:cNvPr id="10" name="線吹き出し 1 (枠付き) 9">
            <a:extLst>
              <a:ext uri="{FF2B5EF4-FFF2-40B4-BE49-F238E27FC236}">
                <a16:creationId xmlns:a16="http://schemas.microsoft.com/office/drawing/2014/main" id="{A0A315A6-1B9E-4CB2-A67B-10D951B3357C}"/>
              </a:ext>
            </a:extLst>
          </p:cNvPr>
          <p:cNvSpPr/>
          <p:nvPr/>
        </p:nvSpPr>
        <p:spPr>
          <a:xfrm>
            <a:off x="1714500" y="5116414"/>
            <a:ext cx="1458769" cy="695325"/>
          </a:xfrm>
          <a:prstGeom prst="borderCallout1">
            <a:avLst>
              <a:gd name="adj1" fmla="val 47609"/>
              <a:gd name="adj2" fmla="val 99517"/>
              <a:gd name="adj3" fmla="val -59348"/>
              <a:gd name="adj4" fmla="val 244067"/>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かいば</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海馬</a:t>
            </a:r>
          </a:p>
        </p:txBody>
      </p:sp>
      <p:sp>
        <p:nvSpPr>
          <p:cNvPr id="8" name="線吹き出し 2 (枠付き) 7">
            <a:extLst>
              <a:ext uri="{FF2B5EF4-FFF2-40B4-BE49-F238E27FC236}">
                <a16:creationId xmlns:a16="http://schemas.microsoft.com/office/drawing/2014/main" id="{A21A822F-C2E5-4823-B2E6-3501CA872AFE}"/>
              </a:ext>
            </a:extLst>
          </p:cNvPr>
          <p:cNvSpPr/>
          <p:nvPr/>
        </p:nvSpPr>
        <p:spPr>
          <a:xfrm>
            <a:off x="8740662" y="1969834"/>
            <a:ext cx="1813037" cy="709612"/>
          </a:xfrm>
          <a:prstGeom prst="borderCallout2">
            <a:avLst>
              <a:gd name="adj1" fmla="val 52263"/>
              <a:gd name="adj2" fmla="val 206"/>
              <a:gd name="adj3" fmla="val 54064"/>
              <a:gd name="adj4" fmla="val -52528"/>
              <a:gd name="adj5" fmla="val 117274"/>
              <a:gd name="adj6" fmla="val -104732"/>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とうちょうよう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頭頂葉</a:t>
            </a:r>
          </a:p>
        </p:txBody>
      </p:sp>
      <p:sp>
        <p:nvSpPr>
          <p:cNvPr id="9" name="線吹き出し 1 (枠付き) 8">
            <a:extLst>
              <a:ext uri="{FF2B5EF4-FFF2-40B4-BE49-F238E27FC236}">
                <a16:creationId xmlns:a16="http://schemas.microsoft.com/office/drawing/2014/main" id="{916D5C07-B57C-499E-883E-2D7B3333B336}"/>
              </a:ext>
            </a:extLst>
          </p:cNvPr>
          <p:cNvSpPr/>
          <p:nvPr/>
        </p:nvSpPr>
        <p:spPr>
          <a:xfrm>
            <a:off x="9072790" y="3429000"/>
            <a:ext cx="1611394" cy="708025"/>
          </a:xfrm>
          <a:prstGeom prst="borderCallout1">
            <a:avLst>
              <a:gd name="adj1" fmla="val 48645"/>
              <a:gd name="adj2" fmla="val -620"/>
              <a:gd name="adj3" fmla="val 103121"/>
              <a:gd name="adj4" fmla="val -77643"/>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こうとうよう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後頭葉</a:t>
            </a:r>
          </a:p>
        </p:txBody>
      </p:sp>
      <p:sp>
        <p:nvSpPr>
          <p:cNvPr id="4" name="線吹き出し 3 (枠付き) 3">
            <a:extLst>
              <a:ext uri="{FF2B5EF4-FFF2-40B4-BE49-F238E27FC236}">
                <a16:creationId xmlns:a16="http://schemas.microsoft.com/office/drawing/2014/main" id="{77D219CD-3EC1-4FCA-9E59-753FDA15A7DA}"/>
              </a:ext>
            </a:extLst>
          </p:cNvPr>
          <p:cNvSpPr/>
          <p:nvPr/>
        </p:nvSpPr>
        <p:spPr>
          <a:xfrm>
            <a:off x="8689293" y="4936657"/>
            <a:ext cx="1788207" cy="677862"/>
          </a:xfrm>
          <a:prstGeom prst="borderCallout3">
            <a:avLst>
              <a:gd name="adj1" fmla="val 40854"/>
              <a:gd name="adj2" fmla="val 158"/>
              <a:gd name="adj3" fmla="val 37082"/>
              <a:gd name="adj4" fmla="val -43353"/>
              <a:gd name="adj5" fmla="val 31785"/>
              <a:gd name="adj6" fmla="val -109578"/>
              <a:gd name="adj7" fmla="val 36158"/>
              <a:gd name="adj8" fmla="val -17726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そくとうよう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側頭葉</a:t>
            </a:r>
          </a:p>
        </p:txBody>
      </p:sp>
      <p:sp>
        <p:nvSpPr>
          <p:cNvPr id="21" name="楕円 20">
            <a:extLst>
              <a:ext uri="{FF2B5EF4-FFF2-40B4-BE49-F238E27FC236}">
                <a16:creationId xmlns:a16="http://schemas.microsoft.com/office/drawing/2014/main" id="{D3DDEA36-CFC8-4127-90F2-6533220A0509}"/>
              </a:ext>
            </a:extLst>
          </p:cNvPr>
          <p:cNvSpPr/>
          <p:nvPr/>
        </p:nvSpPr>
        <p:spPr>
          <a:xfrm>
            <a:off x="8339229" y="1609109"/>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08A2522-9132-4C50-9CDE-1502690ACD63}"/>
              </a:ext>
            </a:extLst>
          </p:cNvPr>
          <p:cNvSpPr/>
          <p:nvPr/>
        </p:nvSpPr>
        <p:spPr>
          <a:xfrm>
            <a:off x="8400364" y="3122138"/>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B9C7B235-ECEE-4329-B613-2CD163C8B052}"/>
              </a:ext>
            </a:extLst>
          </p:cNvPr>
          <p:cNvSpPr/>
          <p:nvPr/>
        </p:nvSpPr>
        <p:spPr>
          <a:xfrm>
            <a:off x="8284519" y="4635167"/>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CFDD82E5-F4E5-4743-834B-C7FB53312C89}"/>
              </a:ext>
            </a:extLst>
          </p:cNvPr>
          <p:cNvSpPr/>
          <p:nvPr/>
        </p:nvSpPr>
        <p:spPr>
          <a:xfrm>
            <a:off x="646021" y="1811496"/>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8B1B91CD-FA3C-4F46-977D-3A79CB6FCA5B}"/>
              </a:ext>
            </a:extLst>
          </p:cNvPr>
          <p:cNvSpPr/>
          <p:nvPr/>
        </p:nvSpPr>
        <p:spPr>
          <a:xfrm>
            <a:off x="1026112" y="4859195"/>
            <a:ext cx="2835544" cy="1657817"/>
          </a:xfrm>
          <a:prstGeom prst="ellipse">
            <a:avLst/>
          </a:prstGeom>
          <a:no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26A3FCA-C089-4DE5-83CA-E289B79741F1}"/>
              </a:ext>
            </a:extLst>
          </p:cNvPr>
          <p:cNvSpPr txBox="1"/>
          <p:nvPr/>
        </p:nvSpPr>
        <p:spPr>
          <a:xfrm>
            <a:off x="11227621" y="3176642"/>
            <a:ext cx="738664" cy="2064265"/>
          </a:xfrm>
          <a:prstGeom prst="rect">
            <a:avLst/>
          </a:prstGeom>
          <a:noFill/>
        </p:spPr>
        <p:txBody>
          <a:bodyPr vert="eaVert" wrap="square" rtlCol="0">
            <a:spAutoFit/>
          </a:bodyPr>
          <a:lstStyle/>
          <a:p>
            <a:r>
              <a:rPr kumimoji="1" lang="ja-JP" altLang="en-US" sz="3600" b="1" dirty="0">
                <a:solidFill>
                  <a:srgbClr val="FF0000"/>
                </a:solidFill>
              </a:rPr>
              <a:t>大脳皮質</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F10CF4A4-C363-4FE7-8603-3D728A25D52A}"/>
              </a:ext>
            </a:extLst>
          </p:cNvPr>
          <p:cNvSpPr/>
          <p:nvPr/>
        </p:nvSpPr>
        <p:spPr>
          <a:xfrm>
            <a:off x="2818606" y="476252"/>
            <a:ext cx="6554787" cy="963613"/>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 name="タイトル 1">
            <a:extLst>
              <a:ext uri="{FF2B5EF4-FFF2-40B4-BE49-F238E27FC236}">
                <a16:creationId xmlns:a16="http://schemas.microsoft.com/office/drawing/2014/main" id="{4903D960-7EC7-432B-9FC7-1EF68B2D6F6E}"/>
              </a:ext>
            </a:extLst>
          </p:cNvPr>
          <p:cNvSpPr>
            <a:spLocks noGrp="1"/>
          </p:cNvSpPr>
          <p:nvPr>
            <p:ph type="title"/>
          </p:nvPr>
        </p:nvSpPr>
        <p:spPr>
          <a:xfrm>
            <a:off x="3311929" y="557209"/>
            <a:ext cx="5568139" cy="782637"/>
          </a:xfrm>
        </p:spPr>
        <p:txBody>
          <a:bodyPr>
            <a:normAutofit/>
          </a:bodyPr>
          <a:lstStyle/>
          <a:p>
            <a:pPr algn="l">
              <a:lnSpc>
                <a:spcPct val="100000"/>
              </a:lnSpc>
              <a:defRPr/>
            </a:pPr>
            <a:r>
              <a:rPr lang="ja-JP" altLang="en-US" sz="2400" b="1" dirty="0">
                <a:latin typeface="AR丸ゴシック体M" panose="020B0609010101010101" pitchFamily="49" charset="-128"/>
                <a:ea typeface="AR丸ゴシック体M" panose="020B0609010101010101"/>
              </a:rPr>
              <a:t>　</a:t>
            </a:r>
            <a:r>
              <a:rPr lang="ja-JP" altLang="en-US" sz="3600" b="1" dirty="0">
                <a:solidFill>
                  <a:srgbClr val="FF0000"/>
                </a:solidFill>
                <a:latin typeface="AR丸ゴシック体M" panose="020B0609010101010101" pitchFamily="49" charset="-128"/>
                <a:ea typeface="AR丸ゴシック体M" panose="020B0609010101010101"/>
              </a:rPr>
              <a:t>認知症</a:t>
            </a:r>
            <a:r>
              <a:rPr lang="ja-JP" altLang="en-US" sz="3600" b="1" dirty="0">
                <a:latin typeface="AR丸ゴシック体M" panose="020B0609010101010101" pitchFamily="49" charset="-128"/>
                <a:ea typeface="AR丸ゴシック体M" panose="020B0609010101010101"/>
              </a:rPr>
              <a:t>と脳のはたらき</a:t>
            </a:r>
          </a:p>
        </p:txBody>
      </p:sp>
      <p:sp>
        <p:nvSpPr>
          <p:cNvPr id="17412" name="コンテンツ プレースホルダー 2">
            <a:extLst>
              <a:ext uri="{FF2B5EF4-FFF2-40B4-BE49-F238E27FC236}">
                <a16:creationId xmlns:a16="http://schemas.microsoft.com/office/drawing/2014/main" id="{671F599F-06C7-4F8B-A912-1054718B4E7D}"/>
              </a:ext>
            </a:extLst>
          </p:cNvPr>
          <p:cNvSpPr>
            <a:spLocks noGrp="1"/>
          </p:cNvSpPr>
          <p:nvPr>
            <p:ph idx="1"/>
          </p:nvPr>
        </p:nvSpPr>
        <p:spPr>
          <a:xfrm>
            <a:off x="586854" y="1600201"/>
            <a:ext cx="11171001" cy="5141913"/>
          </a:xfrm>
        </p:spPr>
        <p:txBody>
          <a:bodyPr/>
          <a:lstStyle/>
          <a:p>
            <a:pPr marL="0" indent="0">
              <a:buNone/>
            </a:pPr>
            <a:r>
              <a:rPr lang="en-US" altLang="ja-JP" sz="800" dirty="0"/>
              <a:t>.</a:t>
            </a:r>
          </a:p>
          <a:p>
            <a:pPr marL="0" indent="0">
              <a:buNone/>
            </a:pPr>
            <a:endParaRPr lang="ja-JP" altLang="en-US" sz="800" dirty="0"/>
          </a:p>
        </p:txBody>
      </p:sp>
      <p:pic>
        <p:nvPicPr>
          <p:cNvPr id="17413" name="図 4">
            <a:extLst>
              <a:ext uri="{FF2B5EF4-FFF2-40B4-BE49-F238E27FC236}">
                <a16:creationId xmlns:a16="http://schemas.microsoft.com/office/drawing/2014/main" id="{92B3E0CE-FE47-4E31-8F10-CE0E0CB5A8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439" y="2089149"/>
            <a:ext cx="30035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図 5">
            <a:extLst>
              <a:ext uri="{FF2B5EF4-FFF2-40B4-BE49-F238E27FC236}">
                <a16:creationId xmlns:a16="http://schemas.microsoft.com/office/drawing/2014/main" id="{E56909FB-B2ED-44D7-BDC7-804957891A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3739" y="2094994"/>
            <a:ext cx="3286125" cy="235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図 6">
            <a:extLst>
              <a:ext uri="{FF2B5EF4-FFF2-40B4-BE49-F238E27FC236}">
                <a16:creationId xmlns:a16="http://schemas.microsoft.com/office/drawing/2014/main" id="{98A41BA4-8386-4BAF-B5D9-C2B521D31D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28820" y="2103436"/>
            <a:ext cx="2992403" cy="242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5DE8B815-43CD-400C-B75E-8DCD21699C7B}"/>
              </a:ext>
            </a:extLst>
          </p:cNvPr>
          <p:cNvSpPr/>
          <p:nvPr/>
        </p:nvSpPr>
        <p:spPr>
          <a:xfrm>
            <a:off x="1164430" y="4458969"/>
            <a:ext cx="2232025" cy="6477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400" b="1" dirty="0">
                <a:latin typeface="AR丸ゴシック体M" panose="020B0609010101010101" pitchFamily="49" charset="-128"/>
                <a:ea typeface="AR丸ゴシック体M" panose="020B0609010101010101" pitchFamily="49" charset="-128"/>
              </a:rPr>
              <a:t>健康な脳</a:t>
            </a:r>
          </a:p>
        </p:txBody>
      </p:sp>
      <p:sp>
        <p:nvSpPr>
          <p:cNvPr id="9" name="正方形/長方形 8">
            <a:extLst>
              <a:ext uri="{FF2B5EF4-FFF2-40B4-BE49-F238E27FC236}">
                <a16:creationId xmlns:a16="http://schemas.microsoft.com/office/drawing/2014/main" id="{D5407B0B-C04A-46E1-9EAD-15714EAA5E6C}"/>
              </a:ext>
            </a:extLst>
          </p:cNvPr>
          <p:cNvSpPr/>
          <p:nvPr/>
        </p:nvSpPr>
        <p:spPr>
          <a:xfrm>
            <a:off x="4619625" y="4479609"/>
            <a:ext cx="2952750" cy="8651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dirty="0"/>
              <a:t> </a:t>
            </a:r>
            <a:r>
              <a:rPr lang="ja-JP" altLang="en-US" sz="2400" b="1" dirty="0">
                <a:solidFill>
                  <a:srgbClr val="FF0000"/>
                </a:solidFill>
                <a:latin typeface="AR丸ゴシック体M" panose="020B0609010101010101" pitchFamily="49" charset="-128"/>
                <a:ea typeface="AR丸ゴシック体M" panose="020B0609010101010101" pitchFamily="49" charset="-128"/>
              </a:rPr>
              <a:t>アルツハイマー病</a:t>
            </a:r>
            <a:endParaRPr lang="en-US" altLang="ja-JP" sz="2400" b="1" dirty="0">
              <a:solidFill>
                <a:srgbClr val="FF0000"/>
              </a:solidFill>
              <a:latin typeface="AR丸ゴシック体M" panose="020B0609010101010101" pitchFamily="49" charset="-128"/>
              <a:ea typeface="AR丸ゴシック体M" panose="020B0609010101010101" pitchFamily="49" charset="-128"/>
            </a:endParaRPr>
          </a:p>
          <a:p>
            <a:pPr eaLnBrk="1" hangingPunct="1">
              <a:defRPr/>
            </a:pPr>
            <a:r>
              <a:rPr lang="ja-JP" altLang="en-US" sz="2400" b="1" dirty="0">
                <a:solidFill>
                  <a:srgbClr val="FF0000"/>
                </a:solidFill>
                <a:latin typeface="AR丸ゴシック体M" panose="020B0609010101010101" pitchFamily="49" charset="-128"/>
                <a:ea typeface="AR丸ゴシック体M" panose="020B0609010101010101" pitchFamily="49" charset="-128"/>
              </a:rPr>
              <a:t> などの変性疾患</a:t>
            </a:r>
            <a:endParaRPr lang="en-US" altLang="ja-JP" sz="2400" b="1" dirty="0">
              <a:solidFill>
                <a:srgbClr val="FF0000"/>
              </a:solidFill>
              <a:latin typeface="AR丸ゴシック体M" panose="020B0609010101010101" pitchFamily="49" charset="-128"/>
              <a:ea typeface="AR丸ゴシック体M" panose="020B0609010101010101" pitchFamily="49" charset="-128"/>
            </a:endParaRPr>
          </a:p>
        </p:txBody>
      </p:sp>
      <p:sp>
        <p:nvSpPr>
          <p:cNvPr id="10" name="正方形/長方形 9">
            <a:extLst>
              <a:ext uri="{FF2B5EF4-FFF2-40B4-BE49-F238E27FC236}">
                <a16:creationId xmlns:a16="http://schemas.microsoft.com/office/drawing/2014/main" id="{4E50B866-102A-4861-BD79-96F8529022C8}"/>
              </a:ext>
            </a:extLst>
          </p:cNvPr>
          <p:cNvSpPr/>
          <p:nvPr/>
        </p:nvSpPr>
        <p:spPr>
          <a:xfrm>
            <a:off x="8565340" y="4522152"/>
            <a:ext cx="2519362" cy="8382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400" dirty="0">
                <a:latin typeface="AR丸ゴシック体M" panose="020B0609010101010101" pitchFamily="49" charset="-128"/>
                <a:ea typeface="AR丸ゴシック体M" panose="020B0609010101010101" pitchFamily="49" charset="-128"/>
              </a:rPr>
              <a:t> </a:t>
            </a:r>
            <a:r>
              <a:rPr lang="ja-JP" altLang="en-US" sz="2400" b="1" dirty="0">
                <a:solidFill>
                  <a:srgbClr val="0070C0"/>
                </a:solidFill>
                <a:latin typeface="AR丸ゴシック体M" panose="020B0609010101010101" pitchFamily="49" charset="-128"/>
                <a:ea typeface="AR丸ゴシック体M" panose="020B0609010101010101" pitchFamily="49" charset="-128"/>
              </a:rPr>
              <a:t>脳血管性認知症  </a:t>
            </a:r>
            <a:endParaRPr lang="en-US" altLang="ja-JP" sz="2400" b="1" dirty="0">
              <a:solidFill>
                <a:srgbClr val="0070C0"/>
              </a:solidFill>
              <a:latin typeface="AR丸ゴシック体M" panose="020B0609010101010101" pitchFamily="49" charset="-128"/>
              <a:ea typeface="AR丸ゴシック体M" panose="020B0609010101010101" pitchFamily="49" charset="-128"/>
            </a:endParaRPr>
          </a:p>
        </p:txBody>
      </p:sp>
      <p:sp>
        <p:nvSpPr>
          <p:cNvPr id="13" name="正方形/長方形 12">
            <a:extLst>
              <a:ext uri="{FF2B5EF4-FFF2-40B4-BE49-F238E27FC236}">
                <a16:creationId xmlns:a16="http://schemas.microsoft.com/office/drawing/2014/main" id="{B292B353-20F0-409F-AA8B-16450D9B496C}"/>
              </a:ext>
            </a:extLst>
          </p:cNvPr>
          <p:cNvSpPr/>
          <p:nvPr/>
        </p:nvSpPr>
        <p:spPr>
          <a:xfrm>
            <a:off x="4619625" y="5344796"/>
            <a:ext cx="2952750" cy="1012831"/>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000" dirty="0">
                <a:latin typeface="AR P丸ゴシック体M" panose="020B0600010101010101" pitchFamily="50" charset="-128"/>
                <a:ea typeface="AR P丸ゴシック体M" panose="020B0600010101010101" pitchFamily="50" charset="-128"/>
              </a:rPr>
              <a:t>脳の細胞が少しずつびまん性に死んで脳が委縮する</a:t>
            </a:r>
            <a:endParaRPr lang="ja-JP" altLang="en-US" sz="2000" dirty="0">
              <a:solidFill>
                <a:schemeClr val="tx1"/>
              </a:solidFill>
              <a:latin typeface="AR P丸ゴシック体M" panose="020B0600010101010101" pitchFamily="50" charset="-128"/>
              <a:ea typeface="AR P丸ゴシック体M" panose="020B0600010101010101" pitchFamily="50" charset="-128"/>
            </a:endParaRPr>
          </a:p>
        </p:txBody>
      </p:sp>
      <p:sp>
        <p:nvSpPr>
          <p:cNvPr id="14" name="正方形/長方形 13">
            <a:extLst>
              <a:ext uri="{FF2B5EF4-FFF2-40B4-BE49-F238E27FC236}">
                <a16:creationId xmlns:a16="http://schemas.microsoft.com/office/drawing/2014/main" id="{9523718D-F651-4835-BD82-9309148AB8EA}"/>
              </a:ext>
            </a:extLst>
          </p:cNvPr>
          <p:cNvSpPr/>
          <p:nvPr/>
        </p:nvSpPr>
        <p:spPr>
          <a:xfrm>
            <a:off x="8565340" y="5358850"/>
            <a:ext cx="2519362" cy="8382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dirty="0">
                <a:latin typeface="AR丸ゴシック体M" panose="020B0609010101010101" pitchFamily="49" charset="-128"/>
                <a:ea typeface="AR丸ゴシック体M" panose="020B0609010101010101" pitchFamily="49" charset="-128"/>
              </a:rPr>
              <a:t> </a:t>
            </a:r>
            <a:r>
              <a:rPr lang="ja-JP" altLang="en-US" sz="2000" dirty="0">
                <a:solidFill>
                  <a:schemeClr val="tx1"/>
                </a:solidFill>
                <a:latin typeface="AR丸ゴシック体M" panose="020B0609010101010101" pitchFamily="49" charset="-128"/>
                <a:ea typeface="AR丸ゴシック体M" panose="020B0609010101010101" pitchFamily="49" charset="-128"/>
              </a:rPr>
              <a:t>血管が詰まって</a:t>
            </a:r>
            <a:endParaRPr lang="en-US" altLang="ja-JP" sz="2000" dirty="0">
              <a:solidFill>
                <a:schemeClr val="tx1"/>
              </a:solidFill>
              <a:latin typeface="AR丸ゴシック体M" panose="020B0609010101010101" pitchFamily="49" charset="-128"/>
              <a:ea typeface="AR丸ゴシック体M" panose="020B0609010101010101" pitchFamily="49" charset="-128"/>
            </a:endParaRPr>
          </a:p>
          <a:p>
            <a:pPr eaLnBrk="1" hangingPunct="1">
              <a:defRPr/>
            </a:pPr>
            <a:r>
              <a:rPr lang="ja-JP" altLang="en-US" sz="2000" dirty="0">
                <a:solidFill>
                  <a:schemeClr val="tx1"/>
                </a:solidFill>
                <a:latin typeface="AR丸ゴシック体M" panose="020B0609010101010101" pitchFamily="49" charset="-128"/>
                <a:ea typeface="AR丸ゴシック体M" panose="020B0609010101010101" pitchFamily="49" charset="-128"/>
              </a:rPr>
              <a:t> 一部の細胞が死ぬ</a:t>
            </a:r>
          </a:p>
        </p:txBody>
      </p:sp>
      <p:sp>
        <p:nvSpPr>
          <p:cNvPr id="15" name="正方形/長方形 14">
            <a:extLst>
              <a:ext uri="{FF2B5EF4-FFF2-40B4-BE49-F238E27FC236}">
                <a16:creationId xmlns:a16="http://schemas.microsoft.com/office/drawing/2014/main" id="{351400C1-A46A-4072-8781-B482872080D7}"/>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P5</a:t>
            </a:r>
            <a:endParaRPr lang="ja-JP" altLang="en-US" dirty="0">
              <a:latin typeface="AR丸ゴシック体M" panose="020B0609010101010101" pitchFamily="49" charset="-128"/>
              <a:ea typeface="AR丸ゴシック体M" panose="020B0609010101010101" pitchFamily="49" charset="-128"/>
            </a:endParaRPr>
          </a:p>
        </p:txBody>
      </p:sp>
      <p:sp>
        <p:nvSpPr>
          <p:cNvPr id="16" name="テキスト ボックス 7">
            <a:extLst>
              <a:ext uri="{FF2B5EF4-FFF2-40B4-BE49-F238E27FC236}">
                <a16:creationId xmlns:a16="http://schemas.microsoft.com/office/drawing/2014/main" id="{89F04D55-1B86-483B-9113-C0223CE79550}"/>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8F476B2-6EB0-49DB-B333-30DE4C2B0429}"/>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P6</a:t>
            </a:r>
            <a:endParaRPr lang="ja-JP" altLang="en-US" dirty="0">
              <a:latin typeface="AR丸ゴシック体M" panose="020B0609010101010101" pitchFamily="49" charset="-128"/>
              <a:ea typeface="AR丸ゴシック体M" panose="020B0609010101010101" pitchFamily="49" charset="-128"/>
            </a:endParaRPr>
          </a:p>
        </p:txBody>
      </p:sp>
      <p:pic>
        <p:nvPicPr>
          <p:cNvPr id="3" name="図 2">
            <a:extLst>
              <a:ext uri="{FF2B5EF4-FFF2-40B4-BE49-F238E27FC236}">
                <a16:creationId xmlns:a16="http://schemas.microsoft.com/office/drawing/2014/main" id="{C1E4CD42-F5C1-407B-9C64-5E2FDEC3E9A1}"/>
              </a:ext>
            </a:extLst>
          </p:cNvPr>
          <p:cNvPicPr>
            <a:picLocks noChangeAspect="1"/>
          </p:cNvPicPr>
          <p:nvPr/>
        </p:nvPicPr>
        <p:blipFill>
          <a:blip r:embed="rId3"/>
          <a:stretch>
            <a:fillRect/>
          </a:stretch>
        </p:blipFill>
        <p:spPr>
          <a:xfrm>
            <a:off x="1767465" y="163722"/>
            <a:ext cx="8657070" cy="6565961"/>
          </a:xfrm>
          <a:prstGeom prst="rect">
            <a:avLst/>
          </a:prstGeom>
        </p:spPr>
      </p:pic>
      <p:sp>
        <p:nvSpPr>
          <p:cNvPr id="2" name="楕円 1">
            <a:extLst>
              <a:ext uri="{FF2B5EF4-FFF2-40B4-BE49-F238E27FC236}">
                <a16:creationId xmlns:a16="http://schemas.microsoft.com/office/drawing/2014/main" id="{A6AC44FF-415B-4257-9F82-63830AD273C1}"/>
              </a:ext>
            </a:extLst>
          </p:cNvPr>
          <p:cNvSpPr/>
          <p:nvPr/>
        </p:nvSpPr>
        <p:spPr>
          <a:xfrm>
            <a:off x="2788626" y="1333500"/>
            <a:ext cx="6286500" cy="21132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F245366-9E57-49FB-A56E-05EC5A307063}"/>
              </a:ext>
            </a:extLst>
          </p:cNvPr>
          <p:cNvSpPr/>
          <p:nvPr/>
        </p:nvSpPr>
        <p:spPr>
          <a:xfrm>
            <a:off x="2788626" y="3998338"/>
            <a:ext cx="6286500" cy="211320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7">
            <a:extLst>
              <a:ext uri="{FF2B5EF4-FFF2-40B4-BE49-F238E27FC236}">
                <a16:creationId xmlns:a16="http://schemas.microsoft.com/office/drawing/2014/main" id="{21701B4E-0CD2-4CDC-9741-62531F3DEFDB}"/>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extLst>
      <p:ext uri="{BB962C8B-B14F-4D97-AF65-F5344CB8AC3E}">
        <p14:creationId xmlns:p14="http://schemas.microsoft.com/office/powerpoint/2010/main" val="24007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7">
            <a:extLst>
              <a:ext uri="{FF2B5EF4-FFF2-40B4-BE49-F238E27FC236}">
                <a16:creationId xmlns:a16="http://schemas.microsoft.com/office/drawing/2014/main" id="{6C468F0C-F440-419C-9E54-C714A52607BA}"/>
              </a:ext>
            </a:extLst>
          </p:cNvPr>
          <p:cNvSpPr txBox="1">
            <a:spLocks noChangeArrowheads="1"/>
          </p:cNvSpPr>
          <p:nvPr/>
        </p:nvSpPr>
        <p:spPr bwMode="auto">
          <a:xfrm>
            <a:off x="6896894" y="6436518"/>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61" name="正方形/長方形 60">
            <a:extLst>
              <a:ext uri="{FF2B5EF4-FFF2-40B4-BE49-F238E27FC236}">
                <a16:creationId xmlns:a16="http://schemas.microsoft.com/office/drawing/2014/main" id="{E8F85C33-45E3-4D48-AD13-90285A9CEABF}"/>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P5</a:t>
            </a:r>
            <a:endParaRPr lang="ja-JP" altLang="en-US" dirty="0">
              <a:latin typeface="AR丸ゴシック体M" panose="020B0609010101010101" pitchFamily="49" charset="-128"/>
              <a:ea typeface="AR丸ゴシック体M" panose="020B0609010101010101" pitchFamily="49" charset="-128"/>
            </a:endParaRPr>
          </a:p>
        </p:txBody>
      </p:sp>
      <p:sp>
        <p:nvSpPr>
          <p:cNvPr id="9" name="正方形/長方形 8">
            <a:extLst>
              <a:ext uri="{FF2B5EF4-FFF2-40B4-BE49-F238E27FC236}">
                <a16:creationId xmlns:a16="http://schemas.microsoft.com/office/drawing/2014/main" id="{251760AC-84AA-4D17-896D-E4692A230CA4}"/>
              </a:ext>
            </a:extLst>
          </p:cNvPr>
          <p:cNvSpPr/>
          <p:nvPr/>
        </p:nvSpPr>
        <p:spPr>
          <a:xfrm>
            <a:off x="940687" y="1373186"/>
            <a:ext cx="8349617" cy="5045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5" name="図 84">
            <a:extLst>
              <a:ext uri="{FF2B5EF4-FFF2-40B4-BE49-F238E27FC236}">
                <a16:creationId xmlns:a16="http://schemas.microsoft.com/office/drawing/2014/main" id="{D3034F6C-808C-46E3-A6C5-859ABAE90833}"/>
              </a:ext>
            </a:extLst>
          </p:cNvPr>
          <p:cNvPicPr>
            <a:picLocks noChangeAspect="1"/>
          </p:cNvPicPr>
          <p:nvPr/>
        </p:nvPicPr>
        <p:blipFill>
          <a:blip r:embed="rId3"/>
          <a:stretch>
            <a:fillRect/>
          </a:stretch>
        </p:blipFill>
        <p:spPr>
          <a:xfrm>
            <a:off x="1776357" y="1911685"/>
            <a:ext cx="2633700" cy="1993565"/>
          </a:xfrm>
          <a:prstGeom prst="rect">
            <a:avLst/>
          </a:prstGeom>
        </p:spPr>
      </p:pic>
      <p:pic>
        <p:nvPicPr>
          <p:cNvPr id="90" name="図 9">
            <a:extLst>
              <a:ext uri="{FF2B5EF4-FFF2-40B4-BE49-F238E27FC236}">
                <a16:creationId xmlns:a16="http://schemas.microsoft.com/office/drawing/2014/main" id="{97611F79-61F0-4D80-B868-1AE9D20CFF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2276476"/>
            <a:ext cx="20335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図 10">
            <a:extLst>
              <a:ext uri="{FF2B5EF4-FFF2-40B4-BE49-F238E27FC236}">
                <a16:creationId xmlns:a16="http://schemas.microsoft.com/office/drawing/2014/main" id="{9F9DC3F6-9CBD-47CE-B8CF-CFC121E59624}"/>
              </a:ext>
            </a:extLst>
          </p:cNvPr>
          <p:cNvPicPr>
            <a:picLocks noChangeAspect="1"/>
          </p:cNvPicPr>
          <p:nvPr/>
        </p:nvPicPr>
        <p:blipFill>
          <a:blip r:embed="rId5">
            <a:extLst>
              <a:ext uri="{28A0092B-C50C-407E-A947-70E740481C1C}">
                <a14:useLocalDpi xmlns:a14="http://schemas.microsoft.com/office/drawing/2010/main" val="0"/>
              </a:ext>
            </a:extLst>
          </a:blip>
          <a:srcRect l="771" r="771"/>
          <a:stretch>
            <a:fillRect/>
          </a:stretch>
        </p:blipFill>
        <p:spPr bwMode="auto">
          <a:xfrm>
            <a:off x="2605089" y="5059364"/>
            <a:ext cx="14446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図 91">
            <a:extLst>
              <a:ext uri="{FF2B5EF4-FFF2-40B4-BE49-F238E27FC236}">
                <a16:creationId xmlns:a16="http://schemas.microsoft.com/office/drawing/2014/main" id="{4038A5A6-39C5-49B8-9E60-571351CCF255}"/>
              </a:ext>
            </a:extLst>
          </p:cNvPr>
          <p:cNvPicPr>
            <a:picLocks noChangeAspect="1"/>
          </p:cNvPicPr>
          <p:nvPr/>
        </p:nvPicPr>
        <p:blipFill>
          <a:blip r:embed="rId6"/>
          <a:stretch>
            <a:fillRect/>
          </a:stretch>
        </p:blipFill>
        <p:spPr>
          <a:xfrm>
            <a:off x="6485619" y="5175197"/>
            <a:ext cx="1213209" cy="1146147"/>
          </a:xfrm>
          <a:prstGeom prst="rect">
            <a:avLst/>
          </a:prstGeom>
        </p:spPr>
      </p:pic>
      <p:sp>
        <p:nvSpPr>
          <p:cNvPr id="93" name="円/楕円 40">
            <a:extLst>
              <a:ext uri="{FF2B5EF4-FFF2-40B4-BE49-F238E27FC236}">
                <a16:creationId xmlns:a16="http://schemas.microsoft.com/office/drawing/2014/main" id="{7BBD3B4A-E0DD-4A01-B3EB-A2A387F591F9}"/>
              </a:ext>
            </a:extLst>
          </p:cNvPr>
          <p:cNvSpPr/>
          <p:nvPr/>
        </p:nvSpPr>
        <p:spPr>
          <a:xfrm>
            <a:off x="1208484" y="1810436"/>
            <a:ext cx="244872" cy="27395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4" name="円/楕円 53">
            <a:extLst>
              <a:ext uri="{FF2B5EF4-FFF2-40B4-BE49-F238E27FC236}">
                <a16:creationId xmlns:a16="http://schemas.microsoft.com/office/drawing/2014/main" id="{DC795C3B-B7C1-4930-9E49-25B7667423AD}"/>
              </a:ext>
            </a:extLst>
          </p:cNvPr>
          <p:cNvSpPr/>
          <p:nvPr/>
        </p:nvSpPr>
        <p:spPr>
          <a:xfrm>
            <a:off x="1500189" y="2014537"/>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5" name="円/楕円 53">
            <a:extLst>
              <a:ext uri="{FF2B5EF4-FFF2-40B4-BE49-F238E27FC236}">
                <a16:creationId xmlns:a16="http://schemas.microsoft.com/office/drawing/2014/main" id="{D5044A6F-16A0-4D4B-A234-D1FE91989337}"/>
              </a:ext>
            </a:extLst>
          </p:cNvPr>
          <p:cNvSpPr/>
          <p:nvPr/>
        </p:nvSpPr>
        <p:spPr>
          <a:xfrm>
            <a:off x="1544637" y="2616994"/>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6" name="円/楕円 36">
            <a:extLst>
              <a:ext uri="{FF2B5EF4-FFF2-40B4-BE49-F238E27FC236}">
                <a16:creationId xmlns:a16="http://schemas.microsoft.com/office/drawing/2014/main" id="{045F6744-4A55-421A-AE7E-1B0380C0AF3B}"/>
              </a:ext>
            </a:extLst>
          </p:cNvPr>
          <p:cNvSpPr/>
          <p:nvPr/>
        </p:nvSpPr>
        <p:spPr>
          <a:xfrm>
            <a:off x="2290763" y="1630364"/>
            <a:ext cx="215900" cy="193675"/>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7" name="円/楕円 34">
            <a:extLst>
              <a:ext uri="{FF2B5EF4-FFF2-40B4-BE49-F238E27FC236}">
                <a16:creationId xmlns:a16="http://schemas.microsoft.com/office/drawing/2014/main" id="{8593961E-02E1-4EAA-BAB4-7AA576A47317}"/>
              </a:ext>
            </a:extLst>
          </p:cNvPr>
          <p:cNvSpPr/>
          <p:nvPr/>
        </p:nvSpPr>
        <p:spPr>
          <a:xfrm>
            <a:off x="1989138" y="2286000"/>
            <a:ext cx="265086" cy="195262"/>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8" name="円/楕円 36">
            <a:extLst>
              <a:ext uri="{FF2B5EF4-FFF2-40B4-BE49-F238E27FC236}">
                <a16:creationId xmlns:a16="http://schemas.microsoft.com/office/drawing/2014/main" id="{06907AEF-16DC-4BAF-BB98-66D6789CF617}"/>
              </a:ext>
            </a:extLst>
          </p:cNvPr>
          <p:cNvSpPr/>
          <p:nvPr/>
        </p:nvSpPr>
        <p:spPr>
          <a:xfrm>
            <a:off x="1997870" y="2689925"/>
            <a:ext cx="215900" cy="223624"/>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9" name="円/楕円 26">
            <a:extLst>
              <a:ext uri="{FF2B5EF4-FFF2-40B4-BE49-F238E27FC236}">
                <a16:creationId xmlns:a16="http://schemas.microsoft.com/office/drawing/2014/main" id="{D8047D25-4D7C-40D8-A8E3-5BDC558B9E20}"/>
              </a:ext>
            </a:extLst>
          </p:cNvPr>
          <p:cNvSpPr/>
          <p:nvPr/>
        </p:nvSpPr>
        <p:spPr>
          <a:xfrm>
            <a:off x="3344069" y="1783557"/>
            <a:ext cx="215899" cy="230980"/>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0" name="円/楕円 44">
            <a:extLst>
              <a:ext uri="{FF2B5EF4-FFF2-40B4-BE49-F238E27FC236}">
                <a16:creationId xmlns:a16="http://schemas.microsoft.com/office/drawing/2014/main" id="{AD9AC028-87AD-4947-A5F7-531E1AD6956D}"/>
              </a:ext>
            </a:extLst>
          </p:cNvPr>
          <p:cNvSpPr/>
          <p:nvPr/>
        </p:nvSpPr>
        <p:spPr>
          <a:xfrm flipH="1" flipV="1">
            <a:off x="4241799" y="1763713"/>
            <a:ext cx="228525" cy="188806"/>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1" name="円/楕円 32">
            <a:extLst>
              <a:ext uri="{FF2B5EF4-FFF2-40B4-BE49-F238E27FC236}">
                <a16:creationId xmlns:a16="http://schemas.microsoft.com/office/drawing/2014/main" id="{FBD77DB9-0CED-46A5-9C2A-CA6D40FB4BF4}"/>
              </a:ext>
            </a:extLst>
          </p:cNvPr>
          <p:cNvSpPr/>
          <p:nvPr/>
        </p:nvSpPr>
        <p:spPr>
          <a:xfrm>
            <a:off x="7294564" y="2084388"/>
            <a:ext cx="179387" cy="252412"/>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2" name="円/楕円 51">
            <a:extLst>
              <a:ext uri="{FF2B5EF4-FFF2-40B4-BE49-F238E27FC236}">
                <a16:creationId xmlns:a16="http://schemas.microsoft.com/office/drawing/2014/main" id="{526C39B3-3AFD-42E1-8A85-20B03757D4F7}"/>
              </a:ext>
            </a:extLst>
          </p:cNvPr>
          <p:cNvSpPr/>
          <p:nvPr/>
        </p:nvSpPr>
        <p:spPr>
          <a:xfrm>
            <a:off x="6875464" y="1717676"/>
            <a:ext cx="217487" cy="212725"/>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3" name="円/楕円 53">
            <a:extLst>
              <a:ext uri="{FF2B5EF4-FFF2-40B4-BE49-F238E27FC236}">
                <a16:creationId xmlns:a16="http://schemas.microsoft.com/office/drawing/2014/main" id="{07295011-BFEF-47DE-8352-07BBF588218D}"/>
              </a:ext>
            </a:extLst>
          </p:cNvPr>
          <p:cNvSpPr/>
          <p:nvPr/>
        </p:nvSpPr>
        <p:spPr>
          <a:xfrm>
            <a:off x="4278313" y="2105025"/>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4" name="円/楕円 54">
            <a:extLst>
              <a:ext uri="{FF2B5EF4-FFF2-40B4-BE49-F238E27FC236}">
                <a16:creationId xmlns:a16="http://schemas.microsoft.com/office/drawing/2014/main" id="{8B6A73EC-2B18-4F65-8078-823FCF3DEDA8}"/>
              </a:ext>
            </a:extLst>
          </p:cNvPr>
          <p:cNvSpPr/>
          <p:nvPr/>
        </p:nvSpPr>
        <p:spPr>
          <a:xfrm>
            <a:off x="8253412" y="1928019"/>
            <a:ext cx="217487" cy="252413"/>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5" name="円/楕円 26">
            <a:extLst>
              <a:ext uri="{FF2B5EF4-FFF2-40B4-BE49-F238E27FC236}">
                <a16:creationId xmlns:a16="http://schemas.microsoft.com/office/drawing/2014/main" id="{C94FBD38-E2E9-45DD-8D70-80B641375B08}"/>
              </a:ext>
            </a:extLst>
          </p:cNvPr>
          <p:cNvSpPr/>
          <p:nvPr/>
        </p:nvSpPr>
        <p:spPr>
          <a:xfrm>
            <a:off x="7929562" y="1960562"/>
            <a:ext cx="247771" cy="222251"/>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6" name="円/楕円 41">
            <a:extLst>
              <a:ext uri="{FF2B5EF4-FFF2-40B4-BE49-F238E27FC236}">
                <a16:creationId xmlns:a16="http://schemas.microsoft.com/office/drawing/2014/main" id="{9D25FE81-CE73-4C2E-9150-25DE6DCD9F02}"/>
              </a:ext>
            </a:extLst>
          </p:cNvPr>
          <p:cNvSpPr/>
          <p:nvPr/>
        </p:nvSpPr>
        <p:spPr>
          <a:xfrm>
            <a:off x="2936876" y="4757738"/>
            <a:ext cx="217488" cy="245728"/>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7" name="円/楕円 52">
            <a:extLst>
              <a:ext uri="{FF2B5EF4-FFF2-40B4-BE49-F238E27FC236}">
                <a16:creationId xmlns:a16="http://schemas.microsoft.com/office/drawing/2014/main" id="{9C09872B-A614-475F-B349-151C7AF2EC48}"/>
              </a:ext>
            </a:extLst>
          </p:cNvPr>
          <p:cNvSpPr/>
          <p:nvPr/>
        </p:nvSpPr>
        <p:spPr>
          <a:xfrm>
            <a:off x="1958975" y="4787901"/>
            <a:ext cx="217488" cy="188913"/>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8" name="円/楕円 14">
            <a:extLst>
              <a:ext uri="{FF2B5EF4-FFF2-40B4-BE49-F238E27FC236}">
                <a16:creationId xmlns:a16="http://schemas.microsoft.com/office/drawing/2014/main" id="{EBD73D58-9A22-43AF-BF63-CB9B14DF3FA3}"/>
              </a:ext>
            </a:extLst>
          </p:cNvPr>
          <p:cNvSpPr/>
          <p:nvPr/>
        </p:nvSpPr>
        <p:spPr>
          <a:xfrm>
            <a:off x="2417763" y="2420939"/>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9" name="円/楕円 55">
            <a:extLst>
              <a:ext uri="{FF2B5EF4-FFF2-40B4-BE49-F238E27FC236}">
                <a16:creationId xmlns:a16="http://schemas.microsoft.com/office/drawing/2014/main" id="{176020DD-D0B3-43B0-A8E2-34E72CAE2D1B}"/>
              </a:ext>
            </a:extLst>
          </p:cNvPr>
          <p:cNvSpPr/>
          <p:nvPr/>
        </p:nvSpPr>
        <p:spPr>
          <a:xfrm>
            <a:off x="2792412" y="2411413"/>
            <a:ext cx="198161" cy="19526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0" name="円/楕円 16">
            <a:extLst>
              <a:ext uri="{FF2B5EF4-FFF2-40B4-BE49-F238E27FC236}">
                <a16:creationId xmlns:a16="http://schemas.microsoft.com/office/drawing/2014/main" id="{C4FF729C-13E9-4A3B-8AB4-C6A3FFEAE78E}"/>
              </a:ext>
            </a:extLst>
          </p:cNvPr>
          <p:cNvSpPr/>
          <p:nvPr/>
        </p:nvSpPr>
        <p:spPr>
          <a:xfrm>
            <a:off x="3387726" y="2125663"/>
            <a:ext cx="144463" cy="18256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1" name="円/楕円 30">
            <a:extLst>
              <a:ext uri="{FF2B5EF4-FFF2-40B4-BE49-F238E27FC236}">
                <a16:creationId xmlns:a16="http://schemas.microsoft.com/office/drawing/2014/main" id="{1EC43FDE-0E99-41B9-965E-D3B6341F7B37}"/>
              </a:ext>
            </a:extLst>
          </p:cNvPr>
          <p:cNvSpPr/>
          <p:nvPr/>
        </p:nvSpPr>
        <p:spPr>
          <a:xfrm>
            <a:off x="3727451" y="2336801"/>
            <a:ext cx="215899" cy="230831"/>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2" name="円/楕円 50">
            <a:extLst>
              <a:ext uri="{FF2B5EF4-FFF2-40B4-BE49-F238E27FC236}">
                <a16:creationId xmlns:a16="http://schemas.microsoft.com/office/drawing/2014/main" id="{5C4A7D61-25E7-44D2-BDA5-E51873692C57}"/>
              </a:ext>
            </a:extLst>
          </p:cNvPr>
          <p:cNvSpPr/>
          <p:nvPr/>
        </p:nvSpPr>
        <p:spPr>
          <a:xfrm>
            <a:off x="3654427" y="2690813"/>
            <a:ext cx="215900" cy="220420"/>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3" name="円/楕円 21">
            <a:extLst>
              <a:ext uri="{FF2B5EF4-FFF2-40B4-BE49-F238E27FC236}">
                <a16:creationId xmlns:a16="http://schemas.microsoft.com/office/drawing/2014/main" id="{AD3FA710-FFE2-4BC5-9357-1462D6343596}"/>
              </a:ext>
            </a:extLst>
          </p:cNvPr>
          <p:cNvSpPr/>
          <p:nvPr/>
        </p:nvSpPr>
        <p:spPr>
          <a:xfrm>
            <a:off x="2792413" y="3009901"/>
            <a:ext cx="215900" cy="144463"/>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4" name="円/楕円 14">
            <a:extLst>
              <a:ext uri="{FF2B5EF4-FFF2-40B4-BE49-F238E27FC236}">
                <a16:creationId xmlns:a16="http://schemas.microsoft.com/office/drawing/2014/main" id="{87E23F0D-A140-425E-86A1-53726EE7CB50}"/>
              </a:ext>
            </a:extLst>
          </p:cNvPr>
          <p:cNvSpPr/>
          <p:nvPr/>
        </p:nvSpPr>
        <p:spPr>
          <a:xfrm>
            <a:off x="2926557" y="3170239"/>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5" name="円/楕円 33">
            <a:extLst>
              <a:ext uri="{FF2B5EF4-FFF2-40B4-BE49-F238E27FC236}">
                <a16:creationId xmlns:a16="http://schemas.microsoft.com/office/drawing/2014/main" id="{7F98090F-EF1B-4B9C-8134-53BF26030B52}"/>
              </a:ext>
            </a:extLst>
          </p:cNvPr>
          <p:cNvSpPr/>
          <p:nvPr/>
        </p:nvSpPr>
        <p:spPr>
          <a:xfrm>
            <a:off x="2757488" y="3255963"/>
            <a:ext cx="215900" cy="23336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6" name="円/楕円 22">
            <a:extLst>
              <a:ext uri="{FF2B5EF4-FFF2-40B4-BE49-F238E27FC236}">
                <a16:creationId xmlns:a16="http://schemas.microsoft.com/office/drawing/2014/main" id="{62BC4D89-DEB4-49FC-8BA8-181DA9F61221}"/>
              </a:ext>
            </a:extLst>
          </p:cNvPr>
          <p:cNvSpPr/>
          <p:nvPr/>
        </p:nvSpPr>
        <p:spPr>
          <a:xfrm>
            <a:off x="3062288" y="3059113"/>
            <a:ext cx="190528" cy="24923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7" name="円/楕円 18">
            <a:extLst>
              <a:ext uri="{FF2B5EF4-FFF2-40B4-BE49-F238E27FC236}">
                <a16:creationId xmlns:a16="http://schemas.microsoft.com/office/drawing/2014/main" id="{B011DAA5-3E43-4384-8BD8-BABB13EC2E02}"/>
              </a:ext>
            </a:extLst>
          </p:cNvPr>
          <p:cNvSpPr/>
          <p:nvPr/>
        </p:nvSpPr>
        <p:spPr>
          <a:xfrm>
            <a:off x="3240088" y="3349626"/>
            <a:ext cx="107950" cy="12382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8" name="円/楕円 14">
            <a:extLst>
              <a:ext uri="{FF2B5EF4-FFF2-40B4-BE49-F238E27FC236}">
                <a16:creationId xmlns:a16="http://schemas.microsoft.com/office/drawing/2014/main" id="{7EA62CE5-A474-4F60-BBCE-AFC0DDCBACEE}"/>
              </a:ext>
            </a:extLst>
          </p:cNvPr>
          <p:cNvSpPr/>
          <p:nvPr/>
        </p:nvSpPr>
        <p:spPr>
          <a:xfrm>
            <a:off x="3116236" y="3295649"/>
            <a:ext cx="136580" cy="152400"/>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9" name="円/楕円 23">
            <a:extLst>
              <a:ext uri="{FF2B5EF4-FFF2-40B4-BE49-F238E27FC236}">
                <a16:creationId xmlns:a16="http://schemas.microsoft.com/office/drawing/2014/main" id="{DFDA4C97-BE7D-458D-9D85-E0B4ED43FCEE}"/>
              </a:ext>
            </a:extLst>
          </p:cNvPr>
          <p:cNvSpPr/>
          <p:nvPr/>
        </p:nvSpPr>
        <p:spPr>
          <a:xfrm>
            <a:off x="3009901" y="3403601"/>
            <a:ext cx="144463" cy="21272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0" name="円/楕円 20">
            <a:extLst>
              <a:ext uri="{FF2B5EF4-FFF2-40B4-BE49-F238E27FC236}">
                <a16:creationId xmlns:a16="http://schemas.microsoft.com/office/drawing/2014/main" id="{8EE8B8A4-0A0B-4B45-83E8-D51DBDBFCBA3}"/>
              </a:ext>
            </a:extLst>
          </p:cNvPr>
          <p:cNvSpPr/>
          <p:nvPr/>
        </p:nvSpPr>
        <p:spPr>
          <a:xfrm>
            <a:off x="2863085" y="3429000"/>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1" name="円/楕円 28">
            <a:extLst>
              <a:ext uri="{FF2B5EF4-FFF2-40B4-BE49-F238E27FC236}">
                <a16:creationId xmlns:a16="http://schemas.microsoft.com/office/drawing/2014/main" id="{E88A7B90-62D6-4CF1-A839-1FAA0D13BFE9}"/>
              </a:ext>
            </a:extLst>
          </p:cNvPr>
          <p:cNvSpPr/>
          <p:nvPr/>
        </p:nvSpPr>
        <p:spPr>
          <a:xfrm>
            <a:off x="6486526" y="1906589"/>
            <a:ext cx="217487" cy="252413"/>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2" name="円/楕円 27">
            <a:extLst>
              <a:ext uri="{FF2B5EF4-FFF2-40B4-BE49-F238E27FC236}">
                <a16:creationId xmlns:a16="http://schemas.microsoft.com/office/drawing/2014/main" id="{3DD6C026-D151-407C-860E-396748AADB08}"/>
              </a:ext>
            </a:extLst>
          </p:cNvPr>
          <p:cNvSpPr/>
          <p:nvPr/>
        </p:nvSpPr>
        <p:spPr>
          <a:xfrm>
            <a:off x="5795962" y="2217739"/>
            <a:ext cx="250689" cy="263523"/>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3" name="円/楕円 20">
            <a:extLst>
              <a:ext uri="{FF2B5EF4-FFF2-40B4-BE49-F238E27FC236}">
                <a16:creationId xmlns:a16="http://schemas.microsoft.com/office/drawing/2014/main" id="{30ECAB19-0F08-4108-BE78-1DDD079F9C87}"/>
              </a:ext>
            </a:extLst>
          </p:cNvPr>
          <p:cNvSpPr/>
          <p:nvPr/>
        </p:nvSpPr>
        <p:spPr>
          <a:xfrm>
            <a:off x="6160296" y="2418557"/>
            <a:ext cx="203198" cy="1936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4" name="円/楕円 20">
            <a:extLst>
              <a:ext uri="{FF2B5EF4-FFF2-40B4-BE49-F238E27FC236}">
                <a16:creationId xmlns:a16="http://schemas.microsoft.com/office/drawing/2014/main" id="{1FBC0549-BDFC-4B29-84D0-03F2D0BACE88}"/>
              </a:ext>
            </a:extLst>
          </p:cNvPr>
          <p:cNvSpPr/>
          <p:nvPr/>
        </p:nvSpPr>
        <p:spPr>
          <a:xfrm>
            <a:off x="7750176" y="2365375"/>
            <a:ext cx="247771" cy="212204"/>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5" name="円/楕円 31">
            <a:extLst>
              <a:ext uri="{FF2B5EF4-FFF2-40B4-BE49-F238E27FC236}">
                <a16:creationId xmlns:a16="http://schemas.microsoft.com/office/drawing/2014/main" id="{BAA34AE3-71C9-488E-8A19-7B1102463850}"/>
              </a:ext>
            </a:extLst>
          </p:cNvPr>
          <p:cNvSpPr/>
          <p:nvPr/>
        </p:nvSpPr>
        <p:spPr>
          <a:xfrm>
            <a:off x="6786563" y="2774951"/>
            <a:ext cx="215900" cy="144463"/>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6" name="円/楕円 29">
            <a:extLst>
              <a:ext uri="{FF2B5EF4-FFF2-40B4-BE49-F238E27FC236}">
                <a16:creationId xmlns:a16="http://schemas.microsoft.com/office/drawing/2014/main" id="{7AA60E88-A598-4652-81B1-E2F1A2335BBB}"/>
              </a:ext>
            </a:extLst>
          </p:cNvPr>
          <p:cNvSpPr/>
          <p:nvPr/>
        </p:nvSpPr>
        <p:spPr>
          <a:xfrm>
            <a:off x="6616700" y="2911233"/>
            <a:ext cx="215900" cy="26853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7" name="円/楕円 14">
            <a:extLst>
              <a:ext uri="{FF2B5EF4-FFF2-40B4-BE49-F238E27FC236}">
                <a16:creationId xmlns:a16="http://schemas.microsoft.com/office/drawing/2014/main" id="{DE49B7D7-CF20-4B57-9245-12128F08AA66}"/>
              </a:ext>
            </a:extLst>
          </p:cNvPr>
          <p:cNvSpPr/>
          <p:nvPr/>
        </p:nvSpPr>
        <p:spPr>
          <a:xfrm>
            <a:off x="6836173" y="3056773"/>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8" name="円/楕円 17">
            <a:extLst>
              <a:ext uri="{FF2B5EF4-FFF2-40B4-BE49-F238E27FC236}">
                <a16:creationId xmlns:a16="http://schemas.microsoft.com/office/drawing/2014/main" id="{61452DDA-8F4A-41FF-BADC-238BF933F9D5}"/>
              </a:ext>
            </a:extLst>
          </p:cNvPr>
          <p:cNvSpPr/>
          <p:nvPr/>
        </p:nvSpPr>
        <p:spPr>
          <a:xfrm>
            <a:off x="6883400" y="2998788"/>
            <a:ext cx="215900" cy="14446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9" name="円/楕円 20">
            <a:extLst>
              <a:ext uri="{FF2B5EF4-FFF2-40B4-BE49-F238E27FC236}">
                <a16:creationId xmlns:a16="http://schemas.microsoft.com/office/drawing/2014/main" id="{A6692308-D7FF-47F0-BEDA-C6F5ED57A88C}"/>
              </a:ext>
            </a:extLst>
          </p:cNvPr>
          <p:cNvSpPr/>
          <p:nvPr/>
        </p:nvSpPr>
        <p:spPr>
          <a:xfrm>
            <a:off x="6697267" y="3161580"/>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0" name="円/楕円 13">
            <a:extLst>
              <a:ext uri="{FF2B5EF4-FFF2-40B4-BE49-F238E27FC236}">
                <a16:creationId xmlns:a16="http://schemas.microsoft.com/office/drawing/2014/main" id="{95C03798-3B3E-4CC0-B29F-7CEDF0006F96}"/>
              </a:ext>
            </a:extLst>
          </p:cNvPr>
          <p:cNvSpPr/>
          <p:nvPr/>
        </p:nvSpPr>
        <p:spPr>
          <a:xfrm>
            <a:off x="6875463" y="3227388"/>
            <a:ext cx="144462" cy="18415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1" name="円/楕円 20">
            <a:extLst>
              <a:ext uri="{FF2B5EF4-FFF2-40B4-BE49-F238E27FC236}">
                <a16:creationId xmlns:a16="http://schemas.microsoft.com/office/drawing/2014/main" id="{31C28889-DEC6-4316-9038-EC03112D5A57}"/>
              </a:ext>
            </a:extLst>
          </p:cNvPr>
          <p:cNvSpPr/>
          <p:nvPr/>
        </p:nvSpPr>
        <p:spPr>
          <a:xfrm>
            <a:off x="7044530" y="3177421"/>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2" name="円/楕円 12">
            <a:extLst>
              <a:ext uri="{FF2B5EF4-FFF2-40B4-BE49-F238E27FC236}">
                <a16:creationId xmlns:a16="http://schemas.microsoft.com/office/drawing/2014/main" id="{2C5FB28C-43C1-45F7-A4AC-850218830C88}"/>
              </a:ext>
            </a:extLst>
          </p:cNvPr>
          <p:cNvSpPr/>
          <p:nvPr/>
        </p:nvSpPr>
        <p:spPr>
          <a:xfrm>
            <a:off x="6979843" y="2995613"/>
            <a:ext cx="302021" cy="24765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3" name="円/楕円 24">
            <a:extLst>
              <a:ext uri="{FF2B5EF4-FFF2-40B4-BE49-F238E27FC236}">
                <a16:creationId xmlns:a16="http://schemas.microsoft.com/office/drawing/2014/main" id="{4927A76B-8F11-4AED-813D-03D070F8C63C}"/>
              </a:ext>
            </a:extLst>
          </p:cNvPr>
          <p:cNvSpPr/>
          <p:nvPr/>
        </p:nvSpPr>
        <p:spPr>
          <a:xfrm>
            <a:off x="3654426" y="4770439"/>
            <a:ext cx="217488" cy="24572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4" name="円/楕円 24">
            <a:extLst>
              <a:ext uri="{FF2B5EF4-FFF2-40B4-BE49-F238E27FC236}">
                <a16:creationId xmlns:a16="http://schemas.microsoft.com/office/drawing/2014/main" id="{482F9B5B-C864-4113-A166-23668272E273}"/>
              </a:ext>
            </a:extLst>
          </p:cNvPr>
          <p:cNvSpPr/>
          <p:nvPr/>
        </p:nvSpPr>
        <p:spPr>
          <a:xfrm>
            <a:off x="3806826" y="4922839"/>
            <a:ext cx="217488" cy="24572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5" name="円/楕円 15">
            <a:extLst>
              <a:ext uri="{FF2B5EF4-FFF2-40B4-BE49-F238E27FC236}">
                <a16:creationId xmlns:a16="http://schemas.microsoft.com/office/drawing/2014/main" id="{2A0F893B-D972-43C9-B395-BF7EBC5D4D6B}"/>
              </a:ext>
            </a:extLst>
          </p:cNvPr>
          <p:cNvSpPr/>
          <p:nvPr/>
        </p:nvSpPr>
        <p:spPr>
          <a:xfrm>
            <a:off x="1924051" y="5222876"/>
            <a:ext cx="217488" cy="241299"/>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6" name="円/楕円 40">
            <a:extLst>
              <a:ext uri="{FF2B5EF4-FFF2-40B4-BE49-F238E27FC236}">
                <a16:creationId xmlns:a16="http://schemas.microsoft.com/office/drawing/2014/main" id="{FF7A23FD-0061-4BA8-894F-623F26ED52F5}"/>
              </a:ext>
            </a:extLst>
          </p:cNvPr>
          <p:cNvSpPr/>
          <p:nvPr/>
        </p:nvSpPr>
        <p:spPr>
          <a:xfrm>
            <a:off x="4087814" y="5243514"/>
            <a:ext cx="225425" cy="241299"/>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7" name="円/楕円 40">
            <a:extLst>
              <a:ext uri="{FF2B5EF4-FFF2-40B4-BE49-F238E27FC236}">
                <a16:creationId xmlns:a16="http://schemas.microsoft.com/office/drawing/2014/main" id="{7449E43C-9265-40F1-A617-07F4F51F0846}"/>
              </a:ext>
            </a:extLst>
          </p:cNvPr>
          <p:cNvSpPr/>
          <p:nvPr/>
        </p:nvSpPr>
        <p:spPr>
          <a:xfrm>
            <a:off x="4421981" y="4940194"/>
            <a:ext cx="288925" cy="24572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8" name="円/楕円 14">
            <a:extLst>
              <a:ext uri="{FF2B5EF4-FFF2-40B4-BE49-F238E27FC236}">
                <a16:creationId xmlns:a16="http://schemas.microsoft.com/office/drawing/2014/main" id="{95AC9526-DF08-401F-B1F6-F43E8AD6706E}"/>
              </a:ext>
            </a:extLst>
          </p:cNvPr>
          <p:cNvSpPr/>
          <p:nvPr/>
        </p:nvSpPr>
        <p:spPr>
          <a:xfrm>
            <a:off x="3141404" y="5445114"/>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9" name="円/楕円 43">
            <a:extLst>
              <a:ext uri="{FF2B5EF4-FFF2-40B4-BE49-F238E27FC236}">
                <a16:creationId xmlns:a16="http://schemas.microsoft.com/office/drawing/2014/main" id="{9BAE1688-A66D-4ACB-A2DB-44949132207E}"/>
              </a:ext>
            </a:extLst>
          </p:cNvPr>
          <p:cNvSpPr/>
          <p:nvPr/>
        </p:nvSpPr>
        <p:spPr>
          <a:xfrm>
            <a:off x="2990573" y="5592763"/>
            <a:ext cx="235227" cy="185737"/>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0" name="円/楕円 19">
            <a:extLst>
              <a:ext uri="{FF2B5EF4-FFF2-40B4-BE49-F238E27FC236}">
                <a16:creationId xmlns:a16="http://schemas.microsoft.com/office/drawing/2014/main" id="{F9E604E3-CC8A-405D-A04A-23AEBF9E053D}"/>
              </a:ext>
            </a:extLst>
          </p:cNvPr>
          <p:cNvSpPr/>
          <p:nvPr/>
        </p:nvSpPr>
        <p:spPr>
          <a:xfrm>
            <a:off x="3260726" y="5592763"/>
            <a:ext cx="144463"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 name="円/楕円 20">
            <a:extLst>
              <a:ext uri="{FF2B5EF4-FFF2-40B4-BE49-F238E27FC236}">
                <a16:creationId xmlns:a16="http://schemas.microsoft.com/office/drawing/2014/main" id="{21259F46-458C-47DF-B950-0394A1E5E70F}"/>
              </a:ext>
            </a:extLst>
          </p:cNvPr>
          <p:cNvSpPr/>
          <p:nvPr/>
        </p:nvSpPr>
        <p:spPr>
          <a:xfrm>
            <a:off x="3396199" y="5653882"/>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 name="円/楕円 14">
            <a:extLst>
              <a:ext uri="{FF2B5EF4-FFF2-40B4-BE49-F238E27FC236}">
                <a16:creationId xmlns:a16="http://schemas.microsoft.com/office/drawing/2014/main" id="{460E866B-0466-47C3-BEA2-807988B45E81}"/>
              </a:ext>
            </a:extLst>
          </p:cNvPr>
          <p:cNvSpPr/>
          <p:nvPr/>
        </p:nvSpPr>
        <p:spPr>
          <a:xfrm>
            <a:off x="3028416" y="5723364"/>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3" name="円/楕円 20">
            <a:extLst>
              <a:ext uri="{FF2B5EF4-FFF2-40B4-BE49-F238E27FC236}">
                <a16:creationId xmlns:a16="http://schemas.microsoft.com/office/drawing/2014/main" id="{8D3A147D-7A75-432B-81ED-203DB4AF794F}"/>
              </a:ext>
            </a:extLst>
          </p:cNvPr>
          <p:cNvSpPr/>
          <p:nvPr/>
        </p:nvSpPr>
        <p:spPr>
          <a:xfrm>
            <a:off x="3137695" y="5784057"/>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4" name="円/楕円 39">
            <a:extLst>
              <a:ext uri="{FF2B5EF4-FFF2-40B4-BE49-F238E27FC236}">
                <a16:creationId xmlns:a16="http://schemas.microsoft.com/office/drawing/2014/main" id="{2E83435B-956D-464E-AF5A-4C478028E06C}"/>
              </a:ext>
            </a:extLst>
          </p:cNvPr>
          <p:cNvSpPr/>
          <p:nvPr/>
        </p:nvSpPr>
        <p:spPr>
          <a:xfrm>
            <a:off x="3074988" y="5883275"/>
            <a:ext cx="144462"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5" name="円/楕円 25">
            <a:extLst>
              <a:ext uri="{FF2B5EF4-FFF2-40B4-BE49-F238E27FC236}">
                <a16:creationId xmlns:a16="http://schemas.microsoft.com/office/drawing/2014/main" id="{3E32F0E7-07DF-420D-ACFF-11E4796087E7}"/>
              </a:ext>
            </a:extLst>
          </p:cNvPr>
          <p:cNvSpPr/>
          <p:nvPr/>
        </p:nvSpPr>
        <p:spPr>
          <a:xfrm>
            <a:off x="3441701" y="5786439"/>
            <a:ext cx="144463" cy="217487"/>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6" name="円/楕円 42">
            <a:extLst>
              <a:ext uri="{FF2B5EF4-FFF2-40B4-BE49-F238E27FC236}">
                <a16:creationId xmlns:a16="http://schemas.microsoft.com/office/drawing/2014/main" id="{0BE0C53B-0E5E-4C67-9C87-044F67BAC454}"/>
              </a:ext>
            </a:extLst>
          </p:cNvPr>
          <p:cNvSpPr/>
          <p:nvPr/>
        </p:nvSpPr>
        <p:spPr>
          <a:xfrm>
            <a:off x="3225800" y="5865814"/>
            <a:ext cx="179389"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7" name="円/楕円 40">
            <a:extLst>
              <a:ext uri="{FF2B5EF4-FFF2-40B4-BE49-F238E27FC236}">
                <a16:creationId xmlns:a16="http://schemas.microsoft.com/office/drawing/2014/main" id="{2E2E129D-24A9-4927-AA01-37D8C7862BFD}"/>
              </a:ext>
            </a:extLst>
          </p:cNvPr>
          <p:cNvSpPr/>
          <p:nvPr/>
        </p:nvSpPr>
        <p:spPr>
          <a:xfrm>
            <a:off x="3378183" y="5943937"/>
            <a:ext cx="144463" cy="1301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8" name="円/楕円 47">
            <a:extLst>
              <a:ext uri="{FF2B5EF4-FFF2-40B4-BE49-F238E27FC236}">
                <a16:creationId xmlns:a16="http://schemas.microsoft.com/office/drawing/2014/main" id="{DE211B34-94CA-4C84-BF78-F8550DB7E5BF}"/>
              </a:ext>
            </a:extLst>
          </p:cNvPr>
          <p:cNvSpPr/>
          <p:nvPr/>
        </p:nvSpPr>
        <p:spPr>
          <a:xfrm>
            <a:off x="5880100" y="5688013"/>
            <a:ext cx="215900"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9" name="円/楕円 37">
            <a:extLst>
              <a:ext uri="{FF2B5EF4-FFF2-40B4-BE49-F238E27FC236}">
                <a16:creationId xmlns:a16="http://schemas.microsoft.com/office/drawing/2014/main" id="{23B44BFD-24FD-4223-A05F-8478757EAE11}"/>
              </a:ext>
            </a:extLst>
          </p:cNvPr>
          <p:cNvSpPr/>
          <p:nvPr/>
        </p:nvSpPr>
        <p:spPr>
          <a:xfrm>
            <a:off x="6415087" y="4978400"/>
            <a:ext cx="288925" cy="265114"/>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0" name="円/楕円 45">
            <a:extLst>
              <a:ext uri="{FF2B5EF4-FFF2-40B4-BE49-F238E27FC236}">
                <a16:creationId xmlns:a16="http://schemas.microsoft.com/office/drawing/2014/main" id="{66CBAD21-B94E-4088-A3F2-3CB01E590504}"/>
              </a:ext>
            </a:extLst>
          </p:cNvPr>
          <p:cNvSpPr/>
          <p:nvPr/>
        </p:nvSpPr>
        <p:spPr>
          <a:xfrm>
            <a:off x="7269164" y="4926014"/>
            <a:ext cx="249902" cy="23175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1" name="円/楕円 40">
            <a:extLst>
              <a:ext uri="{FF2B5EF4-FFF2-40B4-BE49-F238E27FC236}">
                <a16:creationId xmlns:a16="http://schemas.microsoft.com/office/drawing/2014/main" id="{0C0252AF-5D57-431E-B600-A520F04A5853}"/>
              </a:ext>
            </a:extLst>
          </p:cNvPr>
          <p:cNvSpPr/>
          <p:nvPr/>
        </p:nvSpPr>
        <p:spPr>
          <a:xfrm>
            <a:off x="8003510" y="4860926"/>
            <a:ext cx="249902" cy="2317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2" name="円/楕円 46">
            <a:extLst>
              <a:ext uri="{FF2B5EF4-FFF2-40B4-BE49-F238E27FC236}">
                <a16:creationId xmlns:a16="http://schemas.microsoft.com/office/drawing/2014/main" id="{B2116AFA-2D14-4F95-ADF2-1071F5C6F935}"/>
              </a:ext>
            </a:extLst>
          </p:cNvPr>
          <p:cNvSpPr/>
          <p:nvPr/>
        </p:nvSpPr>
        <p:spPr>
          <a:xfrm>
            <a:off x="7878763" y="5186363"/>
            <a:ext cx="215900" cy="16351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5" name="円/楕円 45">
            <a:extLst>
              <a:ext uri="{FF2B5EF4-FFF2-40B4-BE49-F238E27FC236}">
                <a16:creationId xmlns:a16="http://schemas.microsoft.com/office/drawing/2014/main" id="{59FD3ED9-3E4F-4845-BCFE-86F7DE5850A1}"/>
              </a:ext>
            </a:extLst>
          </p:cNvPr>
          <p:cNvSpPr/>
          <p:nvPr/>
        </p:nvSpPr>
        <p:spPr>
          <a:xfrm>
            <a:off x="6776513" y="5552077"/>
            <a:ext cx="208336" cy="2364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6" name="円/楕円 20">
            <a:extLst>
              <a:ext uri="{FF2B5EF4-FFF2-40B4-BE49-F238E27FC236}">
                <a16:creationId xmlns:a16="http://schemas.microsoft.com/office/drawing/2014/main" id="{7553DB64-E02F-4C37-A0E2-4FC27D04CC7F}"/>
              </a:ext>
            </a:extLst>
          </p:cNvPr>
          <p:cNvSpPr/>
          <p:nvPr/>
        </p:nvSpPr>
        <p:spPr>
          <a:xfrm>
            <a:off x="7026794" y="5641209"/>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7" name="円/楕円 38">
            <a:extLst>
              <a:ext uri="{FF2B5EF4-FFF2-40B4-BE49-F238E27FC236}">
                <a16:creationId xmlns:a16="http://schemas.microsoft.com/office/drawing/2014/main" id="{9418C8B2-B524-4300-9E44-F8FD7E199A69}"/>
              </a:ext>
            </a:extLst>
          </p:cNvPr>
          <p:cNvSpPr/>
          <p:nvPr/>
        </p:nvSpPr>
        <p:spPr>
          <a:xfrm>
            <a:off x="6861175" y="5718176"/>
            <a:ext cx="215900" cy="21272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8" name="円/楕円 35">
            <a:extLst>
              <a:ext uri="{FF2B5EF4-FFF2-40B4-BE49-F238E27FC236}">
                <a16:creationId xmlns:a16="http://schemas.microsoft.com/office/drawing/2014/main" id="{595E1153-544B-4243-B805-6404C3416F9F}"/>
              </a:ext>
            </a:extLst>
          </p:cNvPr>
          <p:cNvSpPr/>
          <p:nvPr/>
        </p:nvSpPr>
        <p:spPr>
          <a:xfrm>
            <a:off x="7197456" y="5592764"/>
            <a:ext cx="198854" cy="264346"/>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9" name="円/楕円 14">
            <a:extLst>
              <a:ext uri="{FF2B5EF4-FFF2-40B4-BE49-F238E27FC236}">
                <a16:creationId xmlns:a16="http://schemas.microsoft.com/office/drawing/2014/main" id="{4AAD6A06-186C-4A90-ABDA-B2B2684A1C20}"/>
              </a:ext>
            </a:extLst>
          </p:cNvPr>
          <p:cNvSpPr/>
          <p:nvPr/>
        </p:nvSpPr>
        <p:spPr>
          <a:xfrm>
            <a:off x="7047853" y="5786068"/>
            <a:ext cx="161779" cy="154783"/>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 name="角丸四角形 3">
            <a:extLst>
              <a:ext uri="{FF2B5EF4-FFF2-40B4-BE49-F238E27FC236}">
                <a16:creationId xmlns:a16="http://schemas.microsoft.com/office/drawing/2014/main" id="{14BDF0D4-74A5-46BD-A8D9-D6F737603143}"/>
              </a:ext>
            </a:extLst>
          </p:cNvPr>
          <p:cNvSpPr/>
          <p:nvPr/>
        </p:nvSpPr>
        <p:spPr>
          <a:xfrm>
            <a:off x="636830" y="228540"/>
            <a:ext cx="4850463" cy="682741"/>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症状１</a:t>
            </a:r>
            <a:r>
              <a:rPr lang="ja-JP" altLang="en-US" sz="3400" b="1" dirty="0">
                <a:solidFill>
                  <a:schemeClr val="tx1"/>
                </a:solidFill>
                <a:latin typeface="AR P丸ゴシック体M" panose="020B0600010101010101"/>
                <a:ea typeface="AR丸ゴシック体M" panose="020B0609010101010101"/>
              </a:rPr>
              <a:t>「</a:t>
            </a:r>
            <a:r>
              <a:rPr lang="ja-JP" altLang="en-US" sz="3400" b="1" dirty="0">
                <a:solidFill>
                  <a:schemeClr val="tx1"/>
                </a:solidFill>
                <a:latin typeface="HGｺﾞｼｯｸM 見出し"/>
                <a:ea typeface="AR丸ゴシック体M" panose="020B0609010101010101"/>
              </a:rPr>
              <a:t>記憶障害」</a:t>
            </a:r>
            <a:endParaRPr lang="ja-JP" altLang="en-US" sz="3400" b="1" dirty="0">
              <a:solidFill>
                <a:schemeClr val="tx1"/>
              </a:solidFill>
              <a:latin typeface="AR P丸ゴシック体M" panose="020B0600010101010101"/>
              <a:ea typeface="AR丸ゴシック体M" panose="020B0609010101010101"/>
            </a:endParaRPr>
          </a:p>
        </p:txBody>
      </p:sp>
      <p:sp>
        <p:nvSpPr>
          <p:cNvPr id="82" name="角丸四角形 57">
            <a:extLst>
              <a:ext uri="{FF2B5EF4-FFF2-40B4-BE49-F238E27FC236}">
                <a16:creationId xmlns:a16="http://schemas.microsoft.com/office/drawing/2014/main" id="{5B3C7B16-F889-4AAE-AD31-CE2175536937}"/>
              </a:ext>
            </a:extLst>
          </p:cNvPr>
          <p:cNvSpPr/>
          <p:nvPr/>
        </p:nvSpPr>
        <p:spPr>
          <a:xfrm rot="16200000">
            <a:off x="9661647" y="264045"/>
            <a:ext cx="1458912" cy="2887662"/>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vert="eaVert" anchor="ctr"/>
          <a:lstStyle/>
          <a:p>
            <a:pPr eaLnBrk="1" hangingPunct="1">
              <a:defRPr/>
            </a:pPr>
            <a:r>
              <a:rPr lang="ja-JP" altLang="en-US" sz="2200" dirty="0">
                <a:solidFill>
                  <a:srgbClr val="FF0000"/>
                </a:solidFill>
              </a:rPr>
              <a:t>●</a:t>
            </a:r>
            <a:r>
              <a:rPr lang="ja-JP" altLang="en-US" sz="2200" dirty="0"/>
              <a:t>　</a:t>
            </a:r>
            <a:r>
              <a:rPr lang="ja-JP" altLang="en-US" sz="2200" dirty="0">
                <a:latin typeface="AR丸ゴシック体M" panose="020B0609010101010101" pitchFamily="49" charset="-128"/>
                <a:ea typeface="AR丸ゴシック体M" panose="020B0609010101010101" pitchFamily="49" charset="-128"/>
              </a:rPr>
              <a:t>大切な情報</a:t>
            </a:r>
            <a:endParaRPr lang="en-US" altLang="ja-JP" sz="2200" dirty="0">
              <a:latin typeface="AR丸ゴシック体M" panose="020B0609010101010101" pitchFamily="49" charset="-128"/>
              <a:ea typeface="AR丸ゴシック体M" panose="020B0609010101010101" pitchFamily="49" charset="-128"/>
            </a:endParaRPr>
          </a:p>
          <a:p>
            <a:pPr eaLnBrk="1" hangingPunct="1">
              <a:defRPr/>
            </a:pPr>
            <a:r>
              <a:rPr lang="ja-JP" altLang="en-US" sz="2200" dirty="0">
                <a:solidFill>
                  <a:srgbClr val="00B050"/>
                </a:solidFill>
              </a:rPr>
              <a:t>●</a:t>
            </a:r>
            <a:r>
              <a:rPr lang="ja-JP" altLang="en-US" sz="2200" dirty="0"/>
              <a:t>　</a:t>
            </a:r>
            <a:r>
              <a:rPr lang="ja-JP" altLang="en-US" sz="2200" dirty="0">
                <a:latin typeface="AR丸ゴシック体M" panose="020B0609010101010101" pitchFamily="49" charset="-128"/>
                <a:ea typeface="AR丸ゴシック体M" panose="020B0609010101010101" pitchFamily="49" charset="-128"/>
              </a:rPr>
              <a:t>関心のある情報</a:t>
            </a:r>
            <a:endParaRPr lang="en-US" altLang="ja-JP" sz="2200" dirty="0">
              <a:latin typeface="AR丸ゴシック体M" panose="020B0609010101010101" pitchFamily="49" charset="-128"/>
              <a:ea typeface="AR丸ゴシック体M" panose="020B0609010101010101" pitchFamily="49" charset="-128"/>
            </a:endParaRPr>
          </a:p>
          <a:p>
            <a:pPr eaLnBrk="1" hangingPunct="1">
              <a:defRPr/>
            </a:pPr>
            <a:r>
              <a:rPr lang="ja-JP" altLang="en-US" sz="2200" b="1" dirty="0">
                <a:latin typeface="AR丸ゴシック体M" panose="020B0609010101010101" pitchFamily="49" charset="-128"/>
                <a:ea typeface="AR丸ゴシック体M" panose="020B0609010101010101" pitchFamily="49" charset="-128"/>
              </a:rPr>
              <a:t>〇</a:t>
            </a:r>
            <a:r>
              <a:rPr lang="ja-JP" altLang="en-US" sz="2200" dirty="0">
                <a:latin typeface="AR丸ゴシック体M" panose="020B0609010101010101" pitchFamily="49" charset="-128"/>
                <a:ea typeface="AR丸ゴシック体M" panose="020B0609010101010101" pitchFamily="49" charset="-128"/>
              </a:rPr>
              <a:t>　無駄な情報</a:t>
            </a:r>
          </a:p>
        </p:txBody>
      </p:sp>
      <p:sp>
        <p:nvSpPr>
          <p:cNvPr id="83" name="四角形: 角を丸くする 82">
            <a:extLst>
              <a:ext uri="{FF2B5EF4-FFF2-40B4-BE49-F238E27FC236}">
                <a16:creationId xmlns:a16="http://schemas.microsoft.com/office/drawing/2014/main" id="{CCED78D8-6228-416F-B66B-72D9BE0A2B4F}"/>
              </a:ext>
            </a:extLst>
          </p:cNvPr>
          <p:cNvSpPr/>
          <p:nvPr/>
        </p:nvSpPr>
        <p:spPr>
          <a:xfrm>
            <a:off x="1729047" y="972000"/>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子どもや若いとき</a:t>
            </a:r>
          </a:p>
        </p:txBody>
      </p:sp>
      <p:sp>
        <p:nvSpPr>
          <p:cNvPr id="86" name="四角形: 角を丸くする 85">
            <a:extLst>
              <a:ext uri="{FF2B5EF4-FFF2-40B4-BE49-F238E27FC236}">
                <a16:creationId xmlns:a16="http://schemas.microsoft.com/office/drawing/2014/main" id="{5A4EB69A-3A05-48D9-824A-902AFC3B8870}"/>
              </a:ext>
            </a:extLst>
          </p:cNvPr>
          <p:cNvSpPr/>
          <p:nvPr/>
        </p:nvSpPr>
        <p:spPr>
          <a:xfrm>
            <a:off x="5631261" y="977216"/>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年を取ると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87" name="四角形: 角を丸くする 86">
            <a:extLst>
              <a:ext uri="{FF2B5EF4-FFF2-40B4-BE49-F238E27FC236}">
                <a16:creationId xmlns:a16="http://schemas.microsoft.com/office/drawing/2014/main" id="{D41A3573-C807-4AB3-9A02-24E26027331A}"/>
              </a:ext>
            </a:extLst>
          </p:cNvPr>
          <p:cNvSpPr/>
          <p:nvPr/>
        </p:nvSpPr>
        <p:spPr>
          <a:xfrm>
            <a:off x="1747109" y="3959814"/>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認知症になると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88" name="四角形: 角を丸くする 87">
            <a:extLst>
              <a:ext uri="{FF2B5EF4-FFF2-40B4-BE49-F238E27FC236}">
                <a16:creationId xmlns:a16="http://schemas.microsoft.com/office/drawing/2014/main" id="{64C49E10-4CCF-411A-9641-E95687647C09}"/>
              </a:ext>
            </a:extLst>
          </p:cNvPr>
          <p:cNvSpPr/>
          <p:nvPr/>
        </p:nvSpPr>
        <p:spPr>
          <a:xfrm>
            <a:off x="5649120" y="3948529"/>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認知症が進むと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154" name="円/楕円 49">
            <a:extLst>
              <a:ext uri="{FF2B5EF4-FFF2-40B4-BE49-F238E27FC236}">
                <a16:creationId xmlns:a16="http://schemas.microsoft.com/office/drawing/2014/main" id="{DA2407D7-2A2D-4B19-A926-3B1A606CCE7E}"/>
              </a:ext>
            </a:extLst>
          </p:cNvPr>
          <p:cNvSpPr/>
          <p:nvPr/>
        </p:nvSpPr>
        <p:spPr>
          <a:xfrm>
            <a:off x="7137400" y="5484813"/>
            <a:ext cx="215900"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3" name="円/楕円 48">
            <a:extLst>
              <a:ext uri="{FF2B5EF4-FFF2-40B4-BE49-F238E27FC236}">
                <a16:creationId xmlns:a16="http://schemas.microsoft.com/office/drawing/2014/main" id="{D47896C9-3026-4FA9-8292-4C1B1333A8F1}"/>
              </a:ext>
            </a:extLst>
          </p:cNvPr>
          <p:cNvSpPr/>
          <p:nvPr/>
        </p:nvSpPr>
        <p:spPr>
          <a:xfrm>
            <a:off x="6861175" y="5405575"/>
            <a:ext cx="238125" cy="2364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wipe(down)">
                                      <p:cBhvr>
                                        <p:cTn id="14" dur="580">
                                          <p:stCondLst>
                                            <p:cond delay="0"/>
                                          </p:stCondLst>
                                        </p:cTn>
                                        <p:tgtEl>
                                          <p:spTgt spid="109"/>
                                        </p:tgtEl>
                                      </p:cBhvr>
                                    </p:animEffect>
                                    <p:anim calcmode="lin" valueType="num">
                                      <p:cBhvr>
                                        <p:cTn id="15"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20" dur="26">
                                          <p:stCondLst>
                                            <p:cond delay="650"/>
                                          </p:stCondLst>
                                        </p:cTn>
                                        <p:tgtEl>
                                          <p:spTgt spid="109"/>
                                        </p:tgtEl>
                                      </p:cBhvr>
                                      <p:to x="100000" y="60000"/>
                                    </p:animScale>
                                    <p:animScale>
                                      <p:cBhvr>
                                        <p:cTn id="21" dur="166" decel="50000">
                                          <p:stCondLst>
                                            <p:cond delay="676"/>
                                          </p:stCondLst>
                                        </p:cTn>
                                        <p:tgtEl>
                                          <p:spTgt spid="109"/>
                                        </p:tgtEl>
                                      </p:cBhvr>
                                      <p:to x="100000" y="100000"/>
                                    </p:animScale>
                                    <p:animScale>
                                      <p:cBhvr>
                                        <p:cTn id="22" dur="26">
                                          <p:stCondLst>
                                            <p:cond delay="1312"/>
                                          </p:stCondLst>
                                        </p:cTn>
                                        <p:tgtEl>
                                          <p:spTgt spid="109"/>
                                        </p:tgtEl>
                                      </p:cBhvr>
                                      <p:to x="100000" y="80000"/>
                                    </p:animScale>
                                    <p:animScale>
                                      <p:cBhvr>
                                        <p:cTn id="23" dur="166" decel="50000">
                                          <p:stCondLst>
                                            <p:cond delay="1338"/>
                                          </p:stCondLst>
                                        </p:cTn>
                                        <p:tgtEl>
                                          <p:spTgt spid="109"/>
                                        </p:tgtEl>
                                      </p:cBhvr>
                                      <p:to x="100000" y="100000"/>
                                    </p:animScale>
                                    <p:animScale>
                                      <p:cBhvr>
                                        <p:cTn id="24" dur="26">
                                          <p:stCondLst>
                                            <p:cond delay="1642"/>
                                          </p:stCondLst>
                                        </p:cTn>
                                        <p:tgtEl>
                                          <p:spTgt spid="109"/>
                                        </p:tgtEl>
                                      </p:cBhvr>
                                      <p:to x="100000" y="90000"/>
                                    </p:animScale>
                                    <p:animScale>
                                      <p:cBhvr>
                                        <p:cTn id="25" dur="166" decel="50000">
                                          <p:stCondLst>
                                            <p:cond delay="1668"/>
                                          </p:stCondLst>
                                        </p:cTn>
                                        <p:tgtEl>
                                          <p:spTgt spid="109"/>
                                        </p:tgtEl>
                                      </p:cBhvr>
                                      <p:to x="100000" y="100000"/>
                                    </p:animScale>
                                    <p:animScale>
                                      <p:cBhvr>
                                        <p:cTn id="26" dur="26">
                                          <p:stCondLst>
                                            <p:cond delay="1808"/>
                                          </p:stCondLst>
                                        </p:cTn>
                                        <p:tgtEl>
                                          <p:spTgt spid="109"/>
                                        </p:tgtEl>
                                      </p:cBhvr>
                                      <p:to x="100000" y="95000"/>
                                    </p:animScale>
                                    <p:animScale>
                                      <p:cBhvr>
                                        <p:cTn id="27" dur="166" decel="50000">
                                          <p:stCondLst>
                                            <p:cond delay="1834"/>
                                          </p:stCondLst>
                                        </p:cTn>
                                        <p:tgtEl>
                                          <p:spTgt spid="10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wipe(down)">
                                      <p:cBhvr>
                                        <p:cTn id="32" dur="580">
                                          <p:stCondLst>
                                            <p:cond delay="0"/>
                                          </p:stCondLst>
                                        </p:cTn>
                                        <p:tgtEl>
                                          <p:spTgt spid="112"/>
                                        </p:tgtEl>
                                      </p:cBhvr>
                                    </p:animEffect>
                                    <p:anim calcmode="lin" valueType="num">
                                      <p:cBhvr>
                                        <p:cTn id="33" dur="1822" tmFilter="0,0; 0.14,0.36; 0.43,0.73; 0.71,0.91; 1.0,1.0">
                                          <p:stCondLst>
                                            <p:cond delay="0"/>
                                          </p:stCondLst>
                                        </p:cTn>
                                        <p:tgtEl>
                                          <p:spTgt spid="1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12"/>
                                        </p:tgtEl>
                                      </p:cBhvr>
                                      <p:to x="100000" y="60000"/>
                                    </p:animScale>
                                    <p:animScale>
                                      <p:cBhvr>
                                        <p:cTn id="39" dur="166" decel="50000">
                                          <p:stCondLst>
                                            <p:cond delay="676"/>
                                          </p:stCondLst>
                                        </p:cTn>
                                        <p:tgtEl>
                                          <p:spTgt spid="112"/>
                                        </p:tgtEl>
                                      </p:cBhvr>
                                      <p:to x="100000" y="100000"/>
                                    </p:animScale>
                                    <p:animScale>
                                      <p:cBhvr>
                                        <p:cTn id="40" dur="26">
                                          <p:stCondLst>
                                            <p:cond delay="1312"/>
                                          </p:stCondLst>
                                        </p:cTn>
                                        <p:tgtEl>
                                          <p:spTgt spid="112"/>
                                        </p:tgtEl>
                                      </p:cBhvr>
                                      <p:to x="100000" y="80000"/>
                                    </p:animScale>
                                    <p:animScale>
                                      <p:cBhvr>
                                        <p:cTn id="41" dur="166" decel="50000">
                                          <p:stCondLst>
                                            <p:cond delay="1338"/>
                                          </p:stCondLst>
                                        </p:cTn>
                                        <p:tgtEl>
                                          <p:spTgt spid="112"/>
                                        </p:tgtEl>
                                      </p:cBhvr>
                                      <p:to x="100000" y="100000"/>
                                    </p:animScale>
                                    <p:animScale>
                                      <p:cBhvr>
                                        <p:cTn id="42" dur="26">
                                          <p:stCondLst>
                                            <p:cond delay="1642"/>
                                          </p:stCondLst>
                                        </p:cTn>
                                        <p:tgtEl>
                                          <p:spTgt spid="112"/>
                                        </p:tgtEl>
                                      </p:cBhvr>
                                      <p:to x="100000" y="90000"/>
                                    </p:animScale>
                                    <p:animScale>
                                      <p:cBhvr>
                                        <p:cTn id="43" dur="166" decel="50000">
                                          <p:stCondLst>
                                            <p:cond delay="1668"/>
                                          </p:stCondLst>
                                        </p:cTn>
                                        <p:tgtEl>
                                          <p:spTgt spid="112"/>
                                        </p:tgtEl>
                                      </p:cBhvr>
                                      <p:to x="100000" y="100000"/>
                                    </p:animScale>
                                    <p:animScale>
                                      <p:cBhvr>
                                        <p:cTn id="44" dur="26">
                                          <p:stCondLst>
                                            <p:cond delay="1808"/>
                                          </p:stCondLst>
                                        </p:cTn>
                                        <p:tgtEl>
                                          <p:spTgt spid="112"/>
                                        </p:tgtEl>
                                      </p:cBhvr>
                                      <p:to x="100000" y="95000"/>
                                    </p:animScale>
                                    <p:animScale>
                                      <p:cBhvr>
                                        <p:cTn id="45" dur="166" decel="50000">
                                          <p:stCondLst>
                                            <p:cond delay="1834"/>
                                          </p:stCondLst>
                                        </p:cTn>
                                        <p:tgtEl>
                                          <p:spTgt spid="112"/>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4.375E-6 3.33333E-6 C 0.00299 -0.02361 0.00781 -0.04537 -0.00456 -0.06574 C -0.01107 -0.07662 -0.01394 -0.08172 -0.02448 -0.08426 C -0.03425 -0.08357 -0.04414 -0.0838 -0.05378 -0.08241 C -0.05717 -0.08172 -0.06303 -0.07824 -0.06303 -0.07778 C -0.07513 -0.06667 -0.06003 -0.0801 -0.07227 -0.07199 C -0.07956 -0.06736 -0.0849 -0.05834 -0.08907 -0.04931 C -0.0892 -0.04723 -0.09258 0.00139 -0.08907 0.01018 C -0.0875 0.01389 -0.07982 0.01435 -0.07982 0.01458 C -0.07722 0.01782 -0.05912 0.10046 -0.05651 0.10416 " pathEditMode="relative" rAng="0" ptsTypes="AAAAAAAAAA">
                                      <p:cBhvr>
                                        <p:cTn id="49" dur="2000" fill="hold"/>
                                        <p:tgtEl>
                                          <p:spTgt spid="111"/>
                                        </p:tgtEl>
                                        <p:attrNameLst>
                                          <p:attrName>ppt_x</p:attrName>
                                          <p:attrName>ppt_y</p:attrName>
                                        </p:attrNameLst>
                                      </p:cBhvr>
                                      <p:rCtr x="-4362" y="995"/>
                                    </p:animMotion>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grpId="0" nodeType="clickEffect">
                                  <p:stCondLst>
                                    <p:cond delay="0"/>
                                  </p:stCondLst>
                                  <p:childTnLst>
                                    <p:animMotion origin="layout" path="M -0.01667 0.01945 C -0.01524 0.01227 -0.01615 0.00903 -0.01042 0.0051 C -0.00769 0.00301 -0.00118 0.00093 -0.00118 0.00116 C 0.00195 0.00162 0.00534 0.00093 0.00794 0.00301 C 0.01185 0.00602 0.01718 0.01528 0.01718 0.01551 C 0.01771 0.02014 0.01718 0.02523 0.01875 0.02963 C 0.0194 0.03148 0.01992 0.0257 0.02031 0.02361 C 0.02096 0.01829 0.02018 0.01227 0.02187 0.00718 C 0.02252 0.00533 0.025 0.00602 0.02643 0.0051 C 0.02812 0.00394 0.02955 0.00232 0.03112 0.00093 C 0.03711 0.00232 0.04388 0.00116 0.04948 0.0051 C 0.05169 0.00672 0.04843 0.01598 0.05104 0.01528 C 0.05468 0.01436 0.05364 0.00463 0.05716 0.00301 C 0.06836 -0.00185 0.06341 -3.33333E-6 0.07252 -0.00301 C 0.07968 -0.00139 0.08177 -0.00393 0.08177 0.00718 C 0.08177 0.01204 0.18359 0.08959 0.18359 0.09005 " pathEditMode="relative" rAng="0" ptsTypes="AAAAAAAAAAAAAAAA">
                                      <p:cBhvr>
                                        <p:cTn id="60" dur="2000" fill="hold"/>
                                        <p:tgtEl>
                                          <p:spTgt spid="122"/>
                                        </p:tgtEl>
                                        <p:attrNameLst>
                                          <p:attrName>ppt_x</p:attrName>
                                          <p:attrName>ppt_y</p:attrName>
                                        </p:attrNameLst>
                                      </p:cBhvr>
                                      <p:rCtr x="10013" y="2407"/>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3.33333E-6 3.33333E-6 C 0.00105 -0.00209 0.00274 -0.00371 0.00313 -0.00625 C 0.00404 -0.01297 -0.00534 -0.02547 -0.00924 -0.03079 C -0.01315 -0.04653 -0.00729 -0.02778 -0.01549 -0.04098 C -0.02187 -0.05139 -0.01145 -0.04329 -0.01992 -0.05324 C -0.02981 -0.06482 -0.0431 -0.0676 -0.05534 -0.07176 C -0.06445 -0.06968 -0.06888 -0.07176 -0.07395 -0.06158 C -0.07799 -0.04352 -0.07487 -0.04908 -0.09544 -0.05139 C -0.11145 -0.05834 -0.09895 -0.05278 -0.10924 -0.05741 C -0.1108 -0.05811 -0.11393 -0.05949 -0.11393 -0.05926 C -0.11601 -0.0588 -0.1181 -0.05857 -0.11992 -0.05741 C -0.12174 -0.05648 -0.12291 -0.05255 -0.12461 -0.05324 C -0.12617 -0.05371 -0.12591 -0.05741 -0.12617 -0.05949 C -0.12695 -0.06297 -0.12708 -0.06621 -0.12773 -0.06968 C -0.12929 -0.07778 -0.13086 -0.08172 -0.13698 -0.08403 C -0.14218 -0.08889 -0.14622 -0.09028 -0.15221 -0.09236 C -0.16471 -0.09028 -0.16562 -0.09213 -0.16927 -0.07801 C -0.16966 -0.0632 -0.16354 -0.01667 -0.17695 0.00208 " pathEditMode="relative" rAng="0" ptsTypes="AAAAAAAAAAAAAAAAAA">
                                      <p:cBhvr>
                                        <p:cTn id="64" dur="2000" fill="hold"/>
                                        <p:tgtEl>
                                          <p:spTgt spid="124"/>
                                        </p:tgtEl>
                                        <p:attrNameLst>
                                          <p:attrName>ppt_x</p:attrName>
                                          <p:attrName>ppt_y</p:attrName>
                                        </p:attrNameLst>
                                      </p:cBhvr>
                                      <p:rCtr x="-8698" y="-4514"/>
                                    </p:animMotion>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0" nodeType="clickEffect">
                                  <p:stCondLst>
                                    <p:cond delay="0"/>
                                  </p:stCondLst>
                                  <p:childTnLst>
                                    <p:animMotion origin="layout" path="M 3.88889E-6 -3.66327E-6 C 0.01267 0.00555 -0.00313 -3.66327E-6 0.0092 -3.66327E-6 C 0.01736 -3.66327E-6 0.02569 0.00139 0.03385 0.00209 C 0.03698 0.00301 0.04253 0.00394 0.04462 0.00833 C 0.04635 0.01203 0.04774 0.02059 0.04774 0.02059 C 0.04705 0.0303 0.04965 0.04233 0.04462 0.04926 C 0.04149 0.05343 0.03698 0.05528 0.03385 0.05944 C 0.03107 0.07031 0.03455 0.06892 0.04166 0.0717 C 0.04479 0.08557 0.04045 0.06985 0.04774 0.08419 C 0.04965 0.08789 0.05052 0.09274 0.05243 0.09644 C 0.05607 0.11194 0.05538 0.10431 0.05538 0.11888 " pathEditMode="relative" ptsTypes="ffffffffffA">
                                      <p:cBhvr>
                                        <p:cTn id="68" dur="2000" fill="hold"/>
                                        <p:tgtEl>
                                          <p:spTgt spid="121"/>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1000"/>
                                        <p:tgtEl>
                                          <p:spTgt spid="87"/>
                                        </p:tgtEl>
                                      </p:cBhvr>
                                    </p:animEffect>
                                    <p:anim calcmode="lin" valueType="num">
                                      <p:cBhvr>
                                        <p:cTn id="74" dur="1000" fill="hold"/>
                                        <p:tgtEl>
                                          <p:spTgt spid="87"/>
                                        </p:tgtEl>
                                        <p:attrNameLst>
                                          <p:attrName>ppt_x</p:attrName>
                                        </p:attrNameLst>
                                      </p:cBhvr>
                                      <p:tavLst>
                                        <p:tav tm="0">
                                          <p:val>
                                            <p:strVal val="#ppt_x"/>
                                          </p:val>
                                        </p:tav>
                                        <p:tav tm="100000">
                                          <p:val>
                                            <p:strVal val="#ppt_x"/>
                                          </p:val>
                                        </p:tav>
                                      </p:tavLst>
                                    </p:anim>
                                    <p:anim calcmode="lin" valueType="num">
                                      <p:cBhvr>
                                        <p:cTn id="75"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grpId="0" nodeType="clickEffect">
                                  <p:stCondLst>
                                    <p:cond delay="0"/>
                                  </p:stCondLst>
                                  <p:childTnLst>
                                    <p:animMotion origin="layout" path="M 0.00065 -0.0007 C 0.00312 -0.01922 0.00169 -0.01019 0.01146 -0.01922 C 0.02096 -0.03773 0.00781 -0.01482 0.01927 -0.02732 C 0.0207 -0.02894 0.02096 -0.03172 0.02226 -0.03357 C 0.02539 -0.03773 0.0276 -0.03797 0.03164 -0.03959 C 0.05299 -0.0375 0.05299 -0.04121 0.05768 -0.01713 C 0.0608 -0.0294 0.06705 -0.03588 0.07617 -0.03959 C 0.09075 -0.03773 0.09648 -0.0426 0.09909 -0.02338 C 0.10521 -0.03125 0.11198 -0.03241 0.11927 -0.03773 C 0.12252 -0.04005 0.125 -0.04422 0.12851 -0.04584 C 0.13164 -0.04723 0.13763 -0.05 0.13763 -0.04977 C 0.15 -0.04792 0.15221 -0.04954 0.15768 -0.03565 C 0.1582 -0.0301 0.15521 -0.02084 0.15924 -0.01922 C 0.16341 -0.0176 0.16419 -0.02963 0.16836 -0.03148 C 0.16992 -0.03218 0.17148 -0.03287 0.17304 -0.03357 C 0.19075 -0.04977 0.2095 -0.03866 0.23294 -0.03773 C 0.23867 -0.03519 0.23632 -0.03658 0.24075 -0.03357 " pathEditMode="relative" rAng="0" ptsTypes="AAAAAAAAAAAAAAAAA">
                                      <p:cBhvr>
                                        <p:cTn id="79" dur="2000" fill="hold"/>
                                        <p:tgtEl>
                                          <p:spTgt spid="135"/>
                                        </p:tgtEl>
                                        <p:attrNameLst>
                                          <p:attrName>ppt_x</p:attrName>
                                          <p:attrName>ppt_y</p:attrName>
                                        </p:attrNameLst>
                                      </p:cBhvr>
                                      <p:rCtr x="12005" y="-2477"/>
                                    </p:animMotion>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grpId="0" nodeType="clickEffect">
                                  <p:stCondLst>
                                    <p:cond delay="0"/>
                                  </p:stCondLst>
                                  <p:childTnLst>
                                    <p:animMotion origin="layout" path="M -1.25E-6 4.07407E-6 C 0.00156 -0.00209 0.00417 -0.00324 0.00456 -0.00602 C 0.00482 -0.00834 0.00248 -0.00996 0.00156 -0.01227 C -0.00325 -0.0257 -0.00716 -0.03843 -0.01549 -0.04908 C -0.02174 -0.04815 -0.02956 -0.05093 -0.03385 -0.04514 C -0.03646 -0.04167 -0.0401 -0.03264 -0.0401 -0.03241 C -0.04674 -0.03866 -0.04909 -0.03982 -0.05377 -0.04699 C -0.0556 -0.04954 -0.05664 -0.05301 -0.05846 -0.05533 C -0.06263 -0.06019 -0.06784 -0.06343 -0.07239 -0.0676 C -0.07396 -0.06899 -0.07695 -0.07176 -0.07695 -0.07153 C -0.07851 -0.07037 -0.07982 -0.06852 -0.08164 -0.0676 C -0.0845 -0.06574 -0.09075 -0.06343 -0.09075 -0.0632 C -0.09739 -0.0551 -0.09831 -0.04607 -0.1 -0.03473 C -0.10833 -0.04213 -0.11654 -0.04977 -0.12461 -0.05741 C -0.12864 -0.06112 -0.13555 -0.06135 -0.1401 -0.06343 C -0.15039 -0.06274 -0.16081 -0.06412 -0.17083 -0.06135 C -0.19167 -0.05556 -0.16419 -0.04908 -0.1832 -0.05533 C -0.18789 -0.06436 -0.19049 -0.06621 -0.19844 -0.06343 C -0.2 -0.06065 -0.20169 -0.05811 -0.20312 -0.05533 C -0.20521 -0.05139 -0.20924 -0.04306 -0.20924 -0.04283 C -0.20872 -0.0294 -0.20885 -0.01551 -0.20781 -0.00186 C -0.20664 0.01342 -0.20508 0.01018 -0.20312 0.0206 C -0.20156 0.0287 -0.20169 0.03726 -0.2 0.04513 C -0.19648 0.06111 -0.19544 0.05 -0.19544 0.07199 " pathEditMode="relative" rAng="0" ptsTypes="AAAAAAAAAAAAAAAAAAAAAAAA">
                                      <p:cBhvr>
                                        <p:cTn id="83" dur="2000" fill="hold"/>
                                        <p:tgtEl>
                                          <p:spTgt spid="136"/>
                                        </p:tgtEl>
                                        <p:attrNameLst>
                                          <p:attrName>ppt_x</p:attrName>
                                          <p:attrName>ppt_y</p:attrName>
                                        </p:attrNameLst>
                                      </p:cBhvr>
                                      <p:rCtr x="-10234" y="0"/>
                                    </p:animMotion>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grpId="0" nodeType="clickEffect">
                                  <p:stCondLst>
                                    <p:cond delay="0"/>
                                  </p:stCondLst>
                                  <p:childTnLst>
                                    <p:animMotion origin="layout" path="M -0.02539 0.01598 C -0.02175 0.00903 -0.01914 0.0044 -0.01302 0.00162 C -0.0099 0.00301 -0.00677 0.0044 -0.00365 0.00579 C -0.00195 0.00649 -0.00156 0.00973 -0.00065 0.01181 C 0.00273 0.02014 0.00417 0.02732 0.0056 0.03658 C 0.00833 0.025 0.00872 0.02014 0.01784 0.01598 C 0.02656 0.01783 0.03346 0.01505 0.03633 0.02639 C 0.03685 0.03727 0.03542 0.04862 0.03789 0.05903 C 0.03854 0.06181 0.04062 0.05487 0.04232 0.05301 C 0.04362 0.05186 0.05325 0.04329 0.05625 0.04074 C 0.05833 0.03889 0.06732 0.03704 0.06862 0.03658 C 0.07591 0.03426 0.08229 0.03172 0.08854 0.02639 C 0.10195 0.02732 0.11706 0.02639 0.13008 0.03241 C 0.13346 0.04607 0.13477 0.05649 0.13477 0.0713 " pathEditMode="relative" rAng="0" ptsTypes="AAAAAAAAAAAAAA">
                                      <p:cBhvr>
                                        <p:cTn id="87" dur="2000" fill="hold"/>
                                        <p:tgtEl>
                                          <p:spTgt spid="106"/>
                                        </p:tgtEl>
                                        <p:attrNameLst>
                                          <p:attrName>ppt_x</p:attrName>
                                          <p:attrName>ppt_y</p:attrName>
                                        </p:attrNameLst>
                                      </p:cBhvr>
                                      <p:rCtr x="8008" y="2037"/>
                                    </p:animMotion>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fade">
                                      <p:cBhvr>
                                        <p:cTn id="92" dur="1000"/>
                                        <p:tgtEl>
                                          <p:spTgt spid="88"/>
                                        </p:tgtEl>
                                      </p:cBhvr>
                                    </p:animEffect>
                                    <p:anim calcmode="lin" valueType="num">
                                      <p:cBhvr>
                                        <p:cTn id="93" dur="1000" fill="hold"/>
                                        <p:tgtEl>
                                          <p:spTgt spid="88"/>
                                        </p:tgtEl>
                                        <p:attrNameLst>
                                          <p:attrName>ppt_x</p:attrName>
                                        </p:attrNameLst>
                                      </p:cBhvr>
                                      <p:tavLst>
                                        <p:tav tm="0">
                                          <p:val>
                                            <p:strVal val="#ppt_x"/>
                                          </p:val>
                                        </p:tav>
                                        <p:tav tm="100000">
                                          <p:val>
                                            <p:strVal val="#ppt_x"/>
                                          </p:val>
                                        </p:tav>
                                      </p:tavLst>
                                    </p:anim>
                                    <p:anim calcmode="lin" valueType="num">
                                      <p:cBhvr>
                                        <p:cTn id="9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5" presetClass="exit" presetSubtype="0" fill="hold" grpId="0" nodeType="clickEffect">
                                  <p:stCondLst>
                                    <p:cond delay="0"/>
                                  </p:stCondLst>
                                  <p:childTnLst>
                                    <p:animEffect transition="out" filter="fade">
                                      <p:cBhvr>
                                        <p:cTn id="98" dur="2000"/>
                                        <p:tgtEl>
                                          <p:spTgt spid="153"/>
                                        </p:tgtEl>
                                      </p:cBhvr>
                                    </p:animEffect>
                                    <p:anim calcmode="lin" valueType="num">
                                      <p:cBhvr>
                                        <p:cTn id="99" dur="2000"/>
                                        <p:tgtEl>
                                          <p:spTgt spid="1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2000"/>
                                        <p:tgtEl>
                                          <p:spTgt spid="153"/>
                                        </p:tgtEl>
                                        <p:attrNameLst>
                                          <p:attrName>ppt_h</p:attrName>
                                        </p:attrNameLst>
                                      </p:cBhvr>
                                      <p:tavLst>
                                        <p:tav tm="0">
                                          <p:val>
                                            <p:strVal val="ppt_h"/>
                                          </p:val>
                                        </p:tav>
                                        <p:tav tm="100000">
                                          <p:val>
                                            <p:strVal val="ppt_h"/>
                                          </p:val>
                                        </p:tav>
                                      </p:tavLst>
                                    </p:anim>
                                    <p:set>
                                      <p:cBhvr>
                                        <p:cTn id="101" dur="1" fill="hold">
                                          <p:stCondLst>
                                            <p:cond delay="1999"/>
                                          </p:stCondLst>
                                        </p:cTn>
                                        <p:tgtEl>
                                          <p:spTgt spid="1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6" presetClass="exit" presetSubtype="32" fill="hold" grpId="0" nodeType="clickEffect">
                                  <p:stCondLst>
                                    <p:cond delay="0"/>
                                  </p:stCondLst>
                                  <p:childTnLst>
                                    <p:animEffect transition="out" filter="circle(out)">
                                      <p:cBhvr>
                                        <p:cTn id="105" dur="2000"/>
                                        <p:tgtEl>
                                          <p:spTgt spid="154"/>
                                        </p:tgtEl>
                                      </p:cBhvr>
                                    </p:animEffect>
                                    <p:set>
                                      <p:cBhvr>
                                        <p:cTn id="106" dur="1" fill="hold">
                                          <p:stCondLst>
                                            <p:cond delay="1999"/>
                                          </p:stCondLst>
                                        </p:cTn>
                                        <p:tgtEl>
                                          <p:spTgt spid="15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grpId="0" nodeType="clickEffect">
                                  <p:stCondLst>
                                    <p:cond delay="0"/>
                                  </p:stCondLst>
                                  <p:childTnLst>
                                    <p:anim calcmode="lin" valueType="num">
                                      <p:cBhvr>
                                        <p:cTn id="110" dur="1000"/>
                                        <p:tgtEl>
                                          <p:spTgt spid="157"/>
                                        </p:tgtEl>
                                        <p:attrNameLst>
                                          <p:attrName>ppt_w</p:attrName>
                                        </p:attrNameLst>
                                      </p:cBhvr>
                                      <p:tavLst>
                                        <p:tav tm="0">
                                          <p:val>
                                            <p:strVal val="ppt_w"/>
                                          </p:val>
                                        </p:tav>
                                        <p:tav tm="100000">
                                          <p:val>
                                            <p:fltVal val="0"/>
                                          </p:val>
                                        </p:tav>
                                      </p:tavLst>
                                    </p:anim>
                                    <p:anim calcmode="lin" valueType="num">
                                      <p:cBhvr>
                                        <p:cTn id="111" dur="1000"/>
                                        <p:tgtEl>
                                          <p:spTgt spid="157"/>
                                        </p:tgtEl>
                                        <p:attrNameLst>
                                          <p:attrName>ppt_h</p:attrName>
                                        </p:attrNameLst>
                                      </p:cBhvr>
                                      <p:tavLst>
                                        <p:tav tm="0">
                                          <p:val>
                                            <p:strVal val="ppt_h"/>
                                          </p:val>
                                        </p:tav>
                                        <p:tav tm="100000">
                                          <p:val>
                                            <p:fltVal val="0"/>
                                          </p:val>
                                        </p:tav>
                                      </p:tavLst>
                                    </p:anim>
                                    <p:anim calcmode="lin" valueType="num">
                                      <p:cBhvr>
                                        <p:cTn id="112" dur="1000"/>
                                        <p:tgtEl>
                                          <p:spTgt spid="157"/>
                                        </p:tgtEl>
                                        <p:attrNameLst>
                                          <p:attrName>style.rotation</p:attrName>
                                        </p:attrNameLst>
                                      </p:cBhvr>
                                      <p:tavLst>
                                        <p:tav tm="0">
                                          <p:val>
                                            <p:fltVal val="0"/>
                                          </p:val>
                                        </p:tav>
                                        <p:tav tm="100000">
                                          <p:val>
                                            <p:fltVal val="90"/>
                                          </p:val>
                                        </p:tav>
                                      </p:tavLst>
                                    </p:anim>
                                    <p:animEffect transition="out" filter="fade">
                                      <p:cBhvr>
                                        <p:cTn id="113" dur="1000"/>
                                        <p:tgtEl>
                                          <p:spTgt spid="157"/>
                                        </p:tgtEl>
                                      </p:cBhvr>
                                    </p:animEffect>
                                    <p:set>
                                      <p:cBhvr>
                                        <p:cTn id="114" dur="1" fill="hold">
                                          <p:stCondLst>
                                            <p:cond delay="999"/>
                                          </p:stCondLst>
                                        </p:cTn>
                                        <p:tgtEl>
                                          <p:spTgt spid="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9" grpId="0" animBg="1"/>
      <p:bldP spid="111" grpId="0" animBg="1"/>
      <p:bldP spid="112" grpId="0" animBg="1"/>
      <p:bldP spid="121" grpId="0" animBg="1"/>
      <p:bldP spid="122" grpId="0" animBg="1"/>
      <p:bldP spid="124" grpId="0" animBg="1"/>
      <p:bldP spid="135" grpId="0" animBg="1"/>
      <p:bldP spid="136" grpId="0" animBg="1"/>
      <p:bldP spid="157" grpId="0" animBg="1"/>
      <p:bldP spid="83" grpId="0" animBg="1"/>
      <p:bldP spid="86" grpId="0" animBg="1"/>
      <p:bldP spid="87" grpId="0" animBg="1"/>
      <p:bldP spid="88" grpId="0" animBg="1"/>
      <p:bldP spid="154" grpId="0" animBg="1"/>
      <p:bldP spid="1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6DF086B-1DD8-4D23-B4E9-491E77E50191}"/>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P8</a:t>
            </a:r>
            <a:endParaRPr lang="ja-JP" altLang="en-US" dirty="0">
              <a:latin typeface="AR丸ゴシック体M" panose="020B0609010101010101" pitchFamily="49" charset="-128"/>
              <a:ea typeface="AR丸ゴシック体M" panose="020B0609010101010101" pitchFamily="49" charset="-128"/>
            </a:endParaRPr>
          </a:p>
        </p:txBody>
      </p:sp>
      <p:sp>
        <p:nvSpPr>
          <p:cNvPr id="9" name="コンテンツ プレースホルダー 4">
            <a:extLst>
              <a:ext uri="{FF2B5EF4-FFF2-40B4-BE49-F238E27FC236}">
                <a16:creationId xmlns:a16="http://schemas.microsoft.com/office/drawing/2014/main" id="{BB58B330-CD70-4192-BB59-0696670D7585}"/>
              </a:ext>
            </a:extLst>
          </p:cNvPr>
          <p:cNvSpPr txBox="1">
            <a:spLocks/>
          </p:cNvSpPr>
          <p:nvPr/>
        </p:nvSpPr>
        <p:spPr>
          <a:xfrm>
            <a:off x="636829" y="3002786"/>
            <a:ext cx="9075882" cy="746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時間：</a:t>
            </a:r>
            <a:r>
              <a:rPr lang="ja-JP" altLang="en-US" dirty="0">
                <a:latin typeface="AR丸ゴシック体M" pitchFamily="49" charset="-128"/>
                <a:ea typeface="AR丸ゴシック体M" pitchFamily="49" charset="-128"/>
              </a:rPr>
              <a:t>時間や季節感の感覚が薄れることから現れます</a:t>
            </a:r>
            <a:endParaRPr lang="en-US" altLang="ja-JP" dirty="0">
              <a:latin typeface="AR丸ゴシック体M" pitchFamily="49" charset="-128"/>
              <a:ea typeface="AR丸ゴシック体M" pitchFamily="49" charset="-128"/>
            </a:endParaRPr>
          </a:p>
        </p:txBody>
      </p:sp>
      <p:sp>
        <p:nvSpPr>
          <p:cNvPr id="11" name="コンテンツ プレースホルダー 4">
            <a:extLst>
              <a:ext uri="{FF2B5EF4-FFF2-40B4-BE49-F238E27FC236}">
                <a16:creationId xmlns:a16="http://schemas.microsoft.com/office/drawing/2014/main" id="{F241DBD3-0F71-4422-88F3-62167E681AA2}"/>
              </a:ext>
            </a:extLst>
          </p:cNvPr>
          <p:cNvSpPr txBox="1">
            <a:spLocks/>
          </p:cNvSpPr>
          <p:nvPr/>
        </p:nvSpPr>
        <p:spPr>
          <a:xfrm>
            <a:off x="453726" y="1616577"/>
            <a:ext cx="10734421" cy="1011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「見当識」</a:t>
            </a:r>
            <a:r>
              <a:rPr lang="ja-JP" altLang="en-US" b="1" dirty="0">
                <a:latin typeface="AR丸ゴシック体M" pitchFamily="49" charset="-128"/>
                <a:ea typeface="AR丸ゴシック体M" pitchFamily="49" charset="-128"/>
              </a:rPr>
              <a:t>とは、現在の年月や時刻、自分がどこにいるかなど、</a:t>
            </a:r>
            <a:endParaRPr lang="en-US" altLang="ja-JP" b="1" dirty="0">
              <a:latin typeface="AR丸ゴシック体M" pitchFamily="49" charset="-128"/>
              <a:ea typeface="AR丸ゴシック体M" pitchFamily="49" charset="-128"/>
            </a:endParaRPr>
          </a:p>
          <a:p>
            <a:pPr marL="0" indent="0">
              <a:buFont typeface="Arial" panose="020B0604020202020204" pitchFamily="34" charset="0"/>
              <a:buNone/>
            </a:pPr>
            <a:r>
              <a:rPr lang="ja-JP" altLang="en-US" b="1" dirty="0">
                <a:latin typeface="AR丸ゴシック体M" pitchFamily="49" charset="-128"/>
                <a:ea typeface="AR丸ゴシック体M" pitchFamily="49" charset="-128"/>
              </a:rPr>
              <a:t> 基本的な状況を把握することです</a:t>
            </a:r>
            <a:endParaRPr lang="en-US" altLang="ja-JP" b="1" dirty="0">
              <a:latin typeface="AR丸ゴシック体M" pitchFamily="49" charset="-128"/>
              <a:ea typeface="AR丸ゴシック体M" pitchFamily="49" charset="-128"/>
            </a:endParaRPr>
          </a:p>
        </p:txBody>
      </p:sp>
      <p:sp>
        <p:nvSpPr>
          <p:cNvPr id="12" name="コンテンツ プレースホルダー 4">
            <a:extLst>
              <a:ext uri="{FF2B5EF4-FFF2-40B4-BE49-F238E27FC236}">
                <a16:creationId xmlns:a16="http://schemas.microsoft.com/office/drawing/2014/main" id="{5F188C4C-FFA6-40C1-98E2-53C7BF16B355}"/>
              </a:ext>
            </a:extLst>
          </p:cNvPr>
          <p:cNvSpPr txBox="1">
            <a:spLocks/>
          </p:cNvSpPr>
          <p:nvPr/>
        </p:nvSpPr>
        <p:spPr>
          <a:xfrm>
            <a:off x="636829" y="3945930"/>
            <a:ext cx="8908615" cy="746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場所：</a:t>
            </a:r>
            <a:r>
              <a:rPr lang="ja-JP" altLang="en-US" dirty="0">
                <a:latin typeface="AR丸ゴシック体M" pitchFamily="49" charset="-128"/>
                <a:ea typeface="AR丸ゴシック体M" pitchFamily="49" charset="-128"/>
              </a:rPr>
              <a:t>道に迷ったり、遠くに歩いて行こうとします</a:t>
            </a:r>
            <a:endParaRPr lang="en-US" altLang="ja-JP" dirty="0">
              <a:latin typeface="AR丸ゴシック体M" pitchFamily="49" charset="-128"/>
              <a:ea typeface="AR丸ゴシック体M" pitchFamily="49" charset="-128"/>
            </a:endParaRPr>
          </a:p>
        </p:txBody>
      </p:sp>
      <p:sp>
        <p:nvSpPr>
          <p:cNvPr id="13" name="コンテンツ プレースホルダー 4">
            <a:extLst>
              <a:ext uri="{FF2B5EF4-FFF2-40B4-BE49-F238E27FC236}">
                <a16:creationId xmlns:a16="http://schemas.microsoft.com/office/drawing/2014/main" id="{3B9CEB8D-037E-449F-B9B4-37AD9383ADBF}"/>
              </a:ext>
            </a:extLst>
          </p:cNvPr>
          <p:cNvSpPr txBox="1">
            <a:spLocks/>
          </p:cNvSpPr>
          <p:nvPr/>
        </p:nvSpPr>
        <p:spPr>
          <a:xfrm>
            <a:off x="636829" y="4889074"/>
            <a:ext cx="9493450" cy="597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人物：</a:t>
            </a:r>
            <a:r>
              <a:rPr lang="ja-JP" altLang="en-US" dirty="0">
                <a:latin typeface="AR丸ゴシック体M" pitchFamily="49" charset="-128"/>
                <a:ea typeface="AR丸ゴシック体M" pitchFamily="49" charset="-128"/>
              </a:rPr>
              <a:t>人間関係の見当識はかなり進行してから現れます</a:t>
            </a:r>
            <a:endParaRPr lang="en-US" altLang="ja-JP" dirty="0">
              <a:latin typeface="AR丸ゴシック体M" pitchFamily="49" charset="-128"/>
              <a:ea typeface="AR丸ゴシック体M" pitchFamily="49" charset="-128"/>
            </a:endParaRPr>
          </a:p>
        </p:txBody>
      </p:sp>
      <p:sp>
        <p:nvSpPr>
          <p:cNvPr id="10" name="テキスト ボックス 7">
            <a:extLst>
              <a:ext uri="{FF2B5EF4-FFF2-40B4-BE49-F238E27FC236}">
                <a16:creationId xmlns:a16="http://schemas.microsoft.com/office/drawing/2014/main" id="{6E7E1C1A-3390-4840-B483-468C0F63D91A}"/>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707A7B0F-A212-43B4-AFF2-D09910D98A8E}"/>
              </a:ext>
            </a:extLst>
          </p:cNvPr>
          <p:cNvPicPr>
            <a:picLocks noChangeAspect="1"/>
          </p:cNvPicPr>
          <p:nvPr/>
        </p:nvPicPr>
        <p:blipFill>
          <a:blip r:embed="rId3"/>
          <a:stretch>
            <a:fillRect/>
          </a:stretch>
        </p:blipFill>
        <p:spPr>
          <a:xfrm>
            <a:off x="9769124" y="3261817"/>
            <a:ext cx="2030144" cy="3109229"/>
          </a:xfrm>
          <a:prstGeom prst="rect">
            <a:avLst/>
          </a:prstGeom>
        </p:spPr>
      </p:pic>
      <p:sp>
        <p:nvSpPr>
          <p:cNvPr id="14" name="角丸四角形 3">
            <a:extLst>
              <a:ext uri="{FF2B5EF4-FFF2-40B4-BE49-F238E27FC236}">
                <a16:creationId xmlns:a16="http://schemas.microsoft.com/office/drawing/2014/main" id="{254909E1-64BE-4B75-8A23-52159A89DEF0}"/>
              </a:ext>
            </a:extLst>
          </p:cNvPr>
          <p:cNvSpPr/>
          <p:nvPr/>
        </p:nvSpPr>
        <p:spPr>
          <a:xfrm>
            <a:off x="636830" y="467076"/>
            <a:ext cx="5286892" cy="904038"/>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4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症状２</a:t>
            </a:r>
            <a:r>
              <a:rPr lang="ja-JP" altLang="en-US" sz="3400" b="1" dirty="0">
                <a:solidFill>
                  <a:schemeClr val="tx1"/>
                </a:solidFill>
                <a:latin typeface="AR P丸ゴシック体M" panose="020B0600010101010101"/>
                <a:ea typeface="AR丸ゴシック体M" panose="020B0609010101010101"/>
              </a:rPr>
              <a:t>「</a:t>
            </a:r>
            <a:r>
              <a:rPr lang="ja-JP" altLang="en-US" sz="3400" b="1" dirty="0">
                <a:solidFill>
                  <a:schemeClr val="tx1"/>
                </a:solidFill>
                <a:latin typeface="HGｺﾞｼｯｸM 見出し"/>
                <a:ea typeface="AR丸ゴシック体M" panose="020B0609010101010101"/>
              </a:rPr>
              <a:t>見当識障害」</a:t>
            </a:r>
            <a:endParaRPr lang="ja-JP" altLang="en-US" sz="3400" b="1" dirty="0">
              <a:solidFill>
                <a:schemeClr val="tx1"/>
              </a:solidFill>
              <a:latin typeface="AR P丸ゴシック体M" panose="020B0600010101010101"/>
              <a:ea typeface="AR丸ゴシック体M" panose="020B0609010101010101"/>
            </a:endParaRP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4259</TotalTime>
  <Words>12104</Words>
  <Application>Microsoft Office PowerPoint</Application>
  <PresentationFormat>ワイド画面</PresentationFormat>
  <Paragraphs>784</Paragraphs>
  <Slides>30</Slides>
  <Notes>30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30</vt:i4>
      </vt:variant>
    </vt:vector>
  </HeadingPairs>
  <TitlesOfParts>
    <vt:vector size="40" baseType="lpstr">
      <vt:lpstr>AR P丸ゴシック体M</vt:lpstr>
      <vt:lpstr>AR丸ゴシック体M</vt:lpstr>
      <vt:lpstr>HGS創英角ﾎﾟｯﾌﾟ体</vt:lpstr>
      <vt:lpstr>HGｺﾞｼｯｸM 見出し</vt:lpstr>
      <vt:lpstr>HG丸ｺﾞｼｯｸM-PRO</vt:lpstr>
      <vt:lpstr>ＭＳ Ｐゴシック</vt:lpstr>
      <vt:lpstr>游ゴシック</vt:lpstr>
      <vt:lpstr>游ゴシック Light</vt:lpstr>
      <vt:lpstr>Arial</vt:lpstr>
      <vt:lpstr>Office テーマ</vt:lpstr>
      <vt:lpstr>    認知症を学び         地域で支えよう</vt:lpstr>
      <vt:lpstr>本日の内容</vt:lpstr>
      <vt:lpstr>　桐生市圏域別人口と高齢者人口</vt:lpstr>
      <vt:lpstr>　高齢になると身体はどう変化する？</vt:lpstr>
      <vt:lpstr>脳の役割分担</vt:lpstr>
      <vt:lpstr>　認知症と脳のはたらき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行動・心理症状 ①　</vt:lpstr>
      <vt:lpstr>行動・心理症状 ②　</vt:lpstr>
      <vt:lpstr>PowerPoint プレゼンテーション</vt:lpstr>
      <vt:lpstr>寸劇・DVD</vt:lpstr>
      <vt:lpstr>「希望の道ー認知症とともに生きるー」 　　　　　   メッセージ動画</vt:lpstr>
      <vt:lpstr>大切な診断・治療</vt:lpstr>
      <vt:lpstr>PowerPoint プレゼンテーション</vt:lpstr>
      <vt:lpstr>PowerPoint プレゼンテーション</vt:lpstr>
      <vt:lpstr>認知症の方と接するときの心がまえと支援とは</vt:lpstr>
      <vt:lpstr>PowerPoint プレゼンテーション</vt:lpstr>
      <vt:lpstr>認知症介護をしている家族の気持ちを理解する</vt:lpstr>
      <vt:lpstr> 認知症サポーターとして出来ることから…</vt:lpstr>
      <vt:lpstr>　桐生市の取り組み（一部紹介）</vt:lpstr>
      <vt:lpstr>         桐生市の相談窓口</vt:lpstr>
      <vt:lpstr>　最後に</vt:lpstr>
      <vt:lpstr>これで認知症サポーター養成講座を終わります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認知症を学び 地域で支えよう</dc:title>
  <dc:creator>User01</dc:creator>
  <cp:lastModifiedBy>User01</cp:lastModifiedBy>
  <cp:revision>430</cp:revision>
  <cp:lastPrinted>2021-10-27T00:28:28Z</cp:lastPrinted>
  <dcterms:created xsi:type="dcterms:W3CDTF">2021-03-25T04:03:22Z</dcterms:created>
  <dcterms:modified xsi:type="dcterms:W3CDTF">2023-07-06T04:03:17Z</dcterms:modified>
</cp:coreProperties>
</file>