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tmp" ContentType="image/png"/>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4.xml" ContentType="application/vnd.openxmlformats-officedocument.presentationml.notesSlide+xml"/>
  <Override PartName="/ppt/notesSlides/notesSlide5.xml" ContentType="application/vnd.openxmlformats-officedocument.presentationml.notesSlide+xml"/>
  <Override PartName="/ppt/tags/tag1.xml" ContentType="application/vnd.openxmlformats-officedocument.presentationml.tags+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6"/>
  </p:notesMasterIdLst>
  <p:handoutMasterIdLst>
    <p:handoutMasterId r:id="rId17"/>
  </p:handoutMasterIdLst>
  <p:sldIdLst>
    <p:sldId id="256" r:id="rId2"/>
    <p:sldId id="257" r:id="rId3"/>
    <p:sldId id="335" r:id="rId4"/>
    <p:sldId id="422" r:id="rId5"/>
    <p:sldId id="463" r:id="rId6"/>
    <p:sldId id="262" r:id="rId7"/>
    <p:sldId id="415" r:id="rId8"/>
    <p:sldId id="414" r:id="rId9"/>
    <p:sldId id="424" r:id="rId10"/>
    <p:sldId id="462" r:id="rId11"/>
    <p:sldId id="464" r:id="rId12"/>
    <p:sldId id="466" r:id="rId13"/>
    <p:sldId id="265" r:id="rId14"/>
    <p:sldId id="467" r:id="rId15"/>
  </p:sldIdLst>
  <p:sldSz cx="12192000" cy="6858000"/>
  <p:notesSz cx="6735763" cy="9866313"/>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30151" autoAdjust="0"/>
    <p:restoredTop sz="66914" autoAdjust="0"/>
  </p:normalViewPr>
  <p:slideViewPr>
    <p:cSldViewPr snapToGrid="0" showGuides="1">
      <p:cViewPr varScale="1">
        <p:scale>
          <a:sx n="66" d="100"/>
          <a:sy n="66" d="100"/>
        </p:scale>
        <p:origin x="102" y="144"/>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ja-JP" altLang="en-US"/>
              <a:t>圏域別人口</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ja-JP"/>
        </a:p>
      </c:txPr>
    </c:title>
    <c:autoTitleDeleted val="0"/>
    <c:plotArea>
      <c:layout/>
      <c:barChart>
        <c:barDir val="bar"/>
        <c:grouping val="stacked"/>
        <c:varyColors val="0"/>
        <c:ser>
          <c:idx val="0"/>
          <c:order val="0"/>
          <c:tx>
            <c:strRef>
              <c:f>元データ!$D$6</c:f>
              <c:strCache>
                <c:ptCount val="1"/>
                <c:pt idx="0">
                  <c:v>圏域人口</c:v>
                </c:pt>
              </c:strCache>
            </c:strRef>
          </c:tx>
          <c:spPr>
            <a:solidFill>
              <a:schemeClr val="accent1"/>
            </a:solidFill>
            <a:ln>
              <a:noFill/>
            </a:ln>
            <a:effectLst/>
          </c:spPr>
          <c:invertIfNegative val="0"/>
          <c:cat>
            <c:strRef>
              <c:f>元データ!$B$7:$B$14</c:f>
              <c:strCache>
                <c:ptCount val="8"/>
                <c:pt idx="0">
                  <c:v>山育会</c:v>
                </c:pt>
                <c:pt idx="1">
                  <c:v>社協</c:v>
                </c:pt>
                <c:pt idx="2">
                  <c:v>菱風園</c:v>
                </c:pt>
                <c:pt idx="3">
                  <c:v>ユートピア広沢</c:v>
                </c:pt>
                <c:pt idx="4">
                  <c:v>思いやり</c:v>
                </c:pt>
                <c:pt idx="5">
                  <c:v>にいさと</c:v>
                </c:pt>
                <c:pt idx="6">
                  <c:v>のぞみの苑</c:v>
                </c:pt>
                <c:pt idx="7">
                  <c:v>神明</c:v>
                </c:pt>
              </c:strCache>
            </c:strRef>
          </c:cat>
          <c:val>
            <c:numRef>
              <c:f>元データ!$D$7:$D$14</c:f>
              <c:numCache>
                <c:formatCode>General</c:formatCode>
                <c:ptCount val="8"/>
                <c:pt idx="0">
                  <c:v>9742</c:v>
                </c:pt>
                <c:pt idx="1">
                  <c:v>11316</c:v>
                </c:pt>
                <c:pt idx="2">
                  <c:v>12852</c:v>
                </c:pt>
                <c:pt idx="3">
                  <c:v>17082</c:v>
                </c:pt>
                <c:pt idx="4">
                  <c:v>9573</c:v>
                </c:pt>
                <c:pt idx="5">
                  <c:v>16073</c:v>
                </c:pt>
                <c:pt idx="6">
                  <c:v>16895</c:v>
                </c:pt>
                <c:pt idx="7">
                  <c:v>12123</c:v>
                </c:pt>
              </c:numCache>
            </c:numRef>
          </c:val>
          <c:extLst>
            <c:ext xmlns:c16="http://schemas.microsoft.com/office/drawing/2014/chart" uri="{C3380CC4-5D6E-409C-BE32-E72D297353CC}">
              <c16:uniqueId val="{00000000-2FCB-45E4-A8AF-D0C20649D6F8}"/>
            </c:ext>
          </c:extLst>
        </c:ser>
        <c:ser>
          <c:idx val="1"/>
          <c:order val="1"/>
          <c:tx>
            <c:strRef>
              <c:f>元データ!$E$6</c:f>
              <c:strCache>
                <c:ptCount val="1"/>
                <c:pt idx="0">
                  <c:v>65歳以上人口とその割合</c:v>
                </c:pt>
              </c:strCache>
            </c:strRef>
          </c:tx>
          <c:spPr>
            <a:solidFill>
              <a:schemeClr val="accent2"/>
            </a:solidFill>
            <a:ln>
              <a:noFill/>
            </a:ln>
            <a:effectLst/>
          </c:spPr>
          <c:invertIfNegative val="0"/>
          <c:dLbls>
            <c:dLbl>
              <c:idx val="0"/>
              <c:layout>
                <c:manualLayout>
                  <c:x val="7.8277886497063621E-3"/>
                  <c:y val="3.648382397522147E-17"/>
                </c:manualLayout>
              </c:layout>
              <c:tx>
                <c:rich>
                  <a:bodyPr rot="0" spcFirstLastPara="1" vertOverflow="ellipsis" vert="horz" wrap="square" lIns="38100" tIns="19050" rIns="38100" bIns="19050" anchor="ctr" anchorCtr="1">
                    <a:spAutoFit/>
                  </a:bodyPr>
                  <a:lstStyle/>
                  <a:p>
                    <a:pPr>
                      <a:defRPr sz="1800" b="0" i="0" u="none" strike="noStrike" kern="1200" baseline="0">
                        <a:ln>
                          <a:noFill/>
                        </a:ln>
                        <a:solidFill>
                          <a:schemeClr val="tx1"/>
                        </a:solidFill>
                        <a:latin typeface="+mn-lt"/>
                        <a:ea typeface="+mn-ea"/>
                        <a:cs typeface="+mn-cs"/>
                      </a:defRPr>
                    </a:pPr>
                    <a:fld id="{54C1C533-D2E4-4B23-AECE-32D77500952B}" type="CELLRANGE">
                      <a:rPr lang="en-US" altLang="ja-JP" sz="1800">
                        <a:solidFill>
                          <a:schemeClr val="tx1"/>
                        </a:solidFill>
                      </a:rPr>
                      <a:pPr>
                        <a:defRPr sz="1800">
                          <a:ln>
                            <a:noFill/>
                          </a:ln>
                          <a:solidFill>
                            <a:schemeClr val="tx1"/>
                          </a:solidFill>
                        </a:defRPr>
                      </a:pPr>
                      <a:t>[CELLRANGE]</a:t>
                    </a:fld>
                    <a:endParaRPr lang="ja-JP" altLang="en-US"/>
                  </a:p>
                </c:rich>
              </c:tx>
              <c:numFmt formatCode="0%" sourceLinked="0"/>
              <c:spPr>
                <a:noFill/>
                <a:ln>
                  <a:solidFill>
                    <a:srgbClr val="FF0000"/>
                  </a:solidFill>
                </a:ln>
                <a:effectLst/>
              </c:spPr>
              <c:txPr>
                <a:bodyPr rot="0" spcFirstLastPara="1" vertOverflow="ellipsis" vert="horz" wrap="square" lIns="38100" tIns="19050" rIns="38100" bIns="19050" anchor="ctr" anchorCtr="1">
                  <a:spAutoFit/>
                </a:bodyPr>
                <a:lstStyle/>
                <a:p>
                  <a:pPr>
                    <a:defRPr sz="1800" b="0" i="0" u="none" strike="noStrike" kern="1200" baseline="0">
                      <a:ln>
                        <a:noFill/>
                      </a:ln>
                      <a:solidFill>
                        <a:schemeClr val="tx1"/>
                      </a:solidFill>
                      <a:latin typeface="+mn-lt"/>
                      <a:ea typeface="+mn-ea"/>
                      <a:cs typeface="+mn-cs"/>
                    </a:defRPr>
                  </a:pPr>
                  <a:endParaRPr lang="ja-JP"/>
                </a:p>
              </c:txP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1-2FCB-45E4-A8AF-D0C20649D6F8}"/>
                </c:ext>
              </c:extLst>
            </c:dLbl>
            <c:dLbl>
              <c:idx val="1"/>
              <c:tx>
                <c:rich>
                  <a:bodyPr/>
                  <a:lstStyle/>
                  <a:p>
                    <a:fld id="{8731FDE9-697C-4BE0-8952-4DA7E61E2FC0}" type="CELLRANGE">
                      <a:rPr lang="ja-JP" altLang="en-US"/>
                      <a:pPr/>
                      <a:t>[CELLRANGE]</a:t>
                    </a:fld>
                    <a:endParaRPr lang="ja-JP" altLang="en-US"/>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2-2FCB-45E4-A8AF-D0C20649D6F8}"/>
                </c:ext>
              </c:extLst>
            </c:dLbl>
            <c:dLbl>
              <c:idx val="2"/>
              <c:tx>
                <c:rich>
                  <a:bodyPr/>
                  <a:lstStyle/>
                  <a:p>
                    <a:fld id="{1AF07539-1E04-4DA9-BD27-A0372CEC4B45}" type="CELLRANGE">
                      <a:rPr lang="ja-JP" altLang="en-US"/>
                      <a:pPr/>
                      <a:t>[CELLRANGE]</a:t>
                    </a:fld>
                    <a:endParaRPr lang="ja-JP" altLang="en-US"/>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3-2FCB-45E4-A8AF-D0C20649D6F8}"/>
                </c:ext>
              </c:extLst>
            </c:dLbl>
            <c:dLbl>
              <c:idx val="3"/>
              <c:tx>
                <c:rich>
                  <a:bodyPr/>
                  <a:lstStyle/>
                  <a:p>
                    <a:fld id="{180D52D8-4529-44D5-B12B-C382018BD05E}" type="CELLRANGE">
                      <a:rPr lang="ja-JP" altLang="en-US"/>
                      <a:pPr/>
                      <a:t>[CELLRANGE]</a:t>
                    </a:fld>
                    <a:endParaRPr lang="ja-JP" altLang="en-US"/>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4-2FCB-45E4-A8AF-D0C20649D6F8}"/>
                </c:ext>
              </c:extLst>
            </c:dLbl>
            <c:dLbl>
              <c:idx val="4"/>
              <c:tx>
                <c:rich>
                  <a:bodyPr/>
                  <a:lstStyle/>
                  <a:p>
                    <a:fld id="{2C81A419-3948-4FEB-9C62-D7DAE34F0380}" type="CELLRANGE">
                      <a:rPr lang="ja-JP" altLang="en-US"/>
                      <a:pPr/>
                      <a:t>[CELLRANGE]</a:t>
                    </a:fld>
                    <a:endParaRPr lang="ja-JP" altLang="en-US"/>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5-2FCB-45E4-A8AF-D0C20649D6F8}"/>
                </c:ext>
              </c:extLst>
            </c:dLbl>
            <c:dLbl>
              <c:idx val="5"/>
              <c:tx>
                <c:rich>
                  <a:bodyPr/>
                  <a:lstStyle/>
                  <a:p>
                    <a:fld id="{C8C360E5-CF6D-4592-89B9-39FD3611D0AD}" type="CELLRANGE">
                      <a:rPr lang="ja-JP" altLang="en-US"/>
                      <a:pPr/>
                      <a:t>[CELLRANGE]</a:t>
                    </a:fld>
                    <a:endParaRPr lang="ja-JP" altLang="en-US"/>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6-2FCB-45E4-A8AF-D0C20649D6F8}"/>
                </c:ext>
              </c:extLst>
            </c:dLbl>
            <c:dLbl>
              <c:idx val="6"/>
              <c:tx>
                <c:rich>
                  <a:bodyPr/>
                  <a:lstStyle/>
                  <a:p>
                    <a:fld id="{70038817-6D6B-4E60-8EE8-5DDC77174F4F}" type="CELLRANGE">
                      <a:rPr lang="ja-JP" altLang="en-US"/>
                      <a:pPr/>
                      <a:t>[CELLRANGE]</a:t>
                    </a:fld>
                    <a:endParaRPr lang="ja-JP" altLang="en-US"/>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7-2FCB-45E4-A8AF-D0C20649D6F8}"/>
                </c:ext>
              </c:extLst>
            </c:dLbl>
            <c:dLbl>
              <c:idx val="7"/>
              <c:tx>
                <c:rich>
                  <a:bodyPr/>
                  <a:lstStyle/>
                  <a:p>
                    <a:fld id="{ED814710-2F27-41F6-9F71-BC2CDA612537}" type="CELLRANGE">
                      <a:rPr lang="ja-JP" altLang="en-US"/>
                      <a:pPr/>
                      <a:t>[CELLRANGE]</a:t>
                    </a:fld>
                    <a:endParaRPr lang="ja-JP" altLang="en-US"/>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8-2FCB-45E4-A8AF-D0C20649D6F8}"/>
                </c:ext>
              </c:extLst>
            </c:dLbl>
            <c:numFmt formatCode="0%" sourceLinked="0"/>
            <c:spPr>
              <a:noFill/>
              <a:ln>
                <a:noFill/>
              </a:ln>
              <a:effectLst/>
            </c:spPr>
            <c:txPr>
              <a:bodyPr rot="0" spcFirstLastPara="1" vertOverflow="ellipsis" vert="horz" wrap="square" lIns="38100" tIns="19050" rIns="38100" bIns="19050" anchor="ctr" anchorCtr="1">
                <a:spAutoFit/>
              </a:bodyPr>
              <a:lstStyle/>
              <a:p>
                <a:pPr>
                  <a:defRPr sz="1800" b="0" i="0" u="none" strike="noStrike" kern="1200" baseline="0">
                    <a:solidFill>
                      <a:schemeClr val="tx1"/>
                    </a:solidFill>
                    <a:latin typeface="+mn-lt"/>
                    <a:ea typeface="+mn-ea"/>
                    <a:cs typeface="+mn-cs"/>
                  </a:defRPr>
                </a:pPr>
                <a:endParaRPr lang="ja-JP"/>
              </a:p>
            </c:txPr>
            <c:showLegendKey val="0"/>
            <c:showVal val="0"/>
            <c:showCatName val="0"/>
            <c:showSerName val="0"/>
            <c:showPercent val="0"/>
            <c:showBubbleSize val="0"/>
            <c:showLeaderLines val="0"/>
            <c:extLst>
              <c:ext xmlns:c15="http://schemas.microsoft.com/office/drawing/2012/chart" uri="{CE6537A1-D6FC-4f65-9D91-7224C49458BB}">
                <c15:showDataLabelsRange val="1"/>
                <c15:showLeaderLines val="1"/>
                <c15:leaderLines>
                  <c:spPr>
                    <a:ln w="9525" cap="flat" cmpd="sng" algn="ctr">
                      <a:solidFill>
                        <a:schemeClr val="tx1">
                          <a:lumMod val="35000"/>
                          <a:lumOff val="65000"/>
                        </a:schemeClr>
                      </a:solidFill>
                      <a:round/>
                    </a:ln>
                    <a:effectLst/>
                  </c:spPr>
                </c15:leaderLines>
              </c:ext>
            </c:extLst>
          </c:dLbls>
          <c:cat>
            <c:strRef>
              <c:f>元データ!$B$7:$B$14</c:f>
              <c:strCache>
                <c:ptCount val="8"/>
                <c:pt idx="0">
                  <c:v>山育会</c:v>
                </c:pt>
                <c:pt idx="1">
                  <c:v>社協</c:v>
                </c:pt>
                <c:pt idx="2">
                  <c:v>菱風園</c:v>
                </c:pt>
                <c:pt idx="3">
                  <c:v>ユートピア広沢</c:v>
                </c:pt>
                <c:pt idx="4">
                  <c:v>思いやり</c:v>
                </c:pt>
                <c:pt idx="5">
                  <c:v>にいさと</c:v>
                </c:pt>
                <c:pt idx="6">
                  <c:v>のぞみの苑</c:v>
                </c:pt>
                <c:pt idx="7">
                  <c:v>神明</c:v>
                </c:pt>
              </c:strCache>
            </c:strRef>
          </c:cat>
          <c:val>
            <c:numRef>
              <c:f>元データ!$E$7:$E$14</c:f>
              <c:numCache>
                <c:formatCode>General</c:formatCode>
                <c:ptCount val="8"/>
                <c:pt idx="0">
                  <c:v>4184</c:v>
                </c:pt>
                <c:pt idx="1">
                  <c:v>4826</c:v>
                </c:pt>
                <c:pt idx="2">
                  <c:v>5323</c:v>
                </c:pt>
                <c:pt idx="3">
                  <c:v>5717</c:v>
                </c:pt>
                <c:pt idx="4">
                  <c:v>4083</c:v>
                </c:pt>
                <c:pt idx="5">
                  <c:v>4751</c:v>
                </c:pt>
                <c:pt idx="6">
                  <c:v>5688</c:v>
                </c:pt>
                <c:pt idx="7">
                  <c:v>4175</c:v>
                </c:pt>
              </c:numCache>
            </c:numRef>
          </c:val>
          <c:extLst>
            <c:ext xmlns:c15="http://schemas.microsoft.com/office/drawing/2012/chart" uri="{02D57815-91ED-43cb-92C2-25804820EDAC}">
              <c15:datalabelsRange>
                <c15:f>元データ!$F$7:$F$14</c15:f>
                <c15:dlblRangeCache>
                  <c:ptCount val="8"/>
                  <c:pt idx="0">
                    <c:v>42.9%</c:v>
                  </c:pt>
                  <c:pt idx="1">
                    <c:v>42.6%</c:v>
                  </c:pt>
                  <c:pt idx="2">
                    <c:v>41.4%</c:v>
                  </c:pt>
                  <c:pt idx="3">
                    <c:v>33.5%</c:v>
                  </c:pt>
                  <c:pt idx="4">
                    <c:v>42.7%</c:v>
                  </c:pt>
                  <c:pt idx="5">
                    <c:v>29.6%</c:v>
                  </c:pt>
                  <c:pt idx="6">
                    <c:v>33.7%</c:v>
                  </c:pt>
                  <c:pt idx="7">
                    <c:v>34.4%</c:v>
                  </c:pt>
                </c15:dlblRangeCache>
              </c15:datalabelsRange>
            </c:ext>
            <c:ext xmlns:c16="http://schemas.microsoft.com/office/drawing/2014/chart" uri="{C3380CC4-5D6E-409C-BE32-E72D297353CC}">
              <c16:uniqueId val="{00000009-2FCB-45E4-A8AF-D0C20649D6F8}"/>
            </c:ext>
          </c:extLst>
        </c:ser>
        <c:dLbls>
          <c:showLegendKey val="0"/>
          <c:showVal val="0"/>
          <c:showCatName val="0"/>
          <c:showSerName val="0"/>
          <c:showPercent val="0"/>
          <c:showBubbleSize val="0"/>
        </c:dLbls>
        <c:gapWidth val="150"/>
        <c:overlap val="100"/>
        <c:axId val="1522030656"/>
        <c:axId val="1522031488"/>
      </c:barChart>
      <c:catAx>
        <c:axId val="152203065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0" i="0" u="none" strike="noStrike" kern="1200" baseline="0">
                <a:solidFill>
                  <a:schemeClr val="tx1"/>
                </a:solidFill>
                <a:latin typeface="+mn-lt"/>
                <a:ea typeface="+mn-ea"/>
                <a:cs typeface="+mn-cs"/>
              </a:defRPr>
            </a:pPr>
            <a:endParaRPr lang="ja-JP"/>
          </a:p>
        </c:txPr>
        <c:crossAx val="1522031488"/>
        <c:crosses val="autoZero"/>
        <c:auto val="1"/>
        <c:lblAlgn val="ctr"/>
        <c:lblOffset val="100"/>
        <c:noMultiLvlLbl val="0"/>
      </c:catAx>
      <c:valAx>
        <c:axId val="1522031488"/>
        <c:scaling>
          <c:orientation val="minMax"/>
        </c:scaling>
        <c:delete val="0"/>
        <c:axPos val="t"/>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solidFill>
                <a:latin typeface="+mn-lt"/>
                <a:ea typeface="+mn-ea"/>
                <a:cs typeface="+mn-cs"/>
              </a:defRPr>
            </a:pPr>
            <a:endParaRPr lang="ja-JP"/>
          </a:p>
        </c:txPr>
        <c:crossAx val="1522030656"/>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solidFill>
              <a:latin typeface="+mn-lt"/>
              <a:ea typeface="+mn-ea"/>
              <a:cs typeface="+mn-cs"/>
            </a:defRPr>
          </a:pPr>
          <a:endParaRPr lang="ja-JP"/>
        </a:p>
      </c:txPr>
    </c:legend>
    <c:plotVisOnly val="1"/>
    <c:dispBlanksAs val="gap"/>
    <c:showDLblsOverMax val="0"/>
  </c:chart>
  <c:spPr>
    <a:noFill/>
    <a:ln>
      <a:solidFill>
        <a:schemeClr val="tx1"/>
      </a:solidFill>
    </a:ln>
    <a:effectLst/>
  </c:spPr>
  <c:txPr>
    <a:bodyPr/>
    <a:lstStyle/>
    <a:p>
      <a:pPr>
        <a:defRPr/>
      </a:pPr>
      <a:endParaRPr lang="ja-JP"/>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ja-JP" altLang="en-US" dirty="0"/>
              <a:t>圏域別　</a:t>
            </a:r>
            <a:r>
              <a:rPr lang="en-US" altLang="ja-JP" dirty="0"/>
              <a:t>65</a:t>
            </a:r>
            <a:r>
              <a:rPr lang="ja-JP" altLang="en-US" dirty="0"/>
              <a:t>歳人口と介護認定者の割合</a:t>
            </a:r>
          </a:p>
        </c:rich>
      </c:tx>
      <c:layout>
        <c:manualLayout>
          <c:xMode val="edge"/>
          <c:yMode val="edge"/>
          <c:x val="0.23506373855864746"/>
          <c:y val="4.3010752688172046E-2"/>
        </c:manualLayout>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ja-JP"/>
        </a:p>
      </c:txPr>
    </c:title>
    <c:autoTitleDeleted val="0"/>
    <c:plotArea>
      <c:layout>
        <c:manualLayout>
          <c:layoutTarget val="inner"/>
          <c:xMode val="edge"/>
          <c:yMode val="edge"/>
          <c:x val="0.19038413989599279"/>
          <c:y val="0.24736126734158231"/>
          <c:w val="0.75971065755376277"/>
          <c:h val="0.60901750184452752"/>
        </c:manualLayout>
      </c:layout>
      <c:barChart>
        <c:barDir val="bar"/>
        <c:grouping val="stacked"/>
        <c:varyColors val="0"/>
        <c:ser>
          <c:idx val="0"/>
          <c:order val="0"/>
          <c:tx>
            <c:strRef>
              <c:f>元データ!$E$5</c:f>
              <c:strCache>
                <c:ptCount val="1"/>
                <c:pt idx="0">
                  <c:v>65歳以上人口</c:v>
                </c:pt>
              </c:strCache>
            </c:strRef>
          </c:tx>
          <c:spPr>
            <a:solidFill>
              <a:schemeClr val="accent1"/>
            </a:solidFill>
            <a:ln>
              <a:noFill/>
            </a:ln>
            <a:effectLst/>
          </c:spPr>
          <c:invertIfNegative val="0"/>
          <c:cat>
            <c:strRef>
              <c:f>元データ!$B$7:$B$14</c:f>
              <c:strCache>
                <c:ptCount val="8"/>
                <c:pt idx="0">
                  <c:v>山育会</c:v>
                </c:pt>
                <c:pt idx="1">
                  <c:v>社協</c:v>
                </c:pt>
                <c:pt idx="2">
                  <c:v>菱風園</c:v>
                </c:pt>
                <c:pt idx="3">
                  <c:v>ユートピア広沢</c:v>
                </c:pt>
                <c:pt idx="4">
                  <c:v>思いやり</c:v>
                </c:pt>
                <c:pt idx="5">
                  <c:v>にいさと</c:v>
                </c:pt>
                <c:pt idx="6">
                  <c:v>のぞみの苑</c:v>
                </c:pt>
                <c:pt idx="7">
                  <c:v>神明</c:v>
                </c:pt>
              </c:strCache>
            </c:strRef>
          </c:cat>
          <c:val>
            <c:numRef>
              <c:f>元データ!$E$7:$E$14</c:f>
              <c:numCache>
                <c:formatCode>General</c:formatCode>
                <c:ptCount val="8"/>
                <c:pt idx="0">
                  <c:v>4184</c:v>
                </c:pt>
                <c:pt idx="1">
                  <c:v>4826</c:v>
                </c:pt>
                <c:pt idx="2">
                  <c:v>5323</c:v>
                </c:pt>
                <c:pt idx="3">
                  <c:v>5717</c:v>
                </c:pt>
                <c:pt idx="4">
                  <c:v>4083</c:v>
                </c:pt>
                <c:pt idx="5">
                  <c:v>4751</c:v>
                </c:pt>
                <c:pt idx="6">
                  <c:v>5688</c:v>
                </c:pt>
                <c:pt idx="7">
                  <c:v>4175</c:v>
                </c:pt>
              </c:numCache>
            </c:numRef>
          </c:val>
          <c:extLst>
            <c:ext xmlns:c16="http://schemas.microsoft.com/office/drawing/2014/chart" uri="{C3380CC4-5D6E-409C-BE32-E72D297353CC}">
              <c16:uniqueId val="{00000000-18EB-4620-BDE1-30F64506C450}"/>
            </c:ext>
          </c:extLst>
        </c:ser>
        <c:ser>
          <c:idx val="1"/>
          <c:order val="1"/>
          <c:tx>
            <c:strRef>
              <c:f>元データ!$G$6</c:f>
              <c:strCache>
                <c:ptCount val="1"/>
                <c:pt idx="0">
                  <c:v>介護認定者数とその割合</c:v>
                </c:pt>
              </c:strCache>
            </c:strRef>
          </c:tx>
          <c:spPr>
            <a:solidFill>
              <a:schemeClr val="accent2"/>
            </a:solidFill>
            <a:ln>
              <a:noFill/>
            </a:ln>
            <a:effectLst/>
          </c:spPr>
          <c:invertIfNegative val="0"/>
          <c:dLbls>
            <c:dLbl>
              <c:idx val="0"/>
              <c:layout>
                <c:manualLayout>
                  <c:x val="3.0418250950570248E-2"/>
                  <c:y val="7.490931611076705E-3"/>
                </c:manualLayout>
              </c:layout>
              <c:tx>
                <c:rich>
                  <a:bodyPr/>
                  <a:lstStyle/>
                  <a:p>
                    <a:fld id="{43D73C17-87A8-45F5-AAAF-0652C3B8123A}" type="CELLRANGE">
                      <a:rPr lang="en-US" altLang="ja-JP"/>
                      <a:pPr/>
                      <a:t>[CELLRANGE]</a:t>
                    </a:fld>
                    <a:endParaRPr lang="ja-JP" altLang="en-US"/>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1-18EB-4620-BDE1-30F64506C450}"/>
                </c:ext>
              </c:extLst>
            </c:dLbl>
            <c:dLbl>
              <c:idx val="1"/>
              <c:layout>
                <c:manualLayout>
                  <c:x val="1.0139416983523355E-2"/>
                  <c:y val="7.4906367041198841E-3"/>
                </c:manualLayout>
              </c:layout>
              <c:tx>
                <c:rich>
                  <a:bodyPr/>
                  <a:lstStyle/>
                  <a:p>
                    <a:fld id="{09A72C16-E66E-4B4D-B6D2-62AA7C0CD3B1}" type="CELLRANGE">
                      <a:rPr lang="en-US" altLang="ja-JP"/>
                      <a:pPr/>
                      <a:t>[CELLRANGE]</a:t>
                    </a:fld>
                    <a:endParaRPr lang="ja-JP" altLang="en-US"/>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2-18EB-4620-BDE1-30F64506C450}"/>
                </c:ext>
              </c:extLst>
            </c:dLbl>
            <c:dLbl>
              <c:idx val="2"/>
              <c:tx>
                <c:rich>
                  <a:bodyPr/>
                  <a:lstStyle/>
                  <a:p>
                    <a:fld id="{17D1B50B-6B72-452B-BDDF-6A2E6959CF37}" type="CELLRANGE">
                      <a:rPr lang="ja-JP" altLang="en-US"/>
                      <a:pPr/>
                      <a:t>[CELLRANGE]</a:t>
                    </a:fld>
                    <a:endParaRPr lang="ja-JP" altLang="en-US"/>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3-18EB-4620-BDE1-30F64506C450}"/>
                </c:ext>
              </c:extLst>
            </c:dLbl>
            <c:dLbl>
              <c:idx val="3"/>
              <c:tx>
                <c:rich>
                  <a:bodyPr/>
                  <a:lstStyle/>
                  <a:p>
                    <a:fld id="{FB47CF9F-0400-4DCC-9D0E-D5CDE3BA97CA}" type="CELLRANGE">
                      <a:rPr lang="ja-JP" altLang="en-US"/>
                      <a:pPr/>
                      <a:t>[CELLRANGE]</a:t>
                    </a:fld>
                    <a:endParaRPr lang="ja-JP" altLang="en-US"/>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4-18EB-4620-BDE1-30F64506C450}"/>
                </c:ext>
              </c:extLst>
            </c:dLbl>
            <c:dLbl>
              <c:idx val="4"/>
              <c:layout>
                <c:manualLayout>
                  <c:x val="1.7743979721165939E-2"/>
                  <c:y val="3.745908165973704E-3"/>
                </c:manualLayout>
              </c:layout>
              <c:tx>
                <c:rich>
                  <a:bodyPr/>
                  <a:lstStyle/>
                  <a:p>
                    <a:fld id="{5E94EB51-929F-408F-9DC2-B396A0019430}" type="CELLRANGE">
                      <a:rPr lang="en-US" altLang="ja-JP"/>
                      <a:pPr/>
                      <a:t>[CELLRANGE]</a:t>
                    </a:fld>
                    <a:endParaRPr lang="ja-JP" altLang="en-US"/>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5-18EB-4620-BDE1-30F64506C450}"/>
                </c:ext>
              </c:extLst>
            </c:dLbl>
            <c:dLbl>
              <c:idx val="5"/>
              <c:layout>
                <c:manualLayout>
                  <c:x val="2.5348542458808524E-2"/>
                  <c:y val="3.7453183520599251E-3"/>
                </c:manualLayout>
              </c:layout>
              <c:tx>
                <c:rich>
                  <a:bodyPr/>
                  <a:lstStyle/>
                  <a:p>
                    <a:fld id="{6361905E-FC62-4267-94C7-8FD2DC0EFF92}" type="CELLRANGE">
                      <a:rPr lang="en-US" altLang="ja-JP"/>
                      <a:pPr/>
                      <a:t>[CELLRANGE]</a:t>
                    </a:fld>
                    <a:endParaRPr lang="ja-JP" altLang="en-US"/>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6-18EB-4620-BDE1-30F64506C450}"/>
                </c:ext>
              </c:extLst>
            </c:dLbl>
            <c:dLbl>
              <c:idx val="6"/>
              <c:layout>
                <c:manualLayout>
                  <c:x val="1.5209125475285171E-2"/>
                  <c:y val="1.3732675316515948E-16"/>
                </c:manualLayout>
              </c:layout>
              <c:tx>
                <c:rich>
                  <a:bodyPr/>
                  <a:lstStyle/>
                  <a:p>
                    <a:fld id="{5A83525A-0CF8-4D02-B3BE-5BE20C21BB75}" type="CELLRANGE">
                      <a:rPr lang="en-US" altLang="ja-JP"/>
                      <a:pPr/>
                      <a:t>[CELLRANGE]</a:t>
                    </a:fld>
                    <a:endParaRPr lang="ja-JP" altLang="en-US"/>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7-18EB-4620-BDE1-30F64506C450}"/>
                </c:ext>
              </c:extLst>
            </c:dLbl>
            <c:dLbl>
              <c:idx val="7"/>
              <c:tx>
                <c:rich>
                  <a:bodyPr rot="0" spcFirstLastPara="1" vertOverflow="ellipsis" vert="horz" wrap="square" lIns="38100" tIns="19050" rIns="38100" bIns="19050" anchor="t" anchorCtr="0">
                    <a:spAutoFit/>
                  </a:bodyPr>
                  <a:lstStyle/>
                  <a:p>
                    <a:pPr>
                      <a:defRPr sz="1800" b="0" i="0" u="none" strike="noStrike" kern="1200" baseline="0">
                        <a:ln cmpd="sng">
                          <a:noFill/>
                        </a:ln>
                        <a:solidFill>
                          <a:schemeClr val="tx1"/>
                        </a:solidFill>
                        <a:latin typeface="+mn-lt"/>
                        <a:ea typeface="+mn-ea"/>
                        <a:cs typeface="+mn-cs"/>
                      </a:defRPr>
                    </a:pPr>
                    <a:fld id="{9B3D77F1-3BD8-4226-85AD-A2C9A658A606}" type="CELLRANGE">
                      <a:rPr lang="ja-JP" altLang="en-US"/>
                      <a:pPr>
                        <a:defRPr sz="1800">
                          <a:ln cmpd="sng">
                            <a:noFill/>
                          </a:ln>
                          <a:solidFill>
                            <a:schemeClr val="tx1"/>
                          </a:solidFill>
                        </a:defRPr>
                      </a:pPr>
                      <a:t>[CELLRANGE]</a:t>
                    </a:fld>
                    <a:endParaRPr lang="ja-JP" altLang="en-US"/>
                  </a:p>
                </c:rich>
              </c:tx>
              <c:numFmt formatCode="General" sourceLinked="0"/>
              <c:spPr>
                <a:noFill/>
                <a:ln>
                  <a:solidFill>
                    <a:srgbClr val="FF0000"/>
                  </a:solidFill>
                </a:ln>
                <a:effectLst/>
              </c:spPr>
              <c:txPr>
                <a:bodyPr rot="0" spcFirstLastPara="1" vertOverflow="ellipsis" vert="horz" wrap="square" lIns="38100" tIns="19050" rIns="38100" bIns="19050" anchor="t" anchorCtr="0">
                  <a:spAutoFit/>
                </a:bodyPr>
                <a:lstStyle/>
                <a:p>
                  <a:pPr>
                    <a:defRPr sz="1800" b="0" i="0" u="none" strike="noStrike" kern="1200" baseline="0">
                      <a:ln cmpd="sng">
                        <a:noFill/>
                      </a:ln>
                      <a:solidFill>
                        <a:schemeClr val="tx1"/>
                      </a:solidFill>
                      <a:latin typeface="+mn-lt"/>
                      <a:ea typeface="+mn-ea"/>
                      <a:cs typeface="+mn-cs"/>
                    </a:defRPr>
                  </a:pPr>
                  <a:endParaRPr lang="ja-JP"/>
                </a:p>
              </c:txPr>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8-18EB-4620-BDE1-30F64506C450}"/>
                </c:ext>
              </c:extLst>
            </c:dLbl>
            <c:numFmt formatCode="General" sourceLinked="0"/>
            <c:spPr>
              <a:noFill/>
              <a:ln>
                <a:noFill/>
              </a:ln>
              <a:effectLst/>
            </c:spPr>
            <c:txPr>
              <a:bodyPr rot="0" spcFirstLastPara="1" vertOverflow="ellipsis" vert="horz" wrap="square" lIns="38100" tIns="19050" rIns="38100" bIns="19050" anchor="t" anchorCtr="0">
                <a:spAutoFit/>
              </a:bodyPr>
              <a:lstStyle/>
              <a:p>
                <a:pPr>
                  <a:defRPr sz="1800" b="0" i="0" u="none" strike="noStrike" kern="1200" baseline="0">
                    <a:solidFill>
                      <a:schemeClr val="tx1"/>
                    </a:solidFill>
                    <a:latin typeface="+mn-lt"/>
                    <a:ea typeface="+mn-ea"/>
                    <a:cs typeface="+mn-cs"/>
                  </a:defRPr>
                </a:pPr>
                <a:endParaRPr lang="ja-JP"/>
              </a:p>
            </c:txPr>
            <c:showLegendKey val="0"/>
            <c:showVal val="0"/>
            <c:showCatName val="0"/>
            <c:showSerName val="0"/>
            <c:showPercent val="0"/>
            <c:showBubbleSize val="0"/>
            <c:showLeaderLines val="0"/>
            <c:extLst>
              <c:ext xmlns:c15="http://schemas.microsoft.com/office/drawing/2012/chart" uri="{CE6537A1-D6FC-4f65-9D91-7224C49458BB}">
                <c15:showDataLabelsRange val="1"/>
                <c15:showLeaderLines val="1"/>
                <c15:leaderLines>
                  <c:spPr>
                    <a:ln w="9525" cap="flat" cmpd="sng" algn="ctr">
                      <a:solidFill>
                        <a:schemeClr val="tx1">
                          <a:lumMod val="35000"/>
                          <a:lumOff val="65000"/>
                        </a:schemeClr>
                      </a:solidFill>
                      <a:round/>
                    </a:ln>
                    <a:effectLst/>
                  </c:spPr>
                </c15:leaderLines>
              </c:ext>
            </c:extLst>
          </c:dLbls>
          <c:cat>
            <c:strRef>
              <c:f>元データ!$B$7:$B$14</c:f>
              <c:strCache>
                <c:ptCount val="8"/>
                <c:pt idx="0">
                  <c:v>山育会</c:v>
                </c:pt>
                <c:pt idx="1">
                  <c:v>社協</c:v>
                </c:pt>
                <c:pt idx="2">
                  <c:v>菱風園</c:v>
                </c:pt>
                <c:pt idx="3">
                  <c:v>ユートピア広沢</c:v>
                </c:pt>
                <c:pt idx="4">
                  <c:v>思いやり</c:v>
                </c:pt>
                <c:pt idx="5">
                  <c:v>にいさと</c:v>
                </c:pt>
                <c:pt idx="6">
                  <c:v>のぞみの苑</c:v>
                </c:pt>
                <c:pt idx="7">
                  <c:v>神明</c:v>
                </c:pt>
              </c:strCache>
            </c:strRef>
          </c:cat>
          <c:val>
            <c:numRef>
              <c:f>元データ!$G$7:$G$14</c:f>
              <c:numCache>
                <c:formatCode>General</c:formatCode>
                <c:ptCount val="8"/>
                <c:pt idx="0">
                  <c:v>965</c:v>
                </c:pt>
                <c:pt idx="1">
                  <c:v>1183</c:v>
                </c:pt>
                <c:pt idx="2">
                  <c:v>1206</c:v>
                </c:pt>
                <c:pt idx="3">
                  <c:v>1275</c:v>
                </c:pt>
                <c:pt idx="4">
                  <c:v>790</c:v>
                </c:pt>
                <c:pt idx="5">
                  <c:v>784</c:v>
                </c:pt>
                <c:pt idx="6">
                  <c:v>1114</c:v>
                </c:pt>
                <c:pt idx="7">
                  <c:v>1118</c:v>
                </c:pt>
              </c:numCache>
            </c:numRef>
          </c:val>
          <c:extLst>
            <c:ext xmlns:c15="http://schemas.microsoft.com/office/drawing/2012/chart" uri="{02D57815-91ED-43cb-92C2-25804820EDAC}">
              <c15:datalabelsRange>
                <c15:f>元データ!$H$7:$H$14</c15:f>
                <c15:dlblRangeCache>
                  <c:ptCount val="8"/>
                  <c:pt idx="0">
                    <c:v>23.1%</c:v>
                  </c:pt>
                  <c:pt idx="1">
                    <c:v>24.5%</c:v>
                  </c:pt>
                  <c:pt idx="2">
                    <c:v>22.7%</c:v>
                  </c:pt>
                  <c:pt idx="3">
                    <c:v>22.3%</c:v>
                  </c:pt>
                  <c:pt idx="4">
                    <c:v>19.3%</c:v>
                  </c:pt>
                  <c:pt idx="5">
                    <c:v>16.5%</c:v>
                  </c:pt>
                  <c:pt idx="6">
                    <c:v>19.6%</c:v>
                  </c:pt>
                  <c:pt idx="7">
                    <c:v>26.8%</c:v>
                  </c:pt>
                </c15:dlblRangeCache>
              </c15:datalabelsRange>
            </c:ext>
            <c:ext xmlns:c16="http://schemas.microsoft.com/office/drawing/2014/chart" uri="{C3380CC4-5D6E-409C-BE32-E72D297353CC}">
              <c16:uniqueId val="{00000009-18EB-4620-BDE1-30F64506C450}"/>
            </c:ext>
          </c:extLst>
        </c:ser>
        <c:dLbls>
          <c:showLegendKey val="0"/>
          <c:showVal val="0"/>
          <c:showCatName val="0"/>
          <c:showSerName val="0"/>
          <c:showPercent val="0"/>
          <c:showBubbleSize val="0"/>
        </c:dLbls>
        <c:gapWidth val="150"/>
        <c:overlap val="100"/>
        <c:axId val="1522029408"/>
        <c:axId val="1522025248"/>
      </c:barChart>
      <c:catAx>
        <c:axId val="1522029408"/>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0" i="0" u="none" strike="noStrike" kern="1200" baseline="0">
                <a:solidFill>
                  <a:schemeClr val="tx1"/>
                </a:solidFill>
                <a:latin typeface="+mn-lt"/>
                <a:ea typeface="+mn-ea"/>
                <a:cs typeface="+mn-cs"/>
              </a:defRPr>
            </a:pPr>
            <a:endParaRPr lang="ja-JP"/>
          </a:p>
        </c:txPr>
        <c:crossAx val="1522025248"/>
        <c:crosses val="autoZero"/>
        <c:auto val="1"/>
        <c:lblAlgn val="ctr"/>
        <c:lblOffset val="100"/>
        <c:noMultiLvlLbl val="0"/>
      </c:catAx>
      <c:valAx>
        <c:axId val="1522025248"/>
        <c:scaling>
          <c:orientation val="minMax"/>
        </c:scaling>
        <c:delete val="0"/>
        <c:axPos val="t"/>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solidFill>
                <a:latin typeface="+mn-lt"/>
                <a:ea typeface="+mn-ea"/>
                <a:cs typeface="+mn-cs"/>
              </a:defRPr>
            </a:pPr>
            <a:endParaRPr lang="ja-JP"/>
          </a:p>
        </c:txPr>
        <c:crossAx val="1522029408"/>
        <c:crosses val="autoZero"/>
        <c:crossBetween val="between"/>
      </c:valAx>
      <c:spPr>
        <a:noFill/>
        <a:ln>
          <a:noFill/>
        </a:ln>
        <a:effectLst/>
      </c:spPr>
    </c:plotArea>
    <c:legend>
      <c:legendPos val="b"/>
      <c:layout>
        <c:manualLayout>
          <c:xMode val="edge"/>
          <c:yMode val="edge"/>
          <c:x val="7.9051383399209488E-2"/>
          <c:y val="0.86607049118860147"/>
          <c:w val="0.84761964043032156"/>
          <c:h val="0.11011998500187477"/>
        </c:manualLayout>
      </c:layout>
      <c:overlay val="0"/>
      <c:spPr>
        <a:noFill/>
        <a:ln>
          <a:noFill/>
        </a:ln>
        <a:effectLst/>
      </c:spPr>
      <c:txPr>
        <a:bodyPr rot="0" spcFirstLastPara="1" vertOverflow="ellipsis" vert="horz" wrap="square" anchor="ctr" anchorCtr="1"/>
        <a:lstStyle/>
        <a:p>
          <a:pPr>
            <a:defRPr sz="900" b="0" i="0" u="none" strike="noStrike" kern="1200" baseline="0">
              <a:solidFill>
                <a:schemeClr val="tx1"/>
              </a:solidFill>
              <a:latin typeface="+mn-lt"/>
              <a:ea typeface="+mn-ea"/>
              <a:cs typeface="+mn-cs"/>
            </a:defRPr>
          </a:pPr>
          <a:endParaRPr lang="ja-JP"/>
        </a:p>
      </c:txPr>
    </c:legend>
    <c:plotVisOnly val="1"/>
    <c:dispBlanksAs val="gap"/>
    <c:showDLblsOverMax val="0"/>
  </c:chart>
  <c:spPr>
    <a:noFill/>
    <a:ln>
      <a:solidFill>
        <a:schemeClr val="tx1"/>
      </a:solidFill>
    </a:ln>
    <a:effectLst/>
  </c:spPr>
  <c:txPr>
    <a:bodyPr/>
    <a:lstStyle/>
    <a:p>
      <a:pPr>
        <a:defRPr/>
      </a:pPr>
      <a:endParaRPr lang="ja-JP"/>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a:extLst>
              <a:ext uri="{FF2B5EF4-FFF2-40B4-BE49-F238E27FC236}">
                <a16:creationId xmlns:a16="http://schemas.microsoft.com/office/drawing/2014/main" id="{45E1249F-F0E0-03F4-4A83-E4738F3A8621}"/>
              </a:ext>
            </a:extLst>
          </p:cNvPr>
          <p:cNvSpPr>
            <a:spLocks noGrp="1"/>
          </p:cNvSpPr>
          <p:nvPr>
            <p:ph type="hdr" sz="quarter"/>
          </p:nvPr>
        </p:nvSpPr>
        <p:spPr>
          <a:xfrm>
            <a:off x="0" y="0"/>
            <a:ext cx="2919413" cy="495300"/>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a:extLst>
              <a:ext uri="{FF2B5EF4-FFF2-40B4-BE49-F238E27FC236}">
                <a16:creationId xmlns:a16="http://schemas.microsoft.com/office/drawing/2014/main" id="{C057A2A5-07DD-B67D-3DC5-9F14A38338F1}"/>
              </a:ext>
            </a:extLst>
          </p:cNvPr>
          <p:cNvSpPr>
            <a:spLocks noGrp="1"/>
          </p:cNvSpPr>
          <p:nvPr>
            <p:ph type="dt" sz="quarter" idx="1"/>
          </p:nvPr>
        </p:nvSpPr>
        <p:spPr>
          <a:xfrm>
            <a:off x="3814763" y="0"/>
            <a:ext cx="2919412" cy="495300"/>
          </a:xfrm>
          <a:prstGeom prst="rect">
            <a:avLst/>
          </a:prstGeom>
        </p:spPr>
        <p:txBody>
          <a:bodyPr vert="horz" lIns="91440" tIns="45720" rIns="91440" bIns="45720" rtlCol="0"/>
          <a:lstStyle>
            <a:lvl1pPr algn="r">
              <a:defRPr sz="1200"/>
            </a:lvl1pPr>
          </a:lstStyle>
          <a:p>
            <a:endParaRPr kumimoji="1" lang="ja-JP" altLang="en-US"/>
          </a:p>
        </p:txBody>
      </p:sp>
      <p:sp>
        <p:nvSpPr>
          <p:cNvPr id="4" name="フッター プレースホルダー 3">
            <a:extLst>
              <a:ext uri="{FF2B5EF4-FFF2-40B4-BE49-F238E27FC236}">
                <a16:creationId xmlns:a16="http://schemas.microsoft.com/office/drawing/2014/main" id="{151F181B-139E-109E-4004-61F13D4BDD39}"/>
              </a:ext>
            </a:extLst>
          </p:cNvPr>
          <p:cNvSpPr>
            <a:spLocks noGrp="1"/>
          </p:cNvSpPr>
          <p:nvPr>
            <p:ph type="ftr" sz="quarter" idx="2"/>
          </p:nvPr>
        </p:nvSpPr>
        <p:spPr>
          <a:xfrm>
            <a:off x="0" y="9371013"/>
            <a:ext cx="2919413" cy="495300"/>
          </a:xfrm>
          <a:prstGeom prst="rect">
            <a:avLst/>
          </a:prstGeom>
        </p:spPr>
        <p:txBody>
          <a:bodyPr vert="horz" lIns="91440" tIns="45720" rIns="91440" bIns="45720" rtlCol="0" anchor="b"/>
          <a:lstStyle>
            <a:lvl1pPr algn="l">
              <a:defRPr sz="1200"/>
            </a:lvl1pPr>
          </a:lstStyle>
          <a:p>
            <a:endParaRPr kumimoji="1" lang="ja-JP" altLang="en-US"/>
          </a:p>
        </p:txBody>
      </p:sp>
      <p:sp>
        <p:nvSpPr>
          <p:cNvPr id="5" name="スライド番号プレースホルダー 4">
            <a:extLst>
              <a:ext uri="{FF2B5EF4-FFF2-40B4-BE49-F238E27FC236}">
                <a16:creationId xmlns:a16="http://schemas.microsoft.com/office/drawing/2014/main" id="{87693882-4463-CAE4-291E-DE383DE16EB0}"/>
              </a:ext>
            </a:extLst>
          </p:cNvPr>
          <p:cNvSpPr>
            <a:spLocks noGrp="1"/>
          </p:cNvSpPr>
          <p:nvPr>
            <p:ph type="sldNum" sz="quarter" idx="3"/>
          </p:nvPr>
        </p:nvSpPr>
        <p:spPr>
          <a:xfrm>
            <a:off x="3814763" y="9371013"/>
            <a:ext cx="2919412" cy="495300"/>
          </a:xfrm>
          <a:prstGeom prst="rect">
            <a:avLst/>
          </a:prstGeom>
        </p:spPr>
        <p:txBody>
          <a:bodyPr vert="horz" lIns="91440" tIns="45720" rIns="91440" bIns="45720" rtlCol="0" anchor="b"/>
          <a:lstStyle>
            <a:lvl1pPr algn="r">
              <a:defRPr sz="1200"/>
            </a:lvl1pPr>
          </a:lstStyle>
          <a:p>
            <a:fld id="{E7A699F6-064D-4037-A644-B4C79D674215}" type="slidenum">
              <a:rPr kumimoji="1" lang="ja-JP" altLang="en-US" smtClean="0"/>
              <a:t>‹#›</a:t>
            </a:fld>
            <a:endParaRPr kumimoji="1" lang="ja-JP" altLang="en-US"/>
          </a:p>
        </p:txBody>
      </p:sp>
    </p:spTree>
    <p:extLst>
      <p:ext uri="{BB962C8B-B14F-4D97-AF65-F5344CB8AC3E}">
        <p14:creationId xmlns:p14="http://schemas.microsoft.com/office/powerpoint/2010/main" val="1831226519"/>
      </p:ext>
    </p:extLst>
  </p:cSld>
  <p:clrMap bg1="lt1" tx1="dk1" bg2="lt2" tx2="dk2" accent1="accent1" accent2="accent2" accent3="accent3" accent4="accent4" accent5="accent5" accent6="accent6" hlink="hlink" folHlink="folHlink"/>
  <p:hf hdr="0" ftr="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18831" cy="495029"/>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15373" y="0"/>
            <a:ext cx="2918831" cy="495029"/>
          </a:xfrm>
          <a:prstGeom prst="rect">
            <a:avLst/>
          </a:prstGeom>
        </p:spPr>
        <p:txBody>
          <a:bodyPr vert="horz" lIns="91440" tIns="45720" rIns="91440" bIns="45720" rtlCol="0"/>
          <a:lstStyle>
            <a:lvl1pPr algn="r">
              <a:defRPr sz="1200"/>
            </a:lvl1pPr>
          </a:lstStyle>
          <a:p>
            <a:endParaRPr kumimoji="1" lang="ja-JP" altLang="en-US"/>
          </a:p>
        </p:txBody>
      </p:sp>
      <p:sp>
        <p:nvSpPr>
          <p:cNvPr id="4" name="スライド イメージ プレースホルダー 3"/>
          <p:cNvSpPr>
            <a:spLocks noGrp="1" noRot="1" noChangeAspect="1"/>
          </p:cNvSpPr>
          <p:nvPr>
            <p:ph type="sldImg" idx="2"/>
          </p:nvPr>
        </p:nvSpPr>
        <p:spPr>
          <a:xfrm>
            <a:off x="409575" y="1233488"/>
            <a:ext cx="5916613" cy="3328987"/>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73577" y="4748163"/>
            <a:ext cx="5388610" cy="3884861"/>
          </a:xfrm>
          <a:prstGeom prst="rect">
            <a:avLst/>
          </a:prstGeom>
        </p:spPr>
        <p:txBody>
          <a:bodyPr vert="horz" lIns="91440" tIns="45720" rIns="91440" bIns="45720"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9371286"/>
            <a:ext cx="2918831" cy="495028"/>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15373" y="9371286"/>
            <a:ext cx="2918831" cy="495028"/>
          </a:xfrm>
          <a:prstGeom prst="rect">
            <a:avLst/>
          </a:prstGeom>
        </p:spPr>
        <p:txBody>
          <a:bodyPr vert="horz" lIns="91440" tIns="45720" rIns="91440" bIns="45720" rtlCol="0" anchor="b"/>
          <a:lstStyle>
            <a:lvl1pPr algn="r">
              <a:defRPr sz="1200"/>
            </a:lvl1pPr>
          </a:lstStyle>
          <a:p>
            <a:fld id="{53F9A467-A2BD-468D-AAED-546DCDB21CF1}" type="slidenum">
              <a:rPr kumimoji="1" lang="ja-JP" altLang="en-US" smtClean="0"/>
              <a:t>‹#›</a:t>
            </a:fld>
            <a:endParaRPr kumimoji="1" lang="ja-JP" altLang="en-US"/>
          </a:p>
        </p:txBody>
      </p:sp>
    </p:spTree>
    <p:extLst>
      <p:ext uri="{BB962C8B-B14F-4D97-AF65-F5344CB8AC3E}">
        <p14:creationId xmlns:p14="http://schemas.microsoft.com/office/powerpoint/2010/main" val="2858191770"/>
      </p:ext>
    </p:extLst>
  </p:cSld>
  <p:clrMap bg1="lt1" tx1="dk1" bg2="lt2" tx2="dk2" accent1="accent1" accent2="accent2" accent3="accent3" accent4="accent4" accent5="accent5" accent6="accent6" hlink="hlink" folHlink="folHlink"/>
  <p:hf hdr="0" ftr="0"/>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EB22036-6711-4183-8C0B-3A0DE1860563}" type="slidenum">
              <a:rPr kumimoji="1" lang="ja-JP" altLang="en-US" sz="1200" b="0" i="0" u="none" strike="noStrike" kern="1200" cap="none" spc="0" normalizeH="0" baseline="0" noProof="0" smtClean="0">
                <a:ln>
                  <a:noFill/>
                </a:ln>
                <a:solidFill>
                  <a:prstClr val="black"/>
                </a:solidFill>
                <a:effectLst/>
                <a:uLnTx/>
                <a:uFillTx/>
                <a:latin typeface="游ゴシック" panose="020F0502020204030204"/>
                <a:ea typeface="游ゴシック" panose="020B0400000000000000" pitchFamily="50"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1" lang="ja-JP" altLang="en-US" sz="1200" b="0" i="0" u="none" strike="noStrike" kern="1200" cap="none" spc="0" normalizeH="0" baseline="0" noProof="0">
              <a:ln>
                <a:noFill/>
              </a:ln>
              <a:solidFill>
                <a:prstClr val="black"/>
              </a:solidFill>
              <a:effectLst/>
              <a:uLnTx/>
              <a:uFillTx/>
              <a:latin typeface="游ゴシック" panose="020F0502020204030204"/>
              <a:ea typeface="游ゴシック" panose="020B0400000000000000" pitchFamily="50" charset="-128"/>
              <a:cs typeface="+mn-cs"/>
            </a:endParaRPr>
          </a:p>
        </p:txBody>
      </p:sp>
      <p:sp>
        <p:nvSpPr>
          <p:cNvPr id="5" name="日付プレースホルダー 4">
            <a:extLst>
              <a:ext uri="{FF2B5EF4-FFF2-40B4-BE49-F238E27FC236}">
                <a16:creationId xmlns:a16="http://schemas.microsoft.com/office/drawing/2014/main" id="{0C64E3B1-982A-6DD4-7296-ACF04087D3C9}"/>
              </a:ext>
            </a:extLst>
          </p:cNvPr>
          <p:cNvSpPr>
            <a:spLocks noGrp="1"/>
          </p:cNvSpPr>
          <p:nvPr>
            <p:ph type="dt" idx="1"/>
          </p:nvPr>
        </p:nvSpPr>
        <p:spPr/>
        <p:txBody>
          <a:bodyPr/>
          <a:lstStyle/>
          <a:p>
            <a:endParaRPr kumimoji="1" lang="ja-JP" altLang="en-US"/>
          </a:p>
        </p:txBody>
      </p:sp>
    </p:spTree>
    <p:extLst>
      <p:ext uri="{BB962C8B-B14F-4D97-AF65-F5344CB8AC3E}">
        <p14:creationId xmlns:p14="http://schemas.microsoft.com/office/powerpoint/2010/main" val="352390971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平成</a:t>
            </a:r>
            <a:r>
              <a:rPr kumimoji="1" lang="en-US" altLang="ja-JP" dirty="0"/>
              <a:t>17</a:t>
            </a:r>
            <a:r>
              <a:rPr kumimoji="1" lang="ja-JP" altLang="en-US" dirty="0"/>
              <a:t>年に厚生労働省が開始した「認知症を知り地域をつくる</a:t>
            </a:r>
            <a:r>
              <a:rPr kumimoji="1" lang="en-US" altLang="ja-JP" dirty="0"/>
              <a:t>10</a:t>
            </a:r>
            <a:r>
              <a:rPr kumimoji="1" lang="ja-JP" altLang="en-US" dirty="0"/>
              <a:t>ヵ年キャンペーン」も全国で約</a:t>
            </a:r>
            <a:r>
              <a:rPr kumimoji="1" lang="en-US" altLang="ja-JP" dirty="0"/>
              <a:t>1482</a:t>
            </a:r>
            <a:r>
              <a:rPr kumimoji="1" lang="ja-JP" altLang="en-US" dirty="0"/>
              <a:t>万人受講されており、全国各地では、認知症サポーターが表のような活動をしています。</a:t>
            </a:r>
            <a:endParaRPr kumimoji="1" lang="en-US" altLang="ja-JP" dirty="0"/>
          </a:p>
          <a:p>
            <a:endParaRPr kumimoji="1" lang="en-US" altLang="ja-JP" dirty="0"/>
          </a:p>
          <a:p>
            <a:r>
              <a:rPr kumimoji="1" lang="ja-JP" altLang="en-US" dirty="0"/>
              <a:t>桐生市では、延べ約</a:t>
            </a:r>
            <a:r>
              <a:rPr kumimoji="1" lang="en-US" altLang="ja-JP" dirty="0"/>
              <a:t>2</a:t>
            </a:r>
            <a:r>
              <a:rPr kumimoji="1" lang="ja-JP" altLang="en-US" dirty="0"/>
              <a:t>万人の認知症サポーターが誕生しています。</a:t>
            </a:r>
            <a:endParaRPr kumimoji="1" lang="en-US" altLang="ja-JP" dirty="0"/>
          </a:p>
          <a:p>
            <a:r>
              <a:rPr kumimoji="1" lang="ja-JP" altLang="en-US" dirty="0"/>
              <a:t>桐生市でもオレンジカフェの参加や地域の見守り活動に参加、認知症サポーター養成講座の開催協力など、形は様々ではありますが、活動されています。</a:t>
            </a:r>
            <a:endParaRPr kumimoji="1" lang="en-US" altLang="ja-JP" dirty="0"/>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dirty="0"/>
              <a:t>認知症の知識を持った人が多ければ多いほど網の目は小さくなり、桐生市の取り組みも生かされます。</a:t>
            </a:r>
            <a:endParaRPr kumimoji="1" lang="en-US" altLang="ja-JP" dirty="0"/>
          </a:p>
          <a:p>
            <a:endParaRPr kumimoji="1" lang="en-US" altLang="ja-JP" dirty="0"/>
          </a:p>
        </p:txBody>
      </p:sp>
      <p:sp>
        <p:nvSpPr>
          <p:cNvPr id="4" name="スライド番号プレースホルダー 3"/>
          <p:cNvSpPr>
            <a:spLocks noGrp="1"/>
          </p:cNvSpPr>
          <p:nvPr>
            <p:ph type="sldNum" sz="quarter" idx="5"/>
          </p:nvPr>
        </p:nvSpPr>
        <p:spPr/>
        <p:txBody>
          <a:bodyPr/>
          <a:lstStyle/>
          <a:p>
            <a:fld id="{53F9A467-A2BD-468D-AAED-546DCDB21CF1}" type="slidenum">
              <a:rPr kumimoji="1" lang="ja-JP" altLang="en-US" smtClean="0"/>
              <a:t>10</a:t>
            </a:fld>
            <a:endParaRPr kumimoji="1" lang="ja-JP" altLang="en-US"/>
          </a:p>
        </p:txBody>
      </p:sp>
      <p:sp>
        <p:nvSpPr>
          <p:cNvPr id="5" name="日付プレースホルダー 4">
            <a:extLst>
              <a:ext uri="{FF2B5EF4-FFF2-40B4-BE49-F238E27FC236}">
                <a16:creationId xmlns:a16="http://schemas.microsoft.com/office/drawing/2014/main" id="{3CC6BD7E-3584-FFD3-F9EA-2E52E8426DF7}"/>
              </a:ext>
            </a:extLst>
          </p:cNvPr>
          <p:cNvSpPr>
            <a:spLocks noGrp="1"/>
          </p:cNvSpPr>
          <p:nvPr>
            <p:ph type="dt" idx="1"/>
          </p:nvPr>
        </p:nvSpPr>
        <p:spPr/>
        <p:txBody>
          <a:bodyPr/>
          <a:lstStyle/>
          <a:p>
            <a:endParaRPr kumimoji="1" lang="ja-JP" altLang="en-US"/>
          </a:p>
        </p:txBody>
      </p:sp>
    </p:spTree>
    <p:extLst>
      <p:ext uri="{BB962C8B-B14F-4D97-AF65-F5344CB8AC3E}">
        <p14:creationId xmlns:p14="http://schemas.microsoft.com/office/powerpoint/2010/main" val="235447662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53F9A467-A2BD-468D-AAED-546DCDB21CF1}" type="slidenum">
              <a:rPr kumimoji="1" lang="ja-JP" altLang="en-US" smtClean="0"/>
              <a:t>11</a:t>
            </a:fld>
            <a:endParaRPr kumimoji="1" lang="ja-JP" altLang="en-US"/>
          </a:p>
        </p:txBody>
      </p:sp>
      <p:sp>
        <p:nvSpPr>
          <p:cNvPr id="5" name="日付プレースホルダー 4">
            <a:extLst>
              <a:ext uri="{FF2B5EF4-FFF2-40B4-BE49-F238E27FC236}">
                <a16:creationId xmlns:a16="http://schemas.microsoft.com/office/drawing/2014/main" id="{1160BCEF-1C86-13E6-5B1B-03D35981C39C}"/>
              </a:ext>
            </a:extLst>
          </p:cNvPr>
          <p:cNvSpPr>
            <a:spLocks noGrp="1"/>
          </p:cNvSpPr>
          <p:nvPr>
            <p:ph type="dt" idx="1"/>
          </p:nvPr>
        </p:nvSpPr>
        <p:spPr/>
        <p:txBody>
          <a:bodyPr/>
          <a:lstStyle/>
          <a:p>
            <a:endParaRPr kumimoji="1" lang="ja-JP" altLang="en-US"/>
          </a:p>
        </p:txBody>
      </p:sp>
    </p:spTree>
    <p:extLst>
      <p:ext uri="{BB962C8B-B14F-4D97-AF65-F5344CB8AC3E}">
        <p14:creationId xmlns:p14="http://schemas.microsoft.com/office/powerpoint/2010/main" val="181101846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（それぞれの意見を伺った後）</a:t>
            </a:r>
            <a:endParaRPr kumimoji="1" lang="en-US" altLang="ja-JP" dirty="0"/>
          </a:p>
          <a:p>
            <a:r>
              <a:rPr kumimoji="1" lang="ja-JP" altLang="en-US" dirty="0"/>
              <a:t>もしも、その方が認知症だったら・・・</a:t>
            </a:r>
            <a:endParaRPr kumimoji="1" lang="en-US" altLang="ja-JP" dirty="0"/>
          </a:p>
        </p:txBody>
      </p:sp>
      <p:sp>
        <p:nvSpPr>
          <p:cNvPr id="4" name="スライド番号プレースホルダー 3"/>
          <p:cNvSpPr>
            <a:spLocks noGrp="1"/>
          </p:cNvSpPr>
          <p:nvPr>
            <p:ph type="sldNum" sz="quarter" idx="5"/>
          </p:nvPr>
        </p:nvSpPr>
        <p:spPr/>
        <p:txBody>
          <a:bodyPr/>
          <a:lstStyle/>
          <a:p>
            <a:fld id="{53F9A467-A2BD-468D-AAED-546DCDB21CF1}" type="slidenum">
              <a:rPr kumimoji="1" lang="ja-JP" altLang="en-US" smtClean="0"/>
              <a:t>12</a:t>
            </a:fld>
            <a:endParaRPr kumimoji="1" lang="ja-JP" altLang="en-US"/>
          </a:p>
        </p:txBody>
      </p:sp>
      <p:sp>
        <p:nvSpPr>
          <p:cNvPr id="5" name="日付プレースホルダー 4">
            <a:extLst>
              <a:ext uri="{FF2B5EF4-FFF2-40B4-BE49-F238E27FC236}">
                <a16:creationId xmlns:a16="http://schemas.microsoft.com/office/drawing/2014/main" id="{826D143E-0306-C25A-FFAB-F921DC7374F7}"/>
              </a:ext>
            </a:extLst>
          </p:cNvPr>
          <p:cNvSpPr>
            <a:spLocks noGrp="1"/>
          </p:cNvSpPr>
          <p:nvPr>
            <p:ph type="dt" idx="1"/>
          </p:nvPr>
        </p:nvSpPr>
        <p:spPr/>
        <p:txBody>
          <a:bodyPr/>
          <a:lstStyle/>
          <a:p>
            <a:endParaRPr kumimoji="1" lang="ja-JP" altLang="en-US"/>
          </a:p>
        </p:txBody>
      </p:sp>
    </p:spTree>
    <p:extLst>
      <p:ext uri="{BB962C8B-B14F-4D97-AF65-F5344CB8AC3E}">
        <p14:creationId xmlns:p14="http://schemas.microsoft.com/office/powerpoint/2010/main" val="331128335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a:t>2018</a:t>
            </a:r>
            <a:r>
              <a:rPr kumimoji="1" lang="ja-JP" altLang="en-US" dirty="0"/>
              <a:t>年に国が掲げた「認知症施策推進大綱」というものの中で示された地域共生社会の</a:t>
            </a:r>
            <a:r>
              <a:rPr kumimoji="1" lang="en-US" altLang="ja-JP" dirty="0"/>
              <a:t>1</a:t>
            </a:r>
            <a:r>
              <a:rPr kumimoji="1" lang="ja-JP" altLang="en-US" dirty="0"/>
              <a:t>つの形。</a:t>
            </a:r>
            <a:endParaRPr kumimoji="1" lang="en-US" altLang="ja-JP" dirty="0"/>
          </a:p>
          <a:p>
            <a:r>
              <a:rPr kumimoji="1" lang="ja-JP" altLang="en-US" dirty="0"/>
              <a:t>色々な人がお互い様で協同していくことが、地域で安心して暮らし続けることができる</a:t>
            </a:r>
            <a:r>
              <a:rPr kumimoji="1" lang="en-US" altLang="ja-JP" dirty="0"/>
              <a:t>1</a:t>
            </a:r>
            <a:r>
              <a:rPr kumimoji="1" lang="ja-JP" altLang="en-US" dirty="0"/>
              <a:t>つの手段であり、形。</a:t>
            </a:r>
            <a:endParaRPr kumimoji="1" lang="en-US" altLang="ja-JP" dirty="0"/>
          </a:p>
          <a:p>
            <a:r>
              <a:rPr kumimoji="1" lang="ja-JP" altLang="en-US" dirty="0"/>
              <a:t>こういった形が、この地域でもある</a:t>
            </a:r>
            <a:endParaRPr kumimoji="1" lang="en-US" altLang="ja-JP" dirty="0"/>
          </a:p>
          <a:p>
            <a:r>
              <a:rPr kumimoji="1" lang="ja-JP" altLang="en-US" dirty="0"/>
              <a:t>（何か指し示せるものがあれば・・・</a:t>
            </a:r>
            <a:endParaRPr kumimoji="1" lang="en-US" altLang="ja-JP" dirty="0"/>
          </a:p>
          <a:p>
            <a:endParaRPr kumimoji="1" lang="ja-JP" altLang="en-US" dirty="0"/>
          </a:p>
        </p:txBody>
      </p:sp>
      <p:sp>
        <p:nvSpPr>
          <p:cNvPr id="4" name="スライド番号プレースホルダー 3"/>
          <p:cNvSpPr>
            <a:spLocks noGrp="1"/>
          </p:cNvSpPr>
          <p:nvPr>
            <p:ph type="sldNum" sz="quarter" idx="5"/>
          </p:nvPr>
        </p:nvSpPr>
        <p:spPr/>
        <p:txBody>
          <a:bodyPr/>
          <a:lstStyle/>
          <a:p>
            <a:fld id="{53F9A467-A2BD-468D-AAED-546DCDB21CF1}" type="slidenum">
              <a:rPr kumimoji="1" lang="ja-JP" altLang="en-US" smtClean="0"/>
              <a:t>13</a:t>
            </a:fld>
            <a:endParaRPr kumimoji="1" lang="ja-JP" altLang="en-US"/>
          </a:p>
        </p:txBody>
      </p:sp>
      <p:sp>
        <p:nvSpPr>
          <p:cNvPr id="5" name="日付プレースホルダー 4">
            <a:extLst>
              <a:ext uri="{FF2B5EF4-FFF2-40B4-BE49-F238E27FC236}">
                <a16:creationId xmlns:a16="http://schemas.microsoft.com/office/drawing/2014/main" id="{3AFE8414-0D8B-88D0-912C-343B6D49F3C7}"/>
              </a:ext>
            </a:extLst>
          </p:cNvPr>
          <p:cNvSpPr>
            <a:spLocks noGrp="1"/>
          </p:cNvSpPr>
          <p:nvPr>
            <p:ph type="dt" idx="1"/>
          </p:nvPr>
        </p:nvSpPr>
        <p:spPr/>
        <p:txBody>
          <a:bodyPr/>
          <a:lstStyle/>
          <a:p>
            <a:endParaRPr kumimoji="1" lang="ja-JP" altLang="en-US"/>
          </a:p>
        </p:txBody>
      </p:sp>
    </p:spTree>
    <p:extLst>
      <p:ext uri="{BB962C8B-B14F-4D97-AF65-F5344CB8AC3E}">
        <p14:creationId xmlns:p14="http://schemas.microsoft.com/office/powerpoint/2010/main" val="185402128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53F9A467-A2BD-468D-AAED-546DCDB21CF1}" type="slidenum">
              <a:rPr kumimoji="1" lang="ja-JP" altLang="en-US" smtClean="0"/>
              <a:t>2</a:t>
            </a:fld>
            <a:endParaRPr kumimoji="1" lang="ja-JP" altLang="en-US"/>
          </a:p>
        </p:txBody>
      </p:sp>
      <p:sp>
        <p:nvSpPr>
          <p:cNvPr id="5" name="日付プレースホルダー 4">
            <a:extLst>
              <a:ext uri="{FF2B5EF4-FFF2-40B4-BE49-F238E27FC236}">
                <a16:creationId xmlns:a16="http://schemas.microsoft.com/office/drawing/2014/main" id="{F6ED89C8-8AC0-6E5F-8A24-C13A4F817741}"/>
              </a:ext>
            </a:extLst>
          </p:cNvPr>
          <p:cNvSpPr>
            <a:spLocks noGrp="1"/>
          </p:cNvSpPr>
          <p:nvPr>
            <p:ph type="dt" idx="1"/>
          </p:nvPr>
        </p:nvSpPr>
        <p:spPr/>
        <p:txBody>
          <a:bodyPr/>
          <a:lstStyle/>
          <a:p>
            <a:endParaRPr kumimoji="1" lang="ja-JP" altLang="en-US"/>
          </a:p>
        </p:txBody>
      </p:sp>
    </p:spTree>
    <p:extLst>
      <p:ext uri="{BB962C8B-B14F-4D97-AF65-F5344CB8AC3E}">
        <p14:creationId xmlns:p14="http://schemas.microsoft.com/office/powerpoint/2010/main" val="249935624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梅田町の現状です。</a:t>
            </a:r>
            <a:endParaRPr kumimoji="1" lang="en-US" altLang="ja-JP" dirty="0"/>
          </a:p>
          <a:p>
            <a:r>
              <a:rPr kumimoji="1" lang="ja-JP" altLang="en-US" dirty="0"/>
              <a:t>桐生市は日常生活圏域を</a:t>
            </a:r>
            <a:r>
              <a:rPr kumimoji="1" lang="en-US" altLang="ja-JP" dirty="0"/>
              <a:t>8</a:t>
            </a:r>
            <a:r>
              <a:rPr kumimoji="1" lang="ja-JP" altLang="en-US" dirty="0"/>
              <a:t>圏域に分けて支援体制を構築しています。梅田町は第</a:t>
            </a:r>
            <a:r>
              <a:rPr kumimoji="1" lang="en-US" altLang="ja-JP" dirty="0"/>
              <a:t>1</a:t>
            </a:r>
            <a:r>
              <a:rPr kumimoji="1" lang="ja-JP" altLang="en-US" dirty="0"/>
              <a:t>圏域で包括支援センターは山育会に担当していただいています。</a:t>
            </a:r>
            <a:endParaRPr kumimoji="1" lang="en-US" altLang="ja-JP" dirty="0"/>
          </a:p>
          <a:p>
            <a:r>
              <a:rPr kumimoji="1" lang="ja-JP" altLang="en-US" dirty="0"/>
              <a:t>左の表、包括山育会や社協が担当している（本町や織姫町など旧市街地）の地区は</a:t>
            </a:r>
            <a:r>
              <a:rPr kumimoji="1" lang="en-US" altLang="ja-JP" dirty="0"/>
              <a:t>65</a:t>
            </a:r>
            <a:r>
              <a:rPr kumimoji="1" lang="ja-JP" altLang="en-US" dirty="0"/>
              <a:t>歳以上の方の人口が</a:t>
            </a:r>
            <a:r>
              <a:rPr kumimoji="1" lang="en-US" altLang="ja-JP" dirty="0"/>
              <a:t>42.9</a:t>
            </a:r>
            <a:r>
              <a:rPr kumimoji="1" lang="ja-JP" altLang="en-US" dirty="0"/>
              <a:t>％と市内では特に高齢化率が高くなっています。</a:t>
            </a:r>
            <a:endParaRPr kumimoji="1" lang="en-US" altLang="ja-JP" dirty="0"/>
          </a:p>
          <a:p>
            <a:r>
              <a:rPr kumimoji="1" lang="ja-JP" altLang="en-US" dirty="0"/>
              <a:t>右の表、</a:t>
            </a:r>
            <a:r>
              <a:rPr kumimoji="1" lang="en-US" altLang="ja-JP" dirty="0"/>
              <a:t>65</a:t>
            </a:r>
            <a:r>
              <a:rPr kumimoji="1" lang="ja-JP" altLang="en-US" dirty="0"/>
              <a:t>歳以上の人口に対する介護認定者の割合については、どの地区も</a:t>
            </a:r>
            <a:r>
              <a:rPr kumimoji="1" lang="en-US" altLang="ja-JP" dirty="0"/>
              <a:t>4</a:t>
            </a:r>
            <a:r>
              <a:rPr kumimoji="1" lang="ja-JP" altLang="en-US" dirty="0"/>
              <a:t>～</a:t>
            </a:r>
            <a:r>
              <a:rPr kumimoji="1" lang="en-US" altLang="ja-JP" dirty="0"/>
              <a:t>5</a:t>
            </a:r>
            <a:r>
              <a:rPr kumimoji="1" lang="ja-JP" altLang="en-US" dirty="0"/>
              <a:t>人に</a:t>
            </a:r>
            <a:r>
              <a:rPr kumimoji="1" lang="en-US" altLang="ja-JP" dirty="0"/>
              <a:t>1</a:t>
            </a:r>
            <a:r>
              <a:rPr kumimoji="1" lang="ja-JP" altLang="en-US" dirty="0"/>
              <a:t>人程度となっており、包括神明が担当している（広沢町等）第</a:t>
            </a:r>
            <a:r>
              <a:rPr kumimoji="1" lang="en-US" altLang="ja-JP" dirty="0"/>
              <a:t>8</a:t>
            </a:r>
            <a:r>
              <a:rPr kumimoji="1" lang="ja-JP" altLang="en-US" dirty="0"/>
              <a:t>圏域が一番高くなっています。</a:t>
            </a:r>
          </a:p>
        </p:txBody>
      </p:sp>
      <p:sp>
        <p:nvSpPr>
          <p:cNvPr id="4" name="日付プレースホルダー 3">
            <a:extLst>
              <a:ext uri="{FF2B5EF4-FFF2-40B4-BE49-F238E27FC236}">
                <a16:creationId xmlns:a16="http://schemas.microsoft.com/office/drawing/2014/main" id="{C62258B2-A79F-ADE4-6BE8-8118BD2573A7}"/>
              </a:ext>
            </a:extLst>
          </p:cNvPr>
          <p:cNvSpPr>
            <a:spLocks noGrp="1"/>
          </p:cNvSpPr>
          <p:nvPr>
            <p:ph type="dt" idx="1"/>
          </p:nvPr>
        </p:nvSpPr>
        <p:spPr/>
        <p:txBody>
          <a:bodyPr/>
          <a:lstStyle/>
          <a:p>
            <a:endParaRPr kumimoji="1" lang="ja-JP" altLang="en-US"/>
          </a:p>
        </p:txBody>
      </p:sp>
    </p:spTree>
    <p:extLst>
      <p:ext uri="{BB962C8B-B14F-4D97-AF65-F5344CB8AC3E}">
        <p14:creationId xmlns:p14="http://schemas.microsoft.com/office/powerpoint/2010/main" val="198736758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9202" name="Rectangle 2">
            <a:extLst>
              <a:ext uri="{FF2B5EF4-FFF2-40B4-BE49-F238E27FC236}">
                <a16:creationId xmlns:a16="http://schemas.microsoft.com/office/drawing/2014/main" id="{56DBF4D1-E9DC-4586-A8AB-A4FED817E8E2}"/>
              </a:ext>
            </a:extLst>
          </p:cNvPr>
          <p:cNvSpPr>
            <a:spLocks noGrp="1" noRot="1" noChangeAspect="1" noChangeArrowheads="1" noTextEdit="1"/>
          </p:cNvSpPr>
          <p:nvPr>
            <p:ph type="sldImg"/>
          </p:nvPr>
        </p:nvSpPr>
        <p:spPr>
          <a:ln/>
        </p:spPr>
      </p:sp>
      <p:sp>
        <p:nvSpPr>
          <p:cNvPr id="179203" name="Rectangle 3">
            <a:extLst>
              <a:ext uri="{FF2B5EF4-FFF2-40B4-BE49-F238E27FC236}">
                <a16:creationId xmlns:a16="http://schemas.microsoft.com/office/drawing/2014/main" id="{BD8BC17B-C7DA-4AF1-884C-0FC1FDF6BCE7}"/>
              </a:ext>
            </a:extLst>
          </p:cNvPr>
          <p:cNvSpPr>
            <a:spLocks noGrp="1" noChangeArrowheads="1"/>
          </p:cNvSpPr>
          <p:nvPr>
            <p:ph type="body" idx="1"/>
          </p:nvPr>
        </p:nvSpPr>
        <p:spPr>
          <a:noFill/>
        </p:spPr>
        <p:txBody>
          <a:bodyPr/>
          <a:lstStyle/>
          <a:p>
            <a:endParaRPr lang="ja-JP" altLang="en-US" dirty="0"/>
          </a:p>
        </p:txBody>
      </p:sp>
      <p:sp>
        <p:nvSpPr>
          <p:cNvPr id="2" name="日付プレースホルダー 1">
            <a:extLst>
              <a:ext uri="{FF2B5EF4-FFF2-40B4-BE49-F238E27FC236}">
                <a16:creationId xmlns:a16="http://schemas.microsoft.com/office/drawing/2014/main" id="{164B024F-F966-7ABE-B04C-6E3F002EE680}"/>
              </a:ext>
            </a:extLst>
          </p:cNvPr>
          <p:cNvSpPr>
            <a:spLocks noGrp="1"/>
          </p:cNvSpPr>
          <p:nvPr>
            <p:ph type="dt" idx="1"/>
          </p:nvPr>
        </p:nvSpPr>
        <p:spPr/>
        <p:txBody>
          <a:bodyPr/>
          <a:lstStyle/>
          <a:p>
            <a:endParaRPr kumimoji="1" lang="ja-JP"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53F9A467-A2BD-468D-AAED-546DCDB21CF1}" type="slidenum">
              <a:rPr kumimoji="1" lang="ja-JP" altLang="en-US" smtClean="0"/>
              <a:t>5</a:t>
            </a:fld>
            <a:endParaRPr kumimoji="1" lang="ja-JP" altLang="en-US"/>
          </a:p>
        </p:txBody>
      </p:sp>
      <p:sp>
        <p:nvSpPr>
          <p:cNvPr id="5" name="日付プレースホルダー 4">
            <a:extLst>
              <a:ext uri="{FF2B5EF4-FFF2-40B4-BE49-F238E27FC236}">
                <a16:creationId xmlns:a16="http://schemas.microsoft.com/office/drawing/2014/main" id="{6ED0EB2C-1013-DC55-4A70-F3B2FA6F8981}"/>
              </a:ext>
            </a:extLst>
          </p:cNvPr>
          <p:cNvSpPr>
            <a:spLocks noGrp="1"/>
          </p:cNvSpPr>
          <p:nvPr>
            <p:ph type="dt" idx="1"/>
          </p:nvPr>
        </p:nvSpPr>
        <p:spPr/>
        <p:txBody>
          <a:bodyPr/>
          <a:lstStyle/>
          <a:p>
            <a:endParaRPr kumimoji="1" lang="ja-JP" altLang="en-US"/>
          </a:p>
        </p:txBody>
      </p:sp>
    </p:spTree>
    <p:extLst>
      <p:ext uri="{BB962C8B-B14F-4D97-AF65-F5344CB8AC3E}">
        <p14:creationId xmlns:p14="http://schemas.microsoft.com/office/powerpoint/2010/main" val="6638071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defTabSz="914264">
              <a:defRPr/>
            </a:pPr>
            <a:r>
              <a:rPr kumimoji="1" lang="ja-JP" altLang="en-US" dirty="0"/>
              <a:t>そんな課題や思いを整理し良い方向へ進むための考え方のシステム</a:t>
            </a:r>
            <a:endParaRPr kumimoji="1" lang="en-US" altLang="ja-JP" dirty="0"/>
          </a:p>
          <a:p>
            <a:pPr defTabSz="914264">
              <a:defRPr/>
            </a:pPr>
            <a:r>
              <a:rPr kumimoji="1" lang="ja-JP" altLang="en-US" dirty="0"/>
              <a:t>地域包括ケアシステムと言って「自助・互助・共助・公助」といった支え合いの観点から区分したものを表しています。</a:t>
            </a:r>
            <a:endParaRPr kumimoji="1" lang="en-US" altLang="ja-JP" dirty="0"/>
          </a:p>
          <a:p>
            <a:pPr defTabSz="914264">
              <a:defRPr/>
            </a:pPr>
            <a:endParaRPr kumimoji="1" lang="en-US" altLang="ja-JP" dirty="0"/>
          </a:p>
          <a:p>
            <a:r>
              <a:rPr kumimoji="1" lang="ja-JP" altLang="en-US" dirty="0"/>
              <a:t>自助（左上）：自分自身で課題を解決すること、セルフケアです。自発的に介護予防教室に通ったり、検診を受診したりすることが挙げられます。</a:t>
            </a:r>
            <a:endParaRPr kumimoji="1" lang="en-US" altLang="ja-JP" dirty="0"/>
          </a:p>
          <a:p>
            <a:r>
              <a:rPr kumimoji="1" lang="ja-JP" altLang="en-US" dirty="0"/>
              <a:t>互助（右上）：公的な支援ではなく、インフォーマルな支援です。住民同士の助け合い、ボランティア活動などで、お互いに助け合うことです。</a:t>
            </a:r>
            <a:endParaRPr kumimoji="1" lang="en-US" altLang="ja-JP" dirty="0"/>
          </a:p>
          <a:p>
            <a:r>
              <a:rPr kumimoji="1" lang="ja-JP" altLang="en-US" dirty="0"/>
              <a:t>共助（左下）：制度化されている助け合いです。介護保険、医療保険、年金制度などを言います。</a:t>
            </a:r>
            <a:endParaRPr kumimoji="1" lang="en-US" altLang="ja-JP" dirty="0"/>
          </a:p>
          <a:p>
            <a:r>
              <a:rPr kumimoji="1" lang="ja-JP" altLang="en-US" dirty="0"/>
              <a:t>公助（右下）：公的扶助と言い、生活保護など税金（公費）によるものです。</a:t>
            </a:r>
            <a:endParaRPr kumimoji="1" lang="en-US" altLang="ja-JP" dirty="0"/>
          </a:p>
          <a:p>
            <a:endParaRPr kumimoji="1" lang="en-US" altLang="ja-JP" dirty="0"/>
          </a:p>
          <a:p>
            <a:r>
              <a:rPr kumimoji="1" lang="ja-JP" altLang="en-US" dirty="0"/>
              <a:t>上側２つ（色を変えた部分）の自助・互助については、自発的なものにあたり、高齢化が進む今、非常に大切なことで、最も求められているものです。</a:t>
            </a:r>
            <a:endParaRPr kumimoji="1" lang="en-US" altLang="ja-JP" dirty="0"/>
          </a:p>
          <a:p>
            <a:r>
              <a:rPr kumimoji="1" lang="ja-JP" altLang="en-US" dirty="0"/>
              <a:t>下側２つの共助・公助については、制度に基づく助け合いにあたります。高齢化が進み、支える世代が少なくなれば、財政が厳しくなり、今後、期待が難しい部分です。</a:t>
            </a:r>
          </a:p>
          <a:p>
            <a:r>
              <a:rPr kumimoji="1" lang="ja-JP" altLang="en-US" dirty="0"/>
              <a:t>そのため、介護予防・地域での支え合いが重要になると考えられ、制度の活用や活動が各地域で活発に行われています。</a:t>
            </a:r>
            <a:endParaRPr kumimoji="1" lang="en-US" altLang="ja-JP" dirty="0"/>
          </a:p>
          <a:p>
            <a:r>
              <a:rPr kumimoji="1" lang="ja-JP" altLang="en-US" dirty="0"/>
              <a:t>認知症の分野では</a:t>
            </a:r>
          </a:p>
        </p:txBody>
      </p:sp>
      <p:sp>
        <p:nvSpPr>
          <p:cNvPr id="4" name="日付プレースホルダー 3">
            <a:extLst>
              <a:ext uri="{FF2B5EF4-FFF2-40B4-BE49-F238E27FC236}">
                <a16:creationId xmlns:a16="http://schemas.microsoft.com/office/drawing/2014/main" id="{A35E5C69-A6BE-E582-BD2B-FDBD35BC7BE1}"/>
              </a:ext>
            </a:extLst>
          </p:cNvPr>
          <p:cNvSpPr>
            <a:spLocks noGrp="1"/>
          </p:cNvSpPr>
          <p:nvPr>
            <p:ph type="dt" idx="1"/>
          </p:nvPr>
        </p:nvSpPr>
        <p:spPr/>
        <p:txBody>
          <a:bodyPr/>
          <a:lstStyle/>
          <a:p>
            <a:endParaRPr kumimoji="1" lang="ja-JP" altLang="en-US"/>
          </a:p>
        </p:txBody>
      </p:sp>
    </p:spTree>
    <p:extLst>
      <p:ext uri="{BB962C8B-B14F-4D97-AF65-F5344CB8AC3E}">
        <p14:creationId xmlns:p14="http://schemas.microsoft.com/office/powerpoint/2010/main" val="243219460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7">
            <a:extLst>
              <a:ext uri="{FF2B5EF4-FFF2-40B4-BE49-F238E27FC236}">
                <a16:creationId xmlns:a16="http://schemas.microsoft.com/office/drawing/2014/main" id="{8FAE4821-C512-42F0-AFB9-AB14E5411CB1}"/>
              </a:ext>
            </a:extLst>
          </p:cNvPr>
          <p:cNvSpPr>
            <a:spLocks noGrp="1" noChangeArrowheads="1"/>
          </p:cNvSpPr>
          <p:nvPr>
            <p:ph type="sldNum" sz="quarter" idx="5"/>
          </p:nvPr>
        </p:nvSpPr>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CA90147C-7820-4999-821B-A5C2DAA10540}" type="slidenum">
              <a:rPr lang="en-US" altLang="ja-JP">
                <a:latin typeface="游ゴシック" panose="020B0400000000000000" pitchFamily="50" charset="-128"/>
              </a:rPr>
              <a:pPr/>
              <a:t>7</a:t>
            </a:fld>
            <a:endParaRPr lang="en-US" altLang="ja-JP">
              <a:latin typeface="游ゴシック" panose="020B0400000000000000" pitchFamily="50" charset="-128"/>
            </a:endParaRPr>
          </a:p>
        </p:txBody>
      </p:sp>
      <p:sp>
        <p:nvSpPr>
          <p:cNvPr id="64515" name="Rectangle 2">
            <a:extLst>
              <a:ext uri="{FF2B5EF4-FFF2-40B4-BE49-F238E27FC236}">
                <a16:creationId xmlns:a16="http://schemas.microsoft.com/office/drawing/2014/main" id="{9140BB28-F5AB-49F4-B9EF-476B31EA051A}"/>
              </a:ext>
            </a:extLst>
          </p:cNvPr>
          <p:cNvSpPr>
            <a:spLocks noGrp="1" noRot="1" noChangeAspect="1" noChangeArrowheads="1" noTextEdit="1"/>
          </p:cNvSpPr>
          <p:nvPr>
            <p:ph type="sldImg"/>
          </p:nvPr>
        </p:nvSpPr>
        <p:spPr>
          <a:ln/>
        </p:spPr>
      </p:sp>
      <p:sp>
        <p:nvSpPr>
          <p:cNvPr id="64516" name="Rectangle 3">
            <a:extLst>
              <a:ext uri="{FF2B5EF4-FFF2-40B4-BE49-F238E27FC236}">
                <a16:creationId xmlns:a16="http://schemas.microsoft.com/office/drawing/2014/main" id="{0A24FA37-39E1-4755-83E1-E40500CAD102}"/>
              </a:ext>
            </a:extLst>
          </p:cNvPr>
          <p:cNvSpPr>
            <a:spLocks noGrp="1" noChangeArrowheads="1"/>
          </p:cNvSpPr>
          <p:nvPr>
            <p:ph type="body" idx="1"/>
          </p:nvPr>
        </p:nvSpPr>
        <p:spPr>
          <a:noFill/>
        </p:spPr>
        <p:txBody>
          <a:bodyPr/>
          <a:lstStyle/>
          <a:p>
            <a:endParaRPr lang="ja-JP" altLang="en-US"/>
          </a:p>
        </p:txBody>
      </p:sp>
      <p:sp>
        <p:nvSpPr>
          <p:cNvPr id="2" name="日付プレースホルダー 1">
            <a:extLst>
              <a:ext uri="{FF2B5EF4-FFF2-40B4-BE49-F238E27FC236}">
                <a16:creationId xmlns:a16="http://schemas.microsoft.com/office/drawing/2014/main" id="{DDFA4C40-7B18-972D-1286-2B6F1ACD0933}"/>
              </a:ext>
            </a:extLst>
          </p:cNvPr>
          <p:cNvSpPr>
            <a:spLocks noGrp="1"/>
          </p:cNvSpPr>
          <p:nvPr>
            <p:ph type="dt" idx="1"/>
          </p:nvPr>
        </p:nvSpPr>
        <p:spPr/>
        <p:txBody>
          <a:bodyPr/>
          <a:lstStyle/>
          <a:p>
            <a:endParaRPr kumimoji="1" lang="ja-JP" altLang="en-US"/>
          </a:p>
        </p:txBody>
      </p:sp>
    </p:spTree>
    <p:extLst>
      <p:ext uri="{BB962C8B-B14F-4D97-AF65-F5344CB8AC3E}">
        <p14:creationId xmlns:p14="http://schemas.microsoft.com/office/powerpoint/2010/main" val="82255011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7">
            <a:extLst>
              <a:ext uri="{FF2B5EF4-FFF2-40B4-BE49-F238E27FC236}">
                <a16:creationId xmlns:a16="http://schemas.microsoft.com/office/drawing/2014/main" id="{8FAE4821-C512-42F0-AFB9-AB14E5411CB1}"/>
              </a:ext>
            </a:extLst>
          </p:cNvPr>
          <p:cNvSpPr>
            <a:spLocks noGrp="1" noChangeArrowheads="1"/>
          </p:cNvSpPr>
          <p:nvPr>
            <p:ph type="sldNum" sz="quarter" idx="5"/>
          </p:nvPr>
        </p:nvSpPr>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CA90147C-7820-4999-821B-A5C2DAA10540}" type="slidenum">
              <a:rPr lang="en-US" altLang="ja-JP">
                <a:latin typeface="游ゴシック" panose="020B0400000000000000" pitchFamily="50" charset="-128"/>
              </a:rPr>
              <a:pPr/>
              <a:t>8</a:t>
            </a:fld>
            <a:endParaRPr lang="en-US" altLang="ja-JP">
              <a:latin typeface="游ゴシック" panose="020B0400000000000000" pitchFamily="50" charset="-128"/>
            </a:endParaRPr>
          </a:p>
        </p:txBody>
      </p:sp>
      <p:sp>
        <p:nvSpPr>
          <p:cNvPr id="64515" name="Rectangle 2">
            <a:extLst>
              <a:ext uri="{FF2B5EF4-FFF2-40B4-BE49-F238E27FC236}">
                <a16:creationId xmlns:a16="http://schemas.microsoft.com/office/drawing/2014/main" id="{9140BB28-F5AB-49F4-B9EF-476B31EA051A}"/>
              </a:ext>
            </a:extLst>
          </p:cNvPr>
          <p:cNvSpPr>
            <a:spLocks noGrp="1" noRot="1" noChangeAspect="1" noChangeArrowheads="1" noTextEdit="1"/>
          </p:cNvSpPr>
          <p:nvPr>
            <p:ph type="sldImg"/>
          </p:nvPr>
        </p:nvSpPr>
        <p:spPr>
          <a:ln/>
        </p:spPr>
      </p:sp>
      <p:sp>
        <p:nvSpPr>
          <p:cNvPr id="64516" name="Rectangle 3">
            <a:extLst>
              <a:ext uri="{FF2B5EF4-FFF2-40B4-BE49-F238E27FC236}">
                <a16:creationId xmlns:a16="http://schemas.microsoft.com/office/drawing/2014/main" id="{0A24FA37-39E1-4755-83E1-E40500CAD102}"/>
              </a:ext>
            </a:extLst>
          </p:cNvPr>
          <p:cNvSpPr>
            <a:spLocks noGrp="1" noChangeArrowheads="1"/>
          </p:cNvSpPr>
          <p:nvPr>
            <p:ph type="body" idx="1"/>
          </p:nvPr>
        </p:nvSpPr>
        <p:spPr>
          <a:noFill/>
        </p:spPr>
        <p:txBody>
          <a:bodyPr/>
          <a:lstStyle/>
          <a:p>
            <a:r>
              <a:rPr lang="ja-JP" altLang="en-US" dirty="0"/>
              <a:t>超高齢社会を支える手立て</a:t>
            </a:r>
          </a:p>
        </p:txBody>
      </p:sp>
      <p:sp>
        <p:nvSpPr>
          <p:cNvPr id="2" name="日付プレースホルダー 1">
            <a:extLst>
              <a:ext uri="{FF2B5EF4-FFF2-40B4-BE49-F238E27FC236}">
                <a16:creationId xmlns:a16="http://schemas.microsoft.com/office/drawing/2014/main" id="{ADCF2F22-4312-328E-CE80-A5FA66BD2853}"/>
              </a:ext>
            </a:extLst>
          </p:cNvPr>
          <p:cNvSpPr>
            <a:spLocks noGrp="1"/>
          </p:cNvSpPr>
          <p:nvPr>
            <p:ph type="dt" idx="1"/>
          </p:nvPr>
        </p:nvSpPr>
        <p:spPr/>
        <p:txBody>
          <a:bodyPr/>
          <a:lstStyle/>
          <a:p>
            <a:endParaRPr kumimoji="1" lang="ja-JP" altLang="en-US"/>
          </a:p>
        </p:txBody>
      </p:sp>
    </p:spTree>
    <p:extLst>
      <p:ext uri="{BB962C8B-B14F-4D97-AF65-F5344CB8AC3E}">
        <p14:creationId xmlns:p14="http://schemas.microsoft.com/office/powerpoint/2010/main" val="418791970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桐生市の地域包括支援センターは</a:t>
            </a:r>
            <a:r>
              <a:rPr kumimoji="1" lang="en-US" altLang="ja-JP" dirty="0"/>
              <a:t>9</a:t>
            </a:r>
            <a:r>
              <a:rPr kumimoji="1" lang="ja-JP" altLang="en-US" dirty="0"/>
              <a:t>か所です。市内を</a:t>
            </a:r>
            <a:r>
              <a:rPr kumimoji="1" lang="en-US" altLang="ja-JP" dirty="0"/>
              <a:t>8</a:t>
            </a:r>
            <a:r>
              <a:rPr kumimoji="1" lang="ja-JP" altLang="en-US" dirty="0"/>
              <a:t>圏域に分け、各圏域に相談支援拠点として設置されています。</a:t>
            </a:r>
            <a:endParaRPr kumimoji="1" lang="en-US" altLang="ja-JP" dirty="0"/>
          </a:p>
          <a:p>
            <a:r>
              <a:rPr kumimoji="1" lang="ja-JP" altLang="en-US" dirty="0"/>
              <a:t>地区によって担当の地域包括支援センターがあります。</a:t>
            </a:r>
            <a:endParaRPr kumimoji="1" lang="en-US" altLang="ja-JP" dirty="0"/>
          </a:p>
          <a:p>
            <a:endParaRPr kumimoji="1" lang="en-US" altLang="ja-JP" dirty="0"/>
          </a:p>
          <a:p>
            <a:r>
              <a:rPr lang="ja-JP" altLang="ja-JP" dirty="0"/>
              <a:t>地域包括支援センターとは・・・</a:t>
            </a:r>
          </a:p>
          <a:p>
            <a:r>
              <a:rPr lang="ja-JP" altLang="ja-JP" dirty="0"/>
              <a:t>・高齢者が住み慣れた地域で安心して住み続けられるよう</a:t>
            </a:r>
            <a:r>
              <a:rPr lang="ja-JP" altLang="en-US" dirty="0"/>
              <a:t>、生活や介護に関する様々な相談を受け止め、各ニーズに対応した適切な支援等につなげる相談支援拠点</a:t>
            </a:r>
            <a:r>
              <a:rPr lang="ja-JP" altLang="ja-JP" dirty="0"/>
              <a:t>（高齢者総合相談窓口）として桐生市が委託</a:t>
            </a:r>
            <a:r>
              <a:rPr lang="ja-JP" altLang="en-US" dirty="0"/>
              <a:t>しています</a:t>
            </a:r>
            <a:r>
              <a:rPr lang="ja-JP" altLang="ja-JP" dirty="0"/>
              <a:t>。</a:t>
            </a:r>
            <a:endParaRPr lang="en-US" altLang="ja-JP" dirty="0"/>
          </a:p>
          <a:p>
            <a:r>
              <a:rPr lang="ja-JP" altLang="en-US" dirty="0"/>
              <a:t>・地域包括ケアシステムの中核を担う機関で、市内を</a:t>
            </a:r>
            <a:r>
              <a:rPr lang="en-US" altLang="ja-JP" dirty="0"/>
              <a:t>8</a:t>
            </a:r>
            <a:r>
              <a:rPr lang="ja-JP" altLang="en-US" dirty="0"/>
              <a:t>圏域に分け、各圏域に地域包括支援センターを設置しています。</a:t>
            </a:r>
            <a:endParaRPr lang="ja-JP" altLang="ja-JP" dirty="0"/>
          </a:p>
          <a:p>
            <a:r>
              <a:rPr lang="ja-JP" altLang="en-US" dirty="0"/>
              <a:t>・</a:t>
            </a:r>
            <a:r>
              <a:rPr lang="ja-JP" altLang="ja-JP" dirty="0"/>
              <a:t>地域包括支援センター</a:t>
            </a:r>
            <a:r>
              <a:rPr lang="ja-JP" altLang="en-US" dirty="0"/>
              <a:t>には</a:t>
            </a:r>
            <a:r>
              <a:rPr lang="ja-JP" altLang="ja-JP" dirty="0"/>
              <a:t>社会福祉士、</a:t>
            </a:r>
            <a:r>
              <a:rPr lang="ja-JP" altLang="en-US" dirty="0"/>
              <a:t>保健師、</a:t>
            </a:r>
            <a:r>
              <a:rPr lang="ja-JP" altLang="ja-JP" dirty="0"/>
              <a:t>介護支援専門員の専門職種</a:t>
            </a:r>
            <a:r>
              <a:rPr lang="ja-JP" altLang="en-US" dirty="0"/>
              <a:t>を配置し、</a:t>
            </a:r>
            <a:r>
              <a:rPr lang="ja-JP" altLang="ja-JP" dirty="0"/>
              <a:t>業務全体を「チーム」として支えて</a:t>
            </a:r>
            <a:r>
              <a:rPr lang="ja-JP" altLang="en-US" dirty="0"/>
              <a:t>います。</a:t>
            </a:r>
            <a:r>
              <a:rPr lang="ja-JP" altLang="ja-JP" dirty="0"/>
              <a:t>地域での活動では、地域の保健・福祉・医療の専門職やボランティア、民生委員等の関係者と連携を図りながら活動を</a:t>
            </a:r>
            <a:r>
              <a:rPr lang="ja-JP" altLang="en-US" dirty="0"/>
              <a:t>しています</a:t>
            </a:r>
            <a:r>
              <a:rPr lang="ja-JP" altLang="ja-JP" dirty="0"/>
              <a:t>。</a:t>
            </a:r>
            <a:endParaRPr lang="en-US" altLang="ja-JP" dirty="0"/>
          </a:p>
          <a:p>
            <a:endParaRPr lang="en-US" altLang="ja-JP" dirty="0"/>
          </a:p>
          <a:p>
            <a:r>
              <a:rPr lang="ja-JP" altLang="en-US" dirty="0"/>
              <a:t>・認知症疾患医療センター日新病院</a:t>
            </a:r>
            <a:endParaRPr lang="en-US" altLang="ja-JP" dirty="0"/>
          </a:p>
          <a:p>
            <a:r>
              <a:rPr lang="ja-JP" altLang="en-US" dirty="0"/>
              <a:t>・認知症初期集中支援チーム</a:t>
            </a:r>
            <a:endParaRPr lang="ja-JP" altLang="ja-JP" dirty="0"/>
          </a:p>
          <a:p>
            <a:endParaRPr kumimoji="1" lang="en-US" altLang="ja-JP" dirty="0"/>
          </a:p>
        </p:txBody>
      </p:sp>
      <p:sp>
        <p:nvSpPr>
          <p:cNvPr id="4" name="日付プレースホルダー 3">
            <a:extLst>
              <a:ext uri="{FF2B5EF4-FFF2-40B4-BE49-F238E27FC236}">
                <a16:creationId xmlns:a16="http://schemas.microsoft.com/office/drawing/2014/main" id="{D86FECBA-B51F-6D0A-76E9-BC38D587B0FC}"/>
              </a:ext>
            </a:extLst>
          </p:cNvPr>
          <p:cNvSpPr>
            <a:spLocks noGrp="1"/>
          </p:cNvSpPr>
          <p:nvPr>
            <p:ph type="dt" idx="1"/>
          </p:nvPr>
        </p:nvSpPr>
        <p:spPr/>
        <p:txBody>
          <a:bodyPr/>
          <a:lstStyle/>
          <a:p>
            <a:endParaRPr kumimoji="1" lang="ja-JP" altLang="en-US"/>
          </a:p>
        </p:txBody>
      </p:sp>
    </p:spTree>
    <p:extLst>
      <p:ext uri="{BB962C8B-B14F-4D97-AF65-F5344CB8AC3E}">
        <p14:creationId xmlns:p14="http://schemas.microsoft.com/office/powerpoint/2010/main" val="386200378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247FCD5C-4D01-3873-557A-3B2B07D1F2AB}"/>
              </a:ext>
            </a:extLst>
          </p:cNvPr>
          <p:cNvSpPr>
            <a:spLocks noGrp="1"/>
          </p:cNvSpPr>
          <p:nvPr>
            <p:ph type="ctrTitle"/>
          </p:nvPr>
        </p:nvSpPr>
        <p:spPr>
          <a:xfrm>
            <a:off x="1524000" y="1122363"/>
            <a:ext cx="9144000" cy="2387600"/>
          </a:xfrm>
        </p:spPr>
        <p:txBody>
          <a:bodyPr anchor="b"/>
          <a:lstStyle>
            <a:lvl1pPr algn="ctr">
              <a:defRPr sz="6000"/>
            </a:lvl1pPr>
          </a:lstStyle>
          <a:p>
            <a:r>
              <a:rPr kumimoji="1" lang="ja-JP" altLang="en-US"/>
              <a:t>マスター タイトルの書式設定</a:t>
            </a:r>
          </a:p>
        </p:txBody>
      </p:sp>
      <p:sp>
        <p:nvSpPr>
          <p:cNvPr id="3" name="字幕 2">
            <a:extLst>
              <a:ext uri="{FF2B5EF4-FFF2-40B4-BE49-F238E27FC236}">
                <a16:creationId xmlns:a16="http://schemas.microsoft.com/office/drawing/2014/main" id="{71F3C5AD-8B43-05CB-93A8-B9665EBD1CD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kumimoji="1" lang="ja-JP" altLang="en-US"/>
              <a:t>マスター サブタイトルの書式設定</a:t>
            </a:r>
          </a:p>
        </p:txBody>
      </p:sp>
      <p:sp>
        <p:nvSpPr>
          <p:cNvPr id="4" name="日付プレースホルダー 3">
            <a:extLst>
              <a:ext uri="{FF2B5EF4-FFF2-40B4-BE49-F238E27FC236}">
                <a16:creationId xmlns:a16="http://schemas.microsoft.com/office/drawing/2014/main" id="{C427C93E-C7C6-EF0F-F60B-E190CF859E4D}"/>
              </a:ext>
            </a:extLst>
          </p:cNvPr>
          <p:cNvSpPr>
            <a:spLocks noGrp="1"/>
          </p:cNvSpPr>
          <p:nvPr>
            <p:ph type="dt" sz="half" idx="10"/>
          </p:nvPr>
        </p:nvSpPr>
        <p:spPr/>
        <p:txBody>
          <a:bodyPr/>
          <a:lstStyle/>
          <a:p>
            <a:fld id="{92388B9B-A96A-45FA-A1DC-1E8A982E9422}" type="datetimeFigureOut">
              <a:rPr kumimoji="1" lang="ja-JP" altLang="en-US" smtClean="0"/>
              <a:t>2024/1/16</a:t>
            </a:fld>
            <a:endParaRPr kumimoji="1" lang="ja-JP" altLang="en-US"/>
          </a:p>
        </p:txBody>
      </p:sp>
      <p:sp>
        <p:nvSpPr>
          <p:cNvPr id="5" name="フッター プレースホルダー 4">
            <a:extLst>
              <a:ext uri="{FF2B5EF4-FFF2-40B4-BE49-F238E27FC236}">
                <a16:creationId xmlns:a16="http://schemas.microsoft.com/office/drawing/2014/main" id="{28AE671B-13E4-B9CE-A6CB-58695B3372E0}"/>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9FBC82CC-79BF-8F6C-F941-23B802AACE34}"/>
              </a:ext>
            </a:extLst>
          </p:cNvPr>
          <p:cNvSpPr>
            <a:spLocks noGrp="1"/>
          </p:cNvSpPr>
          <p:nvPr>
            <p:ph type="sldNum" sz="quarter" idx="12"/>
          </p:nvPr>
        </p:nvSpPr>
        <p:spPr/>
        <p:txBody>
          <a:bodyPr/>
          <a:lstStyle/>
          <a:p>
            <a:fld id="{9DEFF26F-BC31-4B6C-83E8-6CB4AB283E54}" type="slidenum">
              <a:rPr kumimoji="1" lang="ja-JP" altLang="en-US" smtClean="0"/>
              <a:t>‹#›</a:t>
            </a:fld>
            <a:endParaRPr kumimoji="1" lang="ja-JP" altLang="en-US"/>
          </a:p>
        </p:txBody>
      </p:sp>
    </p:spTree>
    <p:extLst>
      <p:ext uri="{BB962C8B-B14F-4D97-AF65-F5344CB8AC3E}">
        <p14:creationId xmlns:p14="http://schemas.microsoft.com/office/powerpoint/2010/main" val="355044322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6A841951-0C75-AD2F-C44D-A88E0F61A4F9}"/>
              </a:ext>
            </a:extLst>
          </p:cNvPr>
          <p:cNvSpPr>
            <a:spLocks noGrp="1"/>
          </p:cNvSpPr>
          <p:nvPr>
            <p:ph type="title"/>
          </p:nvPr>
        </p:nvSpPr>
        <p:spPr/>
        <p:txBody>
          <a:bodyPr/>
          <a:lstStyle/>
          <a:p>
            <a:r>
              <a:rPr kumimoji="1" lang="ja-JP" altLang="en-US"/>
              <a:t>マスター タイトルの書式設定</a:t>
            </a:r>
          </a:p>
        </p:txBody>
      </p:sp>
      <p:sp>
        <p:nvSpPr>
          <p:cNvPr id="3" name="縦書きテキスト プレースホルダー 2">
            <a:extLst>
              <a:ext uri="{FF2B5EF4-FFF2-40B4-BE49-F238E27FC236}">
                <a16:creationId xmlns:a16="http://schemas.microsoft.com/office/drawing/2014/main" id="{66BFC333-CF9C-9322-6673-A4ECDF5BFC10}"/>
              </a:ext>
            </a:extLst>
          </p:cNvPr>
          <p:cNvSpPr>
            <a:spLocks noGrp="1"/>
          </p:cNvSpPr>
          <p:nvPr>
            <p:ph type="body" orient="vert" idx="1"/>
          </p:nvPr>
        </p:nvSpPr>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DF500922-6BFE-2EA7-C149-5B13F322EEE5}"/>
              </a:ext>
            </a:extLst>
          </p:cNvPr>
          <p:cNvSpPr>
            <a:spLocks noGrp="1"/>
          </p:cNvSpPr>
          <p:nvPr>
            <p:ph type="dt" sz="half" idx="10"/>
          </p:nvPr>
        </p:nvSpPr>
        <p:spPr/>
        <p:txBody>
          <a:bodyPr/>
          <a:lstStyle/>
          <a:p>
            <a:fld id="{92388B9B-A96A-45FA-A1DC-1E8A982E9422}" type="datetimeFigureOut">
              <a:rPr kumimoji="1" lang="ja-JP" altLang="en-US" smtClean="0"/>
              <a:t>2024/1/16</a:t>
            </a:fld>
            <a:endParaRPr kumimoji="1" lang="ja-JP" altLang="en-US"/>
          </a:p>
        </p:txBody>
      </p:sp>
      <p:sp>
        <p:nvSpPr>
          <p:cNvPr id="5" name="フッター プレースホルダー 4">
            <a:extLst>
              <a:ext uri="{FF2B5EF4-FFF2-40B4-BE49-F238E27FC236}">
                <a16:creationId xmlns:a16="http://schemas.microsoft.com/office/drawing/2014/main" id="{A7629DD7-7698-A75B-6437-45C59A521863}"/>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E1D5C4C6-A264-A419-0539-88AB6473F968}"/>
              </a:ext>
            </a:extLst>
          </p:cNvPr>
          <p:cNvSpPr>
            <a:spLocks noGrp="1"/>
          </p:cNvSpPr>
          <p:nvPr>
            <p:ph type="sldNum" sz="quarter" idx="12"/>
          </p:nvPr>
        </p:nvSpPr>
        <p:spPr/>
        <p:txBody>
          <a:bodyPr/>
          <a:lstStyle/>
          <a:p>
            <a:fld id="{9DEFF26F-BC31-4B6C-83E8-6CB4AB283E54}" type="slidenum">
              <a:rPr kumimoji="1" lang="ja-JP" altLang="en-US" smtClean="0"/>
              <a:t>‹#›</a:t>
            </a:fld>
            <a:endParaRPr kumimoji="1" lang="ja-JP" altLang="en-US"/>
          </a:p>
        </p:txBody>
      </p:sp>
    </p:spTree>
    <p:extLst>
      <p:ext uri="{BB962C8B-B14F-4D97-AF65-F5344CB8AC3E}">
        <p14:creationId xmlns:p14="http://schemas.microsoft.com/office/powerpoint/2010/main" val="325911920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a:extLst>
              <a:ext uri="{FF2B5EF4-FFF2-40B4-BE49-F238E27FC236}">
                <a16:creationId xmlns:a16="http://schemas.microsoft.com/office/drawing/2014/main" id="{AF15E8BB-D6A9-D4C3-B068-DB7B2F5EC984}"/>
              </a:ext>
            </a:extLst>
          </p:cNvPr>
          <p:cNvSpPr>
            <a:spLocks noGrp="1"/>
          </p:cNvSpPr>
          <p:nvPr>
            <p:ph type="title" orient="vert"/>
          </p:nvPr>
        </p:nvSpPr>
        <p:spPr>
          <a:xfrm>
            <a:off x="8724900" y="365125"/>
            <a:ext cx="2628900" cy="5811838"/>
          </a:xfrm>
        </p:spPr>
        <p:txBody>
          <a:bodyPr vert="eaVert"/>
          <a:lstStyle/>
          <a:p>
            <a:r>
              <a:rPr kumimoji="1" lang="ja-JP" altLang="en-US"/>
              <a:t>マスター タイトルの書式設定</a:t>
            </a:r>
          </a:p>
        </p:txBody>
      </p:sp>
      <p:sp>
        <p:nvSpPr>
          <p:cNvPr id="3" name="縦書きテキスト プレースホルダー 2">
            <a:extLst>
              <a:ext uri="{FF2B5EF4-FFF2-40B4-BE49-F238E27FC236}">
                <a16:creationId xmlns:a16="http://schemas.microsoft.com/office/drawing/2014/main" id="{B8F9F988-4341-94D9-17B9-9CC827DB5279}"/>
              </a:ext>
            </a:extLst>
          </p:cNvPr>
          <p:cNvSpPr>
            <a:spLocks noGrp="1"/>
          </p:cNvSpPr>
          <p:nvPr>
            <p:ph type="body" orient="vert" idx="1"/>
          </p:nvPr>
        </p:nvSpPr>
        <p:spPr>
          <a:xfrm>
            <a:off x="838200" y="365125"/>
            <a:ext cx="7734300" cy="5811838"/>
          </a:xfrm>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5ADCCCAF-CC33-D905-EDD6-2D4DE5F5AEF8}"/>
              </a:ext>
            </a:extLst>
          </p:cNvPr>
          <p:cNvSpPr>
            <a:spLocks noGrp="1"/>
          </p:cNvSpPr>
          <p:nvPr>
            <p:ph type="dt" sz="half" idx="10"/>
          </p:nvPr>
        </p:nvSpPr>
        <p:spPr/>
        <p:txBody>
          <a:bodyPr/>
          <a:lstStyle/>
          <a:p>
            <a:fld id="{92388B9B-A96A-45FA-A1DC-1E8A982E9422}" type="datetimeFigureOut">
              <a:rPr kumimoji="1" lang="ja-JP" altLang="en-US" smtClean="0"/>
              <a:t>2024/1/16</a:t>
            </a:fld>
            <a:endParaRPr kumimoji="1" lang="ja-JP" altLang="en-US"/>
          </a:p>
        </p:txBody>
      </p:sp>
      <p:sp>
        <p:nvSpPr>
          <p:cNvPr id="5" name="フッター プレースホルダー 4">
            <a:extLst>
              <a:ext uri="{FF2B5EF4-FFF2-40B4-BE49-F238E27FC236}">
                <a16:creationId xmlns:a16="http://schemas.microsoft.com/office/drawing/2014/main" id="{3CFCB25D-2AD5-24CF-067A-C8B365EA9E23}"/>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EE7015D5-0AB7-A381-E063-627EEACA460F}"/>
              </a:ext>
            </a:extLst>
          </p:cNvPr>
          <p:cNvSpPr>
            <a:spLocks noGrp="1"/>
          </p:cNvSpPr>
          <p:nvPr>
            <p:ph type="sldNum" sz="quarter" idx="12"/>
          </p:nvPr>
        </p:nvSpPr>
        <p:spPr/>
        <p:txBody>
          <a:bodyPr/>
          <a:lstStyle/>
          <a:p>
            <a:fld id="{9DEFF26F-BC31-4B6C-83E8-6CB4AB283E54}" type="slidenum">
              <a:rPr kumimoji="1" lang="ja-JP" altLang="en-US" smtClean="0"/>
              <a:t>‹#›</a:t>
            </a:fld>
            <a:endParaRPr kumimoji="1" lang="ja-JP" altLang="en-US"/>
          </a:p>
        </p:txBody>
      </p:sp>
    </p:spTree>
    <p:extLst>
      <p:ext uri="{BB962C8B-B14F-4D97-AF65-F5344CB8AC3E}">
        <p14:creationId xmlns:p14="http://schemas.microsoft.com/office/powerpoint/2010/main" val="70123858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BB4B6F58-984F-84DF-CD4C-4AD56F21FC63}"/>
              </a:ext>
            </a:extLst>
          </p:cNvPr>
          <p:cNvSpPr>
            <a:spLocks noGrp="1"/>
          </p:cNvSpPr>
          <p:nvPr>
            <p:ph type="title"/>
          </p:nvPr>
        </p:nvSpPr>
        <p:spPr/>
        <p:txBody>
          <a:body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1AE5BBED-54AC-D331-5B15-53FC80E7E84C}"/>
              </a:ext>
            </a:extLst>
          </p:cNvPr>
          <p:cNvSpPr>
            <a:spLocks noGrp="1"/>
          </p:cNvSpPr>
          <p:nvPr>
            <p:ph idx="1"/>
          </p:nvPr>
        </p:nvSpPr>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7A8C6B2C-4DF3-EDB0-A4AE-2C7B50643284}"/>
              </a:ext>
            </a:extLst>
          </p:cNvPr>
          <p:cNvSpPr>
            <a:spLocks noGrp="1"/>
          </p:cNvSpPr>
          <p:nvPr>
            <p:ph type="dt" sz="half" idx="10"/>
          </p:nvPr>
        </p:nvSpPr>
        <p:spPr/>
        <p:txBody>
          <a:bodyPr/>
          <a:lstStyle/>
          <a:p>
            <a:fld id="{92388B9B-A96A-45FA-A1DC-1E8A982E9422}" type="datetimeFigureOut">
              <a:rPr kumimoji="1" lang="ja-JP" altLang="en-US" smtClean="0"/>
              <a:t>2024/1/16</a:t>
            </a:fld>
            <a:endParaRPr kumimoji="1" lang="ja-JP" altLang="en-US"/>
          </a:p>
        </p:txBody>
      </p:sp>
      <p:sp>
        <p:nvSpPr>
          <p:cNvPr id="5" name="フッター プレースホルダー 4">
            <a:extLst>
              <a:ext uri="{FF2B5EF4-FFF2-40B4-BE49-F238E27FC236}">
                <a16:creationId xmlns:a16="http://schemas.microsoft.com/office/drawing/2014/main" id="{41BCCA85-EAD4-2CBE-074D-B1B8518E6033}"/>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3F27349A-9AEA-F9FE-73D3-0E22585104D2}"/>
              </a:ext>
            </a:extLst>
          </p:cNvPr>
          <p:cNvSpPr>
            <a:spLocks noGrp="1"/>
          </p:cNvSpPr>
          <p:nvPr>
            <p:ph type="sldNum" sz="quarter" idx="12"/>
          </p:nvPr>
        </p:nvSpPr>
        <p:spPr/>
        <p:txBody>
          <a:bodyPr/>
          <a:lstStyle/>
          <a:p>
            <a:fld id="{9DEFF26F-BC31-4B6C-83E8-6CB4AB283E54}" type="slidenum">
              <a:rPr kumimoji="1" lang="ja-JP" altLang="en-US" smtClean="0"/>
              <a:t>‹#›</a:t>
            </a:fld>
            <a:endParaRPr kumimoji="1" lang="ja-JP" altLang="en-US"/>
          </a:p>
        </p:txBody>
      </p:sp>
    </p:spTree>
    <p:extLst>
      <p:ext uri="{BB962C8B-B14F-4D97-AF65-F5344CB8AC3E}">
        <p14:creationId xmlns:p14="http://schemas.microsoft.com/office/powerpoint/2010/main" val="160655294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E7E66599-DA80-08D7-B141-63007AAF6959}"/>
              </a:ext>
            </a:extLst>
          </p:cNvPr>
          <p:cNvSpPr>
            <a:spLocks noGrp="1"/>
          </p:cNvSpPr>
          <p:nvPr>
            <p:ph type="title"/>
          </p:nvPr>
        </p:nvSpPr>
        <p:spPr>
          <a:xfrm>
            <a:off x="831850" y="1709738"/>
            <a:ext cx="10515600" cy="2852737"/>
          </a:xfrm>
        </p:spPr>
        <p:txBody>
          <a:bodyPr anchor="b"/>
          <a:lstStyle>
            <a:lvl1pPr>
              <a:defRPr sz="6000"/>
            </a:lvl1p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83A10C29-B120-0F0F-5821-E9ADAE9181A0}"/>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kumimoji="1" lang="ja-JP" altLang="en-US"/>
              <a:t>マスター テキストの書式設定</a:t>
            </a:r>
          </a:p>
        </p:txBody>
      </p:sp>
      <p:sp>
        <p:nvSpPr>
          <p:cNvPr id="4" name="日付プレースホルダー 3">
            <a:extLst>
              <a:ext uri="{FF2B5EF4-FFF2-40B4-BE49-F238E27FC236}">
                <a16:creationId xmlns:a16="http://schemas.microsoft.com/office/drawing/2014/main" id="{3E8AD4DF-DBED-0715-531D-6EEAAF4DF40D}"/>
              </a:ext>
            </a:extLst>
          </p:cNvPr>
          <p:cNvSpPr>
            <a:spLocks noGrp="1"/>
          </p:cNvSpPr>
          <p:nvPr>
            <p:ph type="dt" sz="half" idx="10"/>
          </p:nvPr>
        </p:nvSpPr>
        <p:spPr/>
        <p:txBody>
          <a:bodyPr/>
          <a:lstStyle/>
          <a:p>
            <a:fld id="{92388B9B-A96A-45FA-A1DC-1E8A982E9422}" type="datetimeFigureOut">
              <a:rPr kumimoji="1" lang="ja-JP" altLang="en-US" smtClean="0"/>
              <a:t>2024/1/16</a:t>
            </a:fld>
            <a:endParaRPr kumimoji="1" lang="ja-JP" altLang="en-US"/>
          </a:p>
        </p:txBody>
      </p:sp>
      <p:sp>
        <p:nvSpPr>
          <p:cNvPr id="5" name="フッター プレースホルダー 4">
            <a:extLst>
              <a:ext uri="{FF2B5EF4-FFF2-40B4-BE49-F238E27FC236}">
                <a16:creationId xmlns:a16="http://schemas.microsoft.com/office/drawing/2014/main" id="{F7B17F08-C666-AE7E-1425-F28C0D0AFCAB}"/>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7D7C108D-7524-625B-DD89-CFFF3B591BD0}"/>
              </a:ext>
            </a:extLst>
          </p:cNvPr>
          <p:cNvSpPr>
            <a:spLocks noGrp="1"/>
          </p:cNvSpPr>
          <p:nvPr>
            <p:ph type="sldNum" sz="quarter" idx="12"/>
          </p:nvPr>
        </p:nvSpPr>
        <p:spPr/>
        <p:txBody>
          <a:bodyPr/>
          <a:lstStyle/>
          <a:p>
            <a:fld id="{9DEFF26F-BC31-4B6C-83E8-6CB4AB283E54}" type="slidenum">
              <a:rPr kumimoji="1" lang="ja-JP" altLang="en-US" smtClean="0"/>
              <a:t>‹#›</a:t>
            </a:fld>
            <a:endParaRPr kumimoji="1" lang="ja-JP" altLang="en-US"/>
          </a:p>
        </p:txBody>
      </p:sp>
    </p:spTree>
    <p:extLst>
      <p:ext uri="{BB962C8B-B14F-4D97-AF65-F5344CB8AC3E}">
        <p14:creationId xmlns:p14="http://schemas.microsoft.com/office/powerpoint/2010/main" val="60184490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5C9EF798-91A4-AFB2-170B-1F4C3A2D0199}"/>
              </a:ext>
            </a:extLst>
          </p:cNvPr>
          <p:cNvSpPr>
            <a:spLocks noGrp="1"/>
          </p:cNvSpPr>
          <p:nvPr>
            <p:ph type="title"/>
          </p:nvPr>
        </p:nvSpPr>
        <p:spPr/>
        <p:txBody>
          <a:body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C2E3B3C9-98C9-1C82-5681-C9D69CD79588}"/>
              </a:ext>
            </a:extLst>
          </p:cNvPr>
          <p:cNvSpPr>
            <a:spLocks noGrp="1"/>
          </p:cNvSpPr>
          <p:nvPr>
            <p:ph sz="half" idx="1"/>
          </p:nvPr>
        </p:nvSpPr>
        <p:spPr>
          <a:xfrm>
            <a:off x="838200" y="1825625"/>
            <a:ext cx="518160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ー 3">
            <a:extLst>
              <a:ext uri="{FF2B5EF4-FFF2-40B4-BE49-F238E27FC236}">
                <a16:creationId xmlns:a16="http://schemas.microsoft.com/office/drawing/2014/main" id="{873AF469-545B-D280-EC7E-54588C99B9B4}"/>
              </a:ext>
            </a:extLst>
          </p:cNvPr>
          <p:cNvSpPr>
            <a:spLocks noGrp="1"/>
          </p:cNvSpPr>
          <p:nvPr>
            <p:ph sz="half" idx="2"/>
          </p:nvPr>
        </p:nvSpPr>
        <p:spPr>
          <a:xfrm>
            <a:off x="6172200" y="1825625"/>
            <a:ext cx="518160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日付プレースホルダー 4">
            <a:extLst>
              <a:ext uri="{FF2B5EF4-FFF2-40B4-BE49-F238E27FC236}">
                <a16:creationId xmlns:a16="http://schemas.microsoft.com/office/drawing/2014/main" id="{E65E454D-34B6-DA72-297F-F936500D83E2}"/>
              </a:ext>
            </a:extLst>
          </p:cNvPr>
          <p:cNvSpPr>
            <a:spLocks noGrp="1"/>
          </p:cNvSpPr>
          <p:nvPr>
            <p:ph type="dt" sz="half" idx="10"/>
          </p:nvPr>
        </p:nvSpPr>
        <p:spPr/>
        <p:txBody>
          <a:bodyPr/>
          <a:lstStyle/>
          <a:p>
            <a:fld id="{92388B9B-A96A-45FA-A1DC-1E8A982E9422}" type="datetimeFigureOut">
              <a:rPr kumimoji="1" lang="ja-JP" altLang="en-US" smtClean="0"/>
              <a:t>2024/1/16</a:t>
            </a:fld>
            <a:endParaRPr kumimoji="1" lang="ja-JP" altLang="en-US"/>
          </a:p>
        </p:txBody>
      </p:sp>
      <p:sp>
        <p:nvSpPr>
          <p:cNvPr id="6" name="フッター プレースホルダー 5">
            <a:extLst>
              <a:ext uri="{FF2B5EF4-FFF2-40B4-BE49-F238E27FC236}">
                <a16:creationId xmlns:a16="http://schemas.microsoft.com/office/drawing/2014/main" id="{24E6A0A0-C2FF-C431-FFC5-D168ECA430F8}"/>
              </a:ext>
            </a:extLst>
          </p:cNvPr>
          <p:cNvSpPr>
            <a:spLocks noGrp="1"/>
          </p:cNvSpPr>
          <p:nvPr>
            <p:ph type="ftr" sz="quarter" idx="11"/>
          </p:nvPr>
        </p:nvSpPr>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id="{E435D7EA-6F0D-230B-3B5E-FBCAED9982E5}"/>
              </a:ext>
            </a:extLst>
          </p:cNvPr>
          <p:cNvSpPr>
            <a:spLocks noGrp="1"/>
          </p:cNvSpPr>
          <p:nvPr>
            <p:ph type="sldNum" sz="quarter" idx="12"/>
          </p:nvPr>
        </p:nvSpPr>
        <p:spPr/>
        <p:txBody>
          <a:bodyPr/>
          <a:lstStyle/>
          <a:p>
            <a:fld id="{9DEFF26F-BC31-4B6C-83E8-6CB4AB283E54}" type="slidenum">
              <a:rPr kumimoji="1" lang="ja-JP" altLang="en-US" smtClean="0"/>
              <a:t>‹#›</a:t>
            </a:fld>
            <a:endParaRPr kumimoji="1" lang="ja-JP" altLang="en-US"/>
          </a:p>
        </p:txBody>
      </p:sp>
    </p:spTree>
    <p:extLst>
      <p:ext uri="{BB962C8B-B14F-4D97-AF65-F5344CB8AC3E}">
        <p14:creationId xmlns:p14="http://schemas.microsoft.com/office/powerpoint/2010/main" val="391067927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9E25500F-7311-6097-7B81-3C890275C702}"/>
              </a:ext>
            </a:extLst>
          </p:cNvPr>
          <p:cNvSpPr>
            <a:spLocks noGrp="1"/>
          </p:cNvSpPr>
          <p:nvPr>
            <p:ph type="title"/>
          </p:nvPr>
        </p:nvSpPr>
        <p:spPr>
          <a:xfrm>
            <a:off x="839788" y="365125"/>
            <a:ext cx="10515600" cy="1325563"/>
          </a:xfrm>
        </p:spPr>
        <p:txBody>
          <a:body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F4BD2513-3966-A7D9-903A-3A7A5335F7B8}"/>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4" name="コンテンツ プレースホルダー 3">
            <a:extLst>
              <a:ext uri="{FF2B5EF4-FFF2-40B4-BE49-F238E27FC236}">
                <a16:creationId xmlns:a16="http://schemas.microsoft.com/office/drawing/2014/main" id="{EFA55D26-5590-52E0-DA5B-08C2CC67B5F2}"/>
              </a:ext>
            </a:extLst>
          </p:cNvPr>
          <p:cNvSpPr>
            <a:spLocks noGrp="1"/>
          </p:cNvSpPr>
          <p:nvPr>
            <p:ph sz="half" idx="2"/>
          </p:nvPr>
        </p:nvSpPr>
        <p:spPr>
          <a:xfrm>
            <a:off x="839788" y="2505075"/>
            <a:ext cx="5157787"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ー 4">
            <a:extLst>
              <a:ext uri="{FF2B5EF4-FFF2-40B4-BE49-F238E27FC236}">
                <a16:creationId xmlns:a16="http://schemas.microsoft.com/office/drawing/2014/main" id="{E808F547-5086-29BA-FA09-FBBC6F3E8334}"/>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6" name="コンテンツ プレースホルダー 5">
            <a:extLst>
              <a:ext uri="{FF2B5EF4-FFF2-40B4-BE49-F238E27FC236}">
                <a16:creationId xmlns:a16="http://schemas.microsoft.com/office/drawing/2014/main" id="{8A1F6957-AACA-75DA-AC3A-2EA42524FC52}"/>
              </a:ext>
            </a:extLst>
          </p:cNvPr>
          <p:cNvSpPr>
            <a:spLocks noGrp="1"/>
          </p:cNvSpPr>
          <p:nvPr>
            <p:ph sz="quarter" idx="4"/>
          </p:nvPr>
        </p:nvSpPr>
        <p:spPr>
          <a:xfrm>
            <a:off x="6172200" y="2505075"/>
            <a:ext cx="5183188"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ー 6">
            <a:extLst>
              <a:ext uri="{FF2B5EF4-FFF2-40B4-BE49-F238E27FC236}">
                <a16:creationId xmlns:a16="http://schemas.microsoft.com/office/drawing/2014/main" id="{D4D12292-E536-CFC8-FAA9-7AC296FC8D72}"/>
              </a:ext>
            </a:extLst>
          </p:cNvPr>
          <p:cNvSpPr>
            <a:spLocks noGrp="1"/>
          </p:cNvSpPr>
          <p:nvPr>
            <p:ph type="dt" sz="half" idx="10"/>
          </p:nvPr>
        </p:nvSpPr>
        <p:spPr/>
        <p:txBody>
          <a:bodyPr/>
          <a:lstStyle/>
          <a:p>
            <a:fld id="{92388B9B-A96A-45FA-A1DC-1E8A982E9422}" type="datetimeFigureOut">
              <a:rPr kumimoji="1" lang="ja-JP" altLang="en-US" smtClean="0"/>
              <a:t>2024/1/16</a:t>
            </a:fld>
            <a:endParaRPr kumimoji="1" lang="ja-JP" altLang="en-US"/>
          </a:p>
        </p:txBody>
      </p:sp>
      <p:sp>
        <p:nvSpPr>
          <p:cNvPr id="8" name="フッター プレースホルダー 7">
            <a:extLst>
              <a:ext uri="{FF2B5EF4-FFF2-40B4-BE49-F238E27FC236}">
                <a16:creationId xmlns:a16="http://schemas.microsoft.com/office/drawing/2014/main" id="{B13C84A4-0B38-FD6D-2762-C7DC645B81B1}"/>
              </a:ext>
            </a:extLst>
          </p:cNvPr>
          <p:cNvSpPr>
            <a:spLocks noGrp="1"/>
          </p:cNvSpPr>
          <p:nvPr>
            <p:ph type="ftr" sz="quarter" idx="11"/>
          </p:nvPr>
        </p:nvSpPr>
        <p:spPr/>
        <p:txBody>
          <a:bodyPr/>
          <a:lstStyle/>
          <a:p>
            <a:endParaRPr kumimoji="1" lang="ja-JP" altLang="en-US"/>
          </a:p>
        </p:txBody>
      </p:sp>
      <p:sp>
        <p:nvSpPr>
          <p:cNvPr id="9" name="スライド番号プレースホルダー 8">
            <a:extLst>
              <a:ext uri="{FF2B5EF4-FFF2-40B4-BE49-F238E27FC236}">
                <a16:creationId xmlns:a16="http://schemas.microsoft.com/office/drawing/2014/main" id="{443E636C-F15C-D565-3C9D-DC5388BE6C82}"/>
              </a:ext>
            </a:extLst>
          </p:cNvPr>
          <p:cNvSpPr>
            <a:spLocks noGrp="1"/>
          </p:cNvSpPr>
          <p:nvPr>
            <p:ph type="sldNum" sz="quarter" idx="12"/>
          </p:nvPr>
        </p:nvSpPr>
        <p:spPr/>
        <p:txBody>
          <a:bodyPr/>
          <a:lstStyle/>
          <a:p>
            <a:fld id="{9DEFF26F-BC31-4B6C-83E8-6CB4AB283E54}" type="slidenum">
              <a:rPr kumimoji="1" lang="ja-JP" altLang="en-US" smtClean="0"/>
              <a:t>‹#›</a:t>
            </a:fld>
            <a:endParaRPr kumimoji="1" lang="ja-JP" altLang="en-US"/>
          </a:p>
        </p:txBody>
      </p:sp>
    </p:spTree>
    <p:extLst>
      <p:ext uri="{BB962C8B-B14F-4D97-AF65-F5344CB8AC3E}">
        <p14:creationId xmlns:p14="http://schemas.microsoft.com/office/powerpoint/2010/main" val="344691704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07998318-66DF-B848-4FF9-E14CAFF5C3AA}"/>
              </a:ext>
            </a:extLst>
          </p:cNvPr>
          <p:cNvSpPr>
            <a:spLocks noGrp="1"/>
          </p:cNvSpPr>
          <p:nvPr>
            <p:ph type="title"/>
          </p:nvPr>
        </p:nvSpPr>
        <p:spPr/>
        <p:txBody>
          <a:bodyPr/>
          <a:lstStyle/>
          <a:p>
            <a:r>
              <a:rPr kumimoji="1" lang="ja-JP" altLang="en-US"/>
              <a:t>マスター タイトルの書式設定</a:t>
            </a:r>
          </a:p>
        </p:txBody>
      </p:sp>
      <p:sp>
        <p:nvSpPr>
          <p:cNvPr id="3" name="日付プレースホルダー 2">
            <a:extLst>
              <a:ext uri="{FF2B5EF4-FFF2-40B4-BE49-F238E27FC236}">
                <a16:creationId xmlns:a16="http://schemas.microsoft.com/office/drawing/2014/main" id="{3E357749-BC9D-772E-D904-D1970D1DF5B8}"/>
              </a:ext>
            </a:extLst>
          </p:cNvPr>
          <p:cNvSpPr>
            <a:spLocks noGrp="1"/>
          </p:cNvSpPr>
          <p:nvPr>
            <p:ph type="dt" sz="half" idx="10"/>
          </p:nvPr>
        </p:nvSpPr>
        <p:spPr/>
        <p:txBody>
          <a:bodyPr/>
          <a:lstStyle/>
          <a:p>
            <a:fld id="{92388B9B-A96A-45FA-A1DC-1E8A982E9422}" type="datetimeFigureOut">
              <a:rPr kumimoji="1" lang="ja-JP" altLang="en-US" smtClean="0"/>
              <a:t>2024/1/16</a:t>
            </a:fld>
            <a:endParaRPr kumimoji="1" lang="ja-JP" altLang="en-US"/>
          </a:p>
        </p:txBody>
      </p:sp>
      <p:sp>
        <p:nvSpPr>
          <p:cNvPr id="4" name="フッター プレースホルダー 3">
            <a:extLst>
              <a:ext uri="{FF2B5EF4-FFF2-40B4-BE49-F238E27FC236}">
                <a16:creationId xmlns:a16="http://schemas.microsoft.com/office/drawing/2014/main" id="{13746C20-7430-5DDC-C9BC-A302C1CE86EC}"/>
              </a:ext>
            </a:extLst>
          </p:cNvPr>
          <p:cNvSpPr>
            <a:spLocks noGrp="1"/>
          </p:cNvSpPr>
          <p:nvPr>
            <p:ph type="ftr" sz="quarter" idx="11"/>
          </p:nvPr>
        </p:nvSpPr>
        <p:spPr/>
        <p:txBody>
          <a:bodyPr/>
          <a:lstStyle/>
          <a:p>
            <a:endParaRPr kumimoji="1" lang="ja-JP" altLang="en-US"/>
          </a:p>
        </p:txBody>
      </p:sp>
      <p:sp>
        <p:nvSpPr>
          <p:cNvPr id="5" name="スライド番号プレースホルダー 4">
            <a:extLst>
              <a:ext uri="{FF2B5EF4-FFF2-40B4-BE49-F238E27FC236}">
                <a16:creationId xmlns:a16="http://schemas.microsoft.com/office/drawing/2014/main" id="{EDE912C1-7793-D8D3-3F64-099E6F875FD5}"/>
              </a:ext>
            </a:extLst>
          </p:cNvPr>
          <p:cNvSpPr>
            <a:spLocks noGrp="1"/>
          </p:cNvSpPr>
          <p:nvPr>
            <p:ph type="sldNum" sz="quarter" idx="12"/>
          </p:nvPr>
        </p:nvSpPr>
        <p:spPr/>
        <p:txBody>
          <a:bodyPr/>
          <a:lstStyle/>
          <a:p>
            <a:fld id="{9DEFF26F-BC31-4B6C-83E8-6CB4AB283E54}" type="slidenum">
              <a:rPr kumimoji="1" lang="ja-JP" altLang="en-US" smtClean="0"/>
              <a:t>‹#›</a:t>
            </a:fld>
            <a:endParaRPr kumimoji="1" lang="ja-JP" altLang="en-US"/>
          </a:p>
        </p:txBody>
      </p:sp>
    </p:spTree>
    <p:extLst>
      <p:ext uri="{BB962C8B-B14F-4D97-AF65-F5344CB8AC3E}">
        <p14:creationId xmlns:p14="http://schemas.microsoft.com/office/powerpoint/2010/main" val="2075232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a:extLst>
              <a:ext uri="{FF2B5EF4-FFF2-40B4-BE49-F238E27FC236}">
                <a16:creationId xmlns:a16="http://schemas.microsoft.com/office/drawing/2014/main" id="{4C716A3F-A156-E0F1-5D2E-A14FB21A4071}"/>
              </a:ext>
            </a:extLst>
          </p:cNvPr>
          <p:cNvSpPr>
            <a:spLocks noGrp="1"/>
          </p:cNvSpPr>
          <p:nvPr>
            <p:ph type="dt" sz="half" idx="10"/>
          </p:nvPr>
        </p:nvSpPr>
        <p:spPr/>
        <p:txBody>
          <a:bodyPr/>
          <a:lstStyle/>
          <a:p>
            <a:fld id="{92388B9B-A96A-45FA-A1DC-1E8A982E9422}" type="datetimeFigureOut">
              <a:rPr kumimoji="1" lang="ja-JP" altLang="en-US" smtClean="0"/>
              <a:t>2024/1/16</a:t>
            </a:fld>
            <a:endParaRPr kumimoji="1" lang="ja-JP" altLang="en-US"/>
          </a:p>
        </p:txBody>
      </p:sp>
      <p:sp>
        <p:nvSpPr>
          <p:cNvPr id="3" name="フッター プレースホルダー 2">
            <a:extLst>
              <a:ext uri="{FF2B5EF4-FFF2-40B4-BE49-F238E27FC236}">
                <a16:creationId xmlns:a16="http://schemas.microsoft.com/office/drawing/2014/main" id="{E7DE4EF5-C32B-B740-E691-2C13E9E10775}"/>
              </a:ext>
            </a:extLst>
          </p:cNvPr>
          <p:cNvSpPr>
            <a:spLocks noGrp="1"/>
          </p:cNvSpPr>
          <p:nvPr>
            <p:ph type="ftr" sz="quarter" idx="11"/>
          </p:nvPr>
        </p:nvSpPr>
        <p:spPr/>
        <p:txBody>
          <a:bodyPr/>
          <a:lstStyle/>
          <a:p>
            <a:endParaRPr kumimoji="1" lang="ja-JP" altLang="en-US"/>
          </a:p>
        </p:txBody>
      </p:sp>
      <p:sp>
        <p:nvSpPr>
          <p:cNvPr id="4" name="スライド番号プレースホルダー 3">
            <a:extLst>
              <a:ext uri="{FF2B5EF4-FFF2-40B4-BE49-F238E27FC236}">
                <a16:creationId xmlns:a16="http://schemas.microsoft.com/office/drawing/2014/main" id="{AE2A3122-2D59-56CA-CA30-8501B1D6F632}"/>
              </a:ext>
            </a:extLst>
          </p:cNvPr>
          <p:cNvSpPr>
            <a:spLocks noGrp="1"/>
          </p:cNvSpPr>
          <p:nvPr>
            <p:ph type="sldNum" sz="quarter" idx="12"/>
          </p:nvPr>
        </p:nvSpPr>
        <p:spPr/>
        <p:txBody>
          <a:bodyPr/>
          <a:lstStyle/>
          <a:p>
            <a:fld id="{9DEFF26F-BC31-4B6C-83E8-6CB4AB283E54}" type="slidenum">
              <a:rPr kumimoji="1" lang="ja-JP" altLang="en-US" smtClean="0"/>
              <a:t>‹#›</a:t>
            </a:fld>
            <a:endParaRPr kumimoji="1" lang="ja-JP" altLang="en-US"/>
          </a:p>
        </p:txBody>
      </p:sp>
    </p:spTree>
    <p:extLst>
      <p:ext uri="{BB962C8B-B14F-4D97-AF65-F5344CB8AC3E}">
        <p14:creationId xmlns:p14="http://schemas.microsoft.com/office/powerpoint/2010/main" val="120137865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2E15A27A-B19E-F3B3-B796-A404073176A4}"/>
              </a:ext>
            </a:extLst>
          </p:cNvPr>
          <p:cNvSpPr>
            <a:spLocks noGrp="1"/>
          </p:cNvSpPr>
          <p:nvPr>
            <p:ph type="title"/>
          </p:nvPr>
        </p:nvSpPr>
        <p:spPr>
          <a:xfrm>
            <a:off x="839788" y="457200"/>
            <a:ext cx="3932237" cy="1600200"/>
          </a:xfrm>
        </p:spPr>
        <p:txBody>
          <a:bodyPr anchor="b"/>
          <a:lstStyle>
            <a:lvl1pPr>
              <a:defRPr sz="3200"/>
            </a:lvl1p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AB30F290-71EF-953A-EE31-A8785B4F88D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ー 3">
            <a:extLst>
              <a:ext uri="{FF2B5EF4-FFF2-40B4-BE49-F238E27FC236}">
                <a16:creationId xmlns:a16="http://schemas.microsoft.com/office/drawing/2014/main" id="{E4714170-21B3-E4E7-46FB-B9105E5C567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a:t>マスター テキストの書式設定</a:t>
            </a:r>
          </a:p>
        </p:txBody>
      </p:sp>
      <p:sp>
        <p:nvSpPr>
          <p:cNvPr id="5" name="日付プレースホルダー 4">
            <a:extLst>
              <a:ext uri="{FF2B5EF4-FFF2-40B4-BE49-F238E27FC236}">
                <a16:creationId xmlns:a16="http://schemas.microsoft.com/office/drawing/2014/main" id="{1397A1E2-2A6B-F4F7-948A-E85FCAFC7B36}"/>
              </a:ext>
            </a:extLst>
          </p:cNvPr>
          <p:cNvSpPr>
            <a:spLocks noGrp="1"/>
          </p:cNvSpPr>
          <p:nvPr>
            <p:ph type="dt" sz="half" idx="10"/>
          </p:nvPr>
        </p:nvSpPr>
        <p:spPr/>
        <p:txBody>
          <a:bodyPr/>
          <a:lstStyle/>
          <a:p>
            <a:fld id="{92388B9B-A96A-45FA-A1DC-1E8A982E9422}" type="datetimeFigureOut">
              <a:rPr kumimoji="1" lang="ja-JP" altLang="en-US" smtClean="0"/>
              <a:t>2024/1/16</a:t>
            </a:fld>
            <a:endParaRPr kumimoji="1" lang="ja-JP" altLang="en-US"/>
          </a:p>
        </p:txBody>
      </p:sp>
      <p:sp>
        <p:nvSpPr>
          <p:cNvPr id="6" name="フッター プレースホルダー 5">
            <a:extLst>
              <a:ext uri="{FF2B5EF4-FFF2-40B4-BE49-F238E27FC236}">
                <a16:creationId xmlns:a16="http://schemas.microsoft.com/office/drawing/2014/main" id="{9F0A05AF-944B-F844-A5AA-4E317323666D}"/>
              </a:ext>
            </a:extLst>
          </p:cNvPr>
          <p:cNvSpPr>
            <a:spLocks noGrp="1"/>
          </p:cNvSpPr>
          <p:nvPr>
            <p:ph type="ftr" sz="quarter" idx="11"/>
          </p:nvPr>
        </p:nvSpPr>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id="{9AEE636D-6FAF-F47D-6BC0-7D70312B7469}"/>
              </a:ext>
            </a:extLst>
          </p:cNvPr>
          <p:cNvSpPr>
            <a:spLocks noGrp="1"/>
          </p:cNvSpPr>
          <p:nvPr>
            <p:ph type="sldNum" sz="quarter" idx="12"/>
          </p:nvPr>
        </p:nvSpPr>
        <p:spPr/>
        <p:txBody>
          <a:bodyPr/>
          <a:lstStyle/>
          <a:p>
            <a:fld id="{9DEFF26F-BC31-4B6C-83E8-6CB4AB283E54}" type="slidenum">
              <a:rPr kumimoji="1" lang="ja-JP" altLang="en-US" smtClean="0"/>
              <a:t>‹#›</a:t>
            </a:fld>
            <a:endParaRPr kumimoji="1" lang="ja-JP" altLang="en-US"/>
          </a:p>
        </p:txBody>
      </p:sp>
    </p:spTree>
    <p:extLst>
      <p:ext uri="{BB962C8B-B14F-4D97-AF65-F5344CB8AC3E}">
        <p14:creationId xmlns:p14="http://schemas.microsoft.com/office/powerpoint/2010/main" val="278825778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3A3D3684-3701-35C9-08F9-75491361CBD9}"/>
              </a:ext>
            </a:extLst>
          </p:cNvPr>
          <p:cNvSpPr>
            <a:spLocks noGrp="1"/>
          </p:cNvSpPr>
          <p:nvPr>
            <p:ph type="title"/>
          </p:nvPr>
        </p:nvSpPr>
        <p:spPr>
          <a:xfrm>
            <a:off x="839788" y="457200"/>
            <a:ext cx="3932237" cy="1600200"/>
          </a:xfrm>
        </p:spPr>
        <p:txBody>
          <a:bodyPr anchor="b"/>
          <a:lstStyle>
            <a:lvl1pPr>
              <a:defRPr sz="3200"/>
            </a:lvl1pPr>
          </a:lstStyle>
          <a:p>
            <a:r>
              <a:rPr kumimoji="1" lang="ja-JP" altLang="en-US"/>
              <a:t>マスター タイトルの書式設定</a:t>
            </a:r>
          </a:p>
        </p:txBody>
      </p:sp>
      <p:sp>
        <p:nvSpPr>
          <p:cNvPr id="3" name="図プレースホルダー 2">
            <a:extLst>
              <a:ext uri="{FF2B5EF4-FFF2-40B4-BE49-F238E27FC236}">
                <a16:creationId xmlns:a16="http://schemas.microsoft.com/office/drawing/2014/main" id="{565B832E-953D-AA85-6B26-88595C880D1B}"/>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a:extLst>
              <a:ext uri="{FF2B5EF4-FFF2-40B4-BE49-F238E27FC236}">
                <a16:creationId xmlns:a16="http://schemas.microsoft.com/office/drawing/2014/main" id="{F23280E8-A400-14BA-DFF9-33117343AE3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a:t>マスター テキストの書式設定</a:t>
            </a:r>
          </a:p>
        </p:txBody>
      </p:sp>
      <p:sp>
        <p:nvSpPr>
          <p:cNvPr id="5" name="日付プレースホルダー 4">
            <a:extLst>
              <a:ext uri="{FF2B5EF4-FFF2-40B4-BE49-F238E27FC236}">
                <a16:creationId xmlns:a16="http://schemas.microsoft.com/office/drawing/2014/main" id="{C3E0FF70-82B6-9F6D-690F-59C996074D66}"/>
              </a:ext>
            </a:extLst>
          </p:cNvPr>
          <p:cNvSpPr>
            <a:spLocks noGrp="1"/>
          </p:cNvSpPr>
          <p:nvPr>
            <p:ph type="dt" sz="half" idx="10"/>
          </p:nvPr>
        </p:nvSpPr>
        <p:spPr/>
        <p:txBody>
          <a:bodyPr/>
          <a:lstStyle/>
          <a:p>
            <a:fld id="{92388B9B-A96A-45FA-A1DC-1E8A982E9422}" type="datetimeFigureOut">
              <a:rPr kumimoji="1" lang="ja-JP" altLang="en-US" smtClean="0"/>
              <a:t>2024/1/16</a:t>
            </a:fld>
            <a:endParaRPr kumimoji="1" lang="ja-JP" altLang="en-US"/>
          </a:p>
        </p:txBody>
      </p:sp>
      <p:sp>
        <p:nvSpPr>
          <p:cNvPr id="6" name="フッター プレースホルダー 5">
            <a:extLst>
              <a:ext uri="{FF2B5EF4-FFF2-40B4-BE49-F238E27FC236}">
                <a16:creationId xmlns:a16="http://schemas.microsoft.com/office/drawing/2014/main" id="{5EA9A227-744F-5471-FEED-AED71DFEFA09}"/>
              </a:ext>
            </a:extLst>
          </p:cNvPr>
          <p:cNvSpPr>
            <a:spLocks noGrp="1"/>
          </p:cNvSpPr>
          <p:nvPr>
            <p:ph type="ftr" sz="quarter" idx="11"/>
          </p:nvPr>
        </p:nvSpPr>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id="{80E046CA-AAD0-0EC2-3F28-7674CD0561C1}"/>
              </a:ext>
            </a:extLst>
          </p:cNvPr>
          <p:cNvSpPr>
            <a:spLocks noGrp="1"/>
          </p:cNvSpPr>
          <p:nvPr>
            <p:ph type="sldNum" sz="quarter" idx="12"/>
          </p:nvPr>
        </p:nvSpPr>
        <p:spPr/>
        <p:txBody>
          <a:bodyPr/>
          <a:lstStyle/>
          <a:p>
            <a:fld id="{9DEFF26F-BC31-4B6C-83E8-6CB4AB283E54}" type="slidenum">
              <a:rPr kumimoji="1" lang="ja-JP" altLang="en-US" smtClean="0"/>
              <a:t>‹#›</a:t>
            </a:fld>
            <a:endParaRPr kumimoji="1" lang="ja-JP" altLang="en-US"/>
          </a:p>
        </p:txBody>
      </p:sp>
    </p:spTree>
    <p:extLst>
      <p:ext uri="{BB962C8B-B14F-4D97-AF65-F5344CB8AC3E}">
        <p14:creationId xmlns:p14="http://schemas.microsoft.com/office/powerpoint/2010/main" val="25458083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26000">
              <a:srgbClr val="E4F5FC"/>
            </a:gs>
            <a:gs pos="11000">
              <a:srgbClr val="BAEDFD"/>
            </a:gs>
            <a:gs pos="0">
              <a:srgbClr val="61DDFE"/>
            </a:gs>
            <a:gs pos="100000">
              <a:schemeClr val="accent1">
                <a:lumMod val="5000"/>
                <a:lumOff val="95000"/>
              </a:schemeClr>
            </a:gs>
          </a:gsLst>
          <a:lin ang="5400000" scaled="1"/>
          <a:tileRect/>
        </a:gradFill>
        <a:effectLst/>
      </p:bgPr>
    </p:bg>
    <p:spTree>
      <p:nvGrpSpPr>
        <p:cNvPr id="1" name=""/>
        <p:cNvGrpSpPr/>
        <p:nvPr/>
      </p:nvGrpSpPr>
      <p:grpSpPr>
        <a:xfrm>
          <a:off x="0" y="0"/>
          <a:ext cx="0" cy="0"/>
          <a:chOff x="0" y="0"/>
          <a:chExt cx="0" cy="0"/>
        </a:xfrm>
      </p:grpSpPr>
      <p:sp>
        <p:nvSpPr>
          <p:cNvPr id="2" name="タイトル プレースホルダー 1">
            <a:extLst>
              <a:ext uri="{FF2B5EF4-FFF2-40B4-BE49-F238E27FC236}">
                <a16:creationId xmlns:a16="http://schemas.microsoft.com/office/drawing/2014/main" id="{23DF9E7E-18B3-0513-8E5B-88F349FACFB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B3DF4482-D721-5C6D-3E35-852BF260909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C735986E-D38B-0374-8162-9303BCE2218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2388B9B-A96A-45FA-A1DC-1E8A982E9422}" type="datetimeFigureOut">
              <a:rPr kumimoji="1" lang="ja-JP" altLang="en-US" smtClean="0"/>
              <a:t>2024/1/16</a:t>
            </a:fld>
            <a:endParaRPr kumimoji="1" lang="ja-JP" altLang="en-US"/>
          </a:p>
        </p:txBody>
      </p:sp>
      <p:sp>
        <p:nvSpPr>
          <p:cNvPr id="5" name="フッター プレースホルダー 4">
            <a:extLst>
              <a:ext uri="{FF2B5EF4-FFF2-40B4-BE49-F238E27FC236}">
                <a16:creationId xmlns:a16="http://schemas.microsoft.com/office/drawing/2014/main" id="{DE83245E-9217-89D7-D61C-BCD9B3101EE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スライド番号プレースホルダー 5">
            <a:extLst>
              <a:ext uri="{FF2B5EF4-FFF2-40B4-BE49-F238E27FC236}">
                <a16:creationId xmlns:a16="http://schemas.microsoft.com/office/drawing/2014/main" id="{8FAC72E3-C51E-5B2D-287C-1F94CC74392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DEFF26F-BC31-4B6C-83E8-6CB4AB283E54}" type="slidenum">
              <a:rPr kumimoji="1" lang="ja-JP" altLang="en-US" smtClean="0"/>
              <a:t>‹#›</a:t>
            </a:fld>
            <a:endParaRPr kumimoji="1" lang="ja-JP" altLang="en-US"/>
          </a:p>
        </p:txBody>
      </p:sp>
    </p:spTree>
    <p:extLst>
      <p:ext uri="{BB962C8B-B14F-4D97-AF65-F5344CB8AC3E}">
        <p14:creationId xmlns:p14="http://schemas.microsoft.com/office/powerpoint/2010/main" val="234380675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chart" Target="../charts/char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2.xml"/><Relationship Id="rId1" Type="http://schemas.openxmlformats.org/officeDocument/2006/relationships/tags" Target="../tags/tag1.xml"/></Relationships>
</file>

<file path=ppt/slides/_rels/slide7.xml.rels><?xml version="1.0" encoding="UTF-8" standalone="yes"?>
<Relationships xmlns="http://schemas.openxmlformats.org/package/2006/relationships"><Relationship Id="rId3" Type="http://schemas.openxmlformats.org/officeDocument/2006/relationships/image" Target="../media/image2.tmp"/><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3.tmp"/><Relationship Id="rId2" Type="http://schemas.openxmlformats.org/officeDocument/2006/relationships/notesSlide" Target="../notesSlides/notesSlide8.xml"/><Relationship Id="rId1" Type="http://schemas.openxmlformats.org/officeDocument/2006/relationships/slideLayout" Target="../slideLayouts/slideLayout7.xml"/><Relationship Id="rId4" Type="http://schemas.openxmlformats.org/officeDocument/2006/relationships/image" Target="../media/image4.tmp"/></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図 5">
            <a:extLst>
              <a:ext uri="{FF2B5EF4-FFF2-40B4-BE49-F238E27FC236}">
                <a16:creationId xmlns:a16="http://schemas.microsoft.com/office/drawing/2014/main" id="{F2F513FB-1CE1-E174-BF94-DE225290100A}"/>
              </a:ext>
            </a:extLst>
          </p:cNvPr>
          <p:cNvPicPr>
            <a:picLocks noChangeAspect="1"/>
          </p:cNvPicPr>
          <p:nvPr/>
        </p:nvPicPr>
        <p:blipFill>
          <a:blip r:embed="rId3"/>
          <a:stretch>
            <a:fillRect/>
          </a:stretch>
        </p:blipFill>
        <p:spPr>
          <a:xfrm>
            <a:off x="3727135" y="1570446"/>
            <a:ext cx="4737730" cy="4691844"/>
          </a:xfrm>
          <a:prstGeom prst="rect">
            <a:avLst/>
          </a:prstGeom>
        </p:spPr>
      </p:pic>
      <p:sp>
        <p:nvSpPr>
          <p:cNvPr id="5" name="字幕 2">
            <a:extLst>
              <a:ext uri="{FF2B5EF4-FFF2-40B4-BE49-F238E27FC236}">
                <a16:creationId xmlns:a16="http://schemas.microsoft.com/office/drawing/2014/main" id="{81155B1C-CAA5-E3DE-1494-85832C099BE9}"/>
              </a:ext>
            </a:extLst>
          </p:cNvPr>
          <p:cNvSpPr txBox="1">
            <a:spLocks/>
          </p:cNvSpPr>
          <p:nvPr/>
        </p:nvSpPr>
        <p:spPr>
          <a:xfrm>
            <a:off x="8051800" y="6168375"/>
            <a:ext cx="4140200" cy="396877"/>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kumimoji="1"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kumimoji="1"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kumimoji="1"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9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1" lang="ja-JP" altLang="en-US" sz="2000" b="0"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桐生市キャラバン・メイト連絡会</a:t>
            </a:r>
          </a:p>
        </p:txBody>
      </p:sp>
      <p:sp>
        <p:nvSpPr>
          <p:cNvPr id="3" name="四角形: 角を丸くする 2">
            <a:extLst>
              <a:ext uri="{FF2B5EF4-FFF2-40B4-BE49-F238E27FC236}">
                <a16:creationId xmlns:a16="http://schemas.microsoft.com/office/drawing/2014/main" id="{2DAC2753-0D8D-0BB1-0B78-80939B580ABB}"/>
              </a:ext>
            </a:extLst>
          </p:cNvPr>
          <p:cNvSpPr/>
          <p:nvPr/>
        </p:nvSpPr>
        <p:spPr>
          <a:xfrm>
            <a:off x="8613866" y="5361702"/>
            <a:ext cx="2891032" cy="61497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ja-JP" altLang="en-US" sz="2200" b="1" dirty="0">
                <a:solidFill>
                  <a:prstClr val="white"/>
                </a:solidFill>
                <a:latin typeface="游ゴシック" panose="020F0502020204030204"/>
                <a:ea typeface="游ゴシック" panose="020B0400000000000000" pitchFamily="50" charset="-128"/>
              </a:rPr>
              <a:t>ステップアップ研修</a:t>
            </a:r>
            <a:endParaRPr kumimoji="1" lang="ja-JP" altLang="en-US" sz="2200" b="1" i="0" u="none" strike="noStrike" kern="1200" cap="none" spc="0" normalizeH="0" baseline="0" noProof="0" dirty="0">
              <a:ln>
                <a:noFill/>
              </a:ln>
              <a:solidFill>
                <a:prstClr val="white"/>
              </a:solidFill>
              <a:effectLst/>
              <a:uLnTx/>
              <a:uFillTx/>
              <a:latin typeface="游ゴシック" panose="020F0502020204030204"/>
              <a:ea typeface="游ゴシック" panose="020B0400000000000000" pitchFamily="50" charset="-128"/>
              <a:cs typeface="+mn-cs"/>
            </a:endParaRPr>
          </a:p>
        </p:txBody>
      </p:sp>
      <p:sp>
        <p:nvSpPr>
          <p:cNvPr id="8" name="四角形: 角を丸くする 7">
            <a:extLst>
              <a:ext uri="{FF2B5EF4-FFF2-40B4-BE49-F238E27FC236}">
                <a16:creationId xmlns:a16="http://schemas.microsoft.com/office/drawing/2014/main" id="{FBCC626C-AB5F-7FBB-05B8-296DBA97E9C4}"/>
              </a:ext>
            </a:extLst>
          </p:cNvPr>
          <p:cNvSpPr/>
          <p:nvPr/>
        </p:nvSpPr>
        <p:spPr>
          <a:xfrm>
            <a:off x="2708695" y="448978"/>
            <a:ext cx="6774610" cy="1216846"/>
          </a:xfrm>
          <a:prstGeom prst="round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ja-JP" altLang="en-US" sz="6000" b="1" dirty="0">
                <a:solidFill>
                  <a:schemeClr val="accent6">
                    <a:lumMod val="50000"/>
                  </a:schemeClr>
                </a:solidFill>
                <a:latin typeface="HG丸ｺﾞｼｯｸM-PRO" panose="020F0600000000000000" pitchFamily="50" charset="-128"/>
                <a:ea typeface="HG丸ｺﾞｼｯｸM-PRO" panose="020F0600000000000000" pitchFamily="50" charset="-128"/>
              </a:rPr>
              <a:t>地域を考える</a:t>
            </a:r>
            <a:endParaRPr kumimoji="1" lang="ja-JP" altLang="en-US" sz="6000" dirty="0"/>
          </a:p>
        </p:txBody>
      </p:sp>
    </p:spTree>
    <p:extLst>
      <p:ext uri="{BB962C8B-B14F-4D97-AF65-F5344CB8AC3E}">
        <p14:creationId xmlns:p14="http://schemas.microsoft.com/office/powerpoint/2010/main" val="200304699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7605866A-987E-98DB-BC4B-068BA5CC7BCC}"/>
              </a:ext>
            </a:extLst>
          </p:cNvPr>
          <p:cNvSpPr>
            <a:spLocks noGrp="1"/>
          </p:cNvSpPr>
          <p:nvPr>
            <p:ph type="title"/>
          </p:nvPr>
        </p:nvSpPr>
        <p:spPr>
          <a:xfrm>
            <a:off x="728719" y="286547"/>
            <a:ext cx="10886337" cy="1325563"/>
          </a:xfrm>
        </p:spPr>
        <p:txBody>
          <a:bodyPr>
            <a:normAutofit/>
          </a:bodyPr>
          <a:lstStyle/>
          <a:p>
            <a:r>
              <a:rPr lang="ja-JP" altLang="en-US" sz="4000" dirty="0">
                <a:latin typeface="+mn-ea"/>
                <a:ea typeface="+mn-ea"/>
              </a:rPr>
              <a:t>認知症サポーターはどんなことをしているの？</a:t>
            </a:r>
            <a:endParaRPr kumimoji="1" lang="ja-JP" altLang="en-US" sz="4000" dirty="0">
              <a:latin typeface="+mn-ea"/>
              <a:ea typeface="+mn-ea"/>
            </a:endParaRPr>
          </a:p>
        </p:txBody>
      </p:sp>
      <p:pic>
        <p:nvPicPr>
          <p:cNvPr id="4" name="コンテンツ プレースホルダー 3">
            <a:extLst>
              <a:ext uri="{FF2B5EF4-FFF2-40B4-BE49-F238E27FC236}">
                <a16:creationId xmlns:a16="http://schemas.microsoft.com/office/drawing/2014/main" id="{4D030D18-E3F3-2827-3246-5A1CD93C6301}"/>
              </a:ext>
            </a:extLst>
          </p:cNvPr>
          <p:cNvPicPr>
            <a:picLocks noGrp="1" noChangeAspect="1"/>
          </p:cNvPicPr>
          <p:nvPr>
            <p:ph idx="1"/>
          </p:nvPr>
        </p:nvPicPr>
        <p:blipFill>
          <a:blip r:embed="rId3"/>
          <a:stretch>
            <a:fillRect/>
          </a:stretch>
        </p:blipFill>
        <p:spPr>
          <a:xfrm>
            <a:off x="575795" y="1289957"/>
            <a:ext cx="11082803" cy="5281496"/>
          </a:xfrm>
          <a:prstGeom prst="rect">
            <a:avLst/>
          </a:prstGeom>
        </p:spPr>
      </p:pic>
      <p:sp>
        <p:nvSpPr>
          <p:cNvPr id="5" name="テキスト ボックス 4">
            <a:extLst>
              <a:ext uri="{FF2B5EF4-FFF2-40B4-BE49-F238E27FC236}">
                <a16:creationId xmlns:a16="http://schemas.microsoft.com/office/drawing/2014/main" id="{43EF61B8-D96D-E5F5-A881-5EC95DD51029}"/>
              </a:ext>
            </a:extLst>
          </p:cNvPr>
          <p:cNvSpPr txBox="1"/>
          <p:nvPr/>
        </p:nvSpPr>
        <p:spPr>
          <a:xfrm>
            <a:off x="9060872" y="6571453"/>
            <a:ext cx="3118995" cy="286547"/>
          </a:xfrm>
          <a:prstGeom prst="rect">
            <a:avLst/>
          </a:prstGeom>
          <a:noFill/>
        </p:spPr>
        <p:txBody>
          <a:bodyPr wrap="square" rtlCol="0">
            <a:spAutoFit/>
          </a:bodyPr>
          <a:lstStyle/>
          <a:p>
            <a:r>
              <a:rPr lang="ja-JP" altLang="en-US" sz="1200" dirty="0"/>
              <a:t>出典</a:t>
            </a:r>
            <a:r>
              <a:rPr kumimoji="1" lang="ja-JP" altLang="en-US" sz="1200" dirty="0"/>
              <a:t>：認知症サポーター</a:t>
            </a:r>
            <a:r>
              <a:rPr lang="ja-JP" altLang="en-US" sz="1200" dirty="0"/>
              <a:t>養成講座標準教材</a:t>
            </a:r>
            <a:endParaRPr kumimoji="1" lang="ja-JP" altLang="en-US" sz="1200" dirty="0"/>
          </a:p>
        </p:txBody>
      </p:sp>
    </p:spTree>
    <p:extLst>
      <p:ext uri="{BB962C8B-B14F-4D97-AF65-F5344CB8AC3E}">
        <p14:creationId xmlns:p14="http://schemas.microsoft.com/office/powerpoint/2010/main" val="327623702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DBD4C245-03A7-C891-8BE0-070A7274C61F}"/>
              </a:ext>
            </a:extLst>
          </p:cNvPr>
          <p:cNvSpPr>
            <a:spLocks noGrp="1"/>
          </p:cNvSpPr>
          <p:nvPr>
            <p:ph type="title"/>
          </p:nvPr>
        </p:nvSpPr>
        <p:spPr/>
        <p:txBody>
          <a:bodyPr/>
          <a:lstStyle/>
          <a:p>
            <a:r>
              <a:rPr kumimoji="1" lang="ja-JP" altLang="en-US" dirty="0">
                <a:latin typeface="+mn-ea"/>
                <a:ea typeface="+mn-ea"/>
              </a:rPr>
              <a:t>ここで考えてみましょう</a:t>
            </a:r>
          </a:p>
        </p:txBody>
      </p:sp>
      <p:sp>
        <p:nvSpPr>
          <p:cNvPr id="3" name="コンテンツ プレースホルダー 2">
            <a:extLst>
              <a:ext uri="{FF2B5EF4-FFF2-40B4-BE49-F238E27FC236}">
                <a16:creationId xmlns:a16="http://schemas.microsoft.com/office/drawing/2014/main" id="{F4FC5F2C-CC7C-76A1-ECAB-DF98CD0FFD43}"/>
              </a:ext>
            </a:extLst>
          </p:cNvPr>
          <p:cNvSpPr>
            <a:spLocks noGrp="1"/>
          </p:cNvSpPr>
          <p:nvPr>
            <p:ph idx="1"/>
          </p:nvPr>
        </p:nvSpPr>
        <p:spPr/>
        <p:txBody>
          <a:bodyPr/>
          <a:lstStyle/>
          <a:p>
            <a:r>
              <a:rPr kumimoji="1" lang="ja-JP" altLang="en-US" dirty="0">
                <a:latin typeface="+mn-ea"/>
              </a:rPr>
              <a:t>歩道橋の下で上を見上げている</a:t>
            </a:r>
            <a:r>
              <a:rPr lang="en-US" altLang="ja-JP" dirty="0">
                <a:latin typeface="+mn-ea"/>
              </a:rPr>
              <a:t>80</a:t>
            </a:r>
            <a:r>
              <a:rPr kumimoji="1" lang="ja-JP" altLang="en-US" dirty="0">
                <a:latin typeface="+mn-ea"/>
              </a:rPr>
              <a:t>代くらいの車いすの人がいます。皆さんだったら声をかけますか？かけませんか？</a:t>
            </a:r>
            <a:endParaRPr kumimoji="1" lang="en-US" altLang="ja-JP" dirty="0">
              <a:latin typeface="+mn-ea"/>
            </a:endParaRPr>
          </a:p>
          <a:p>
            <a:endParaRPr lang="en-US" altLang="ja-JP" dirty="0"/>
          </a:p>
          <a:p>
            <a:endParaRPr kumimoji="1" lang="en-US" altLang="ja-JP" dirty="0"/>
          </a:p>
          <a:p>
            <a:endParaRPr kumimoji="1" lang="en-US" altLang="ja-JP" dirty="0"/>
          </a:p>
          <a:p>
            <a:endParaRPr kumimoji="1" lang="ja-JP" altLang="en-US" dirty="0"/>
          </a:p>
        </p:txBody>
      </p:sp>
      <p:sp>
        <p:nvSpPr>
          <p:cNvPr id="4" name="四角形: 角を丸くする 3">
            <a:extLst>
              <a:ext uri="{FF2B5EF4-FFF2-40B4-BE49-F238E27FC236}">
                <a16:creationId xmlns:a16="http://schemas.microsoft.com/office/drawing/2014/main" id="{F658C4A1-8A32-59FA-653F-257CDD840B3D}"/>
              </a:ext>
            </a:extLst>
          </p:cNvPr>
          <p:cNvSpPr/>
          <p:nvPr/>
        </p:nvSpPr>
        <p:spPr>
          <a:xfrm>
            <a:off x="838200" y="2884713"/>
            <a:ext cx="10515600" cy="3051630"/>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a:p>
        </p:txBody>
      </p:sp>
    </p:spTree>
    <p:extLst>
      <p:ext uri="{BB962C8B-B14F-4D97-AF65-F5344CB8AC3E}">
        <p14:creationId xmlns:p14="http://schemas.microsoft.com/office/powerpoint/2010/main" val="148099924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a:extLst>
              <a:ext uri="{FF2B5EF4-FFF2-40B4-BE49-F238E27FC236}">
                <a16:creationId xmlns:a16="http://schemas.microsoft.com/office/drawing/2014/main" id="{F4FC5F2C-CC7C-76A1-ECAB-DF98CD0FFD43}"/>
              </a:ext>
            </a:extLst>
          </p:cNvPr>
          <p:cNvSpPr>
            <a:spLocks noGrp="1"/>
          </p:cNvSpPr>
          <p:nvPr>
            <p:ph idx="1"/>
          </p:nvPr>
        </p:nvSpPr>
        <p:spPr/>
        <p:txBody>
          <a:bodyPr/>
          <a:lstStyle/>
          <a:p>
            <a:r>
              <a:rPr lang="ja-JP" altLang="en-US" dirty="0">
                <a:latin typeface="+mn-ea"/>
              </a:rPr>
              <a:t>歩道橋の下で上を見上げている</a:t>
            </a:r>
            <a:r>
              <a:rPr lang="en-US" altLang="ja-JP" dirty="0">
                <a:latin typeface="+mn-ea"/>
              </a:rPr>
              <a:t>80</a:t>
            </a:r>
            <a:r>
              <a:rPr lang="ja-JP" altLang="en-US" dirty="0">
                <a:latin typeface="+mn-ea"/>
              </a:rPr>
              <a:t>代くらいの人がいます。</a:t>
            </a:r>
            <a:r>
              <a:rPr kumimoji="1" lang="ja-JP" altLang="en-US" dirty="0">
                <a:latin typeface="+mn-ea"/>
              </a:rPr>
              <a:t>皆さんだったら声をかけますか？かけませんか？</a:t>
            </a:r>
            <a:endParaRPr kumimoji="1" lang="en-US" altLang="ja-JP" dirty="0">
              <a:latin typeface="+mn-ea"/>
            </a:endParaRPr>
          </a:p>
          <a:p>
            <a:endParaRPr lang="en-US" altLang="ja-JP" dirty="0">
              <a:latin typeface="+mn-ea"/>
            </a:endParaRPr>
          </a:p>
          <a:p>
            <a:endParaRPr kumimoji="1" lang="en-US" altLang="ja-JP" dirty="0"/>
          </a:p>
          <a:p>
            <a:endParaRPr kumimoji="1" lang="en-US" altLang="ja-JP" dirty="0"/>
          </a:p>
          <a:p>
            <a:endParaRPr kumimoji="1" lang="ja-JP" altLang="en-US" dirty="0"/>
          </a:p>
        </p:txBody>
      </p:sp>
      <p:sp>
        <p:nvSpPr>
          <p:cNvPr id="4" name="四角形: 角を丸くする 3">
            <a:extLst>
              <a:ext uri="{FF2B5EF4-FFF2-40B4-BE49-F238E27FC236}">
                <a16:creationId xmlns:a16="http://schemas.microsoft.com/office/drawing/2014/main" id="{F658C4A1-8A32-59FA-653F-257CDD840B3D}"/>
              </a:ext>
            </a:extLst>
          </p:cNvPr>
          <p:cNvSpPr/>
          <p:nvPr/>
        </p:nvSpPr>
        <p:spPr>
          <a:xfrm>
            <a:off x="838200" y="2884713"/>
            <a:ext cx="10515600" cy="3051630"/>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a:p>
        </p:txBody>
      </p:sp>
    </p:spTree>
    <p:extLst>
      <p:ext uri="{BB962C8B-B14F-4D97-AF65-F5344CB8AC3E}">
        <p14:creationId xmlns:p14="http://schemas.microsoft.com/office/powerpoint/2010/main" val="397566867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BD96AF68-E7BF-6D18-13A5-40A9C89739D7}"/>
              </a:ext>
            </a:extLst>
          </p:cNvPr>
          <p:cNvSpPr>
            <a:spLocks noGrp="1"/>
          </p:cNvSpPr>
          <p:nvPr>
            <p:ph type="title"/>
          </p:nvPr>
        </p:nvSpPr>
        <p:spPr>
          <a:xfrm>
            <a:off x="627185" y="234499"/>
            <a:ext cx="10955215" cy="1325563"/>
          </a:xfrm>
        </p:spPr>
        <p:txBody>
          <a:bodyPr/>
          <a:lstStyle/>
          <a:p>
            <a:r>
              <a:rPr kumimoji="1" lang="ja-JP" altLang="en-US" dirty="0">
                <a:latin typeface="+mn-ea"/>
                <a:ea typeface="+mn-ea"/>
              </a:rPr>
              <a:t>チームオレンジ</a:t>
            </a:r>
            <a:r>
              <a:rPr kumimoji="1" lang="en-US" altLang="ja-JP" sz="3000" dirty="0">
                <a:latin typeface="+mn-ea"/>
                <a:ea typeface="+mn-ea"/>
              </a:rPr>
              <a:t>~</a:t>
            </a:r>
            <a:r>
              <a:rPr kumimoji="1" lang="ja-JP" altLang="en-US" sz="3000" dirty="0">
                <a:latin typeface="+mn-ea"/>
                <a:ea typeface="+mn-ea"/>
              </a:rPr>
              <a:t>支援する側される側の垣根のない活動</a:t>
            </a:r>
          </a:p>
        </p:txBody>
      </p:sp>
      <p:pic>
        <p:nvPicPr>
          <p:cNvPr id="4" name="コンテンツ プレースホルダー 3">
            <a:extLst>
              <a:ext uri="{FF2B5EF4-FFF2-40B4-BE49-F238E27FC236}">
                <a16:creationId xmlns:a16="http://schemas.microsoft.com/office/drawing/2014/main" id="{59382AD5-8B62-131B-08A2-0ACEB8F30F5C}"/>
              </a:ext>
            </a:extLst>
          </p:cNvPr>
          <p:cNvPicPr>
            <a:picLocks noGrp="1" noChangeAspect="1"/>
          </p:cNvPicPr>
          <p:nvPr>
            <p:ph idx="1"/>
          </p:nvPr>
        </p:nvPicPr>
        <p:blipFill>
          <a:blip r:embed="rId3"/>
          <a:stretch>
            <a:fillRect/>
          </a:stretch>
        </p:blipFill>
        <p:spPr>
          <a:xfrm>
            <a:off x="1578427" y="1186814"/>
            <a:ext cx="9046029" cy="5405837"/>
          </a:xfrm>
          <a:prstGeom prst="rect">
            <a:avLst/>
          </a:prstGeom>
        </p:spPr>
      </p:pic>
      <p:sp>
        <p:nvSpPr>
          <p:cNvPr id="3" name="テキスト ボックス 2">
            <a:extLst>
              <a:ext uri="{FF2B5EF4-FFF2-40B4-BE49-F238E27FC236}">
                <a16:creationId xmlns:a16="http://schemas.microsoft.com/office/drawing/2014/main" id="{E60C8BCD-06A8-9A1C-84D7-320A4E7CA987}"/>
              </a:ext>
            </a:extLst>
          </p:cNvPr>
          <p:cNvSpPr txBox="1"/>
          <p:nvPr/>
        </p:nvSpPr>
        <p:spPr>
          <a:xfrm>
            <a:off x="9060872" y="6571453"/>
            <a:ext cx="3118995" cy="286547"/>
          </a:xfrm>
          <a:prstGeom prst="rect">
            <a:avLst/>
          </a:prstGeom>
          <a:noFill/>
        </p:spPr>
        <p:txBody>
          <a:bodyPr wrap="square" rtlCol="0">
            <a:spAutoFit/>
          </a:bodyPr>
          <a:lstStyle/>
          <a:p>
            <a:r>
              <a:rPr lang="ja-JP" altLang="en-US" sz="1200" dirty="0"/>
              <a:t>出典</a:t>
            </a:r>
            <a:r>
              <a:rPr kumimoji="1" lang="ja-JP" altLang="en-US" sz="1200" dirty="0"/>
              <a:t>：認知症サポーター</a:t>
            </a:r>
            <a:r>
              <a:rPr lang="ja-JP" altLang="en-US" sz="1200" dirty="0"/>
              <a:t>養成講座標準教材</a:t>
            </a:r>
            <a:endParaRPr kumimoji="1" lang="ja-JP" altLang="en-US" sz="1200" dirty="0"/>
          </a:p>
        </p:txBody>
      </p:sp>
    </p:spTree>
    <p:extLst>
      <p:ext uri="{BB962C8B-B14F-4D97-AF65-F5344CB8AC3E}">
        <p14:creationId xmlns:p14="http://schemas.microsoft.com/office/powerpoint/2010/main" val="91937543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44BD079F-914A-FFA5-1089-26F9E10123C2}"/>
              </a:ext>
            </a:extLst>
          </p:cNvPr>
          <p:cNvSpPr>
            <a:spLocks noGrp="1"/>
          </p:cNvSpPr>
          <p:nvPr>
            <p:ph type="title"/>
          </p:nvPr>
        </p:nvSpPr>
        <p:spPr/>
        <p:txBody>
          <a:bodyPr/>
          <a:lstStyle/>
          <a:p>
            <a:r>
              <a:rPr kumimoji="1" lang="ja-JP" altLang="en-US" dirty="0"/>
              <a:t>まとめ</a:t>
            </a:r>
          </a:p>
        </p:txBody>
      </p:sp>
      <p:sp>
        <p:nvSpPr>
          <p:cNvPr id="3" name="コンテンツ プレースホルダー 2">
            <a:extLst>
              <a:ext uri="{FF2B5EF4-FFF2-40B4-BE49-F238E27FC236}">
                <a16:creationId xmlns:a16="http://schemas.microsoft.com/office/drawing/2014/main" id="{07243C14-DF7F-F180-5F1C-14FB61B992FC}"/>
              </a:ext>
            </a:extLst>
          </p:cNvPr>
          <p:cNvSpPr>
            <a:spLocks noGrp="1"/>
          </p:cNvSpPr>
          <p:nvPr>
            <p:ph idx="1"/>
          </p:nvPr>
        </p:nvSpPr>
        <p:spPr/>
        <p:txBody>
          <a:bodyPr>
            <a:normAutofit/>
          </a:bodyPr>
          <a:lstStyle/>
          <a:p>
            <a:r>
              <a:rPr kumimoji="1" lang="ja-JP" altLang="en-US" dirty="0">
                <a:latin typeface="+mn-ea"/>
              </a:rPr>
              <a:t>もうすでにこの地域でもお互い様で協同している</a:t>
            </a:r>
            <a:endParaRPr kumimoji="1" lang="en-US" altLang="ja-JP" dirty="0">
              <a:latin typeface="+mn-ea"/>
            </a:endParaRPr>
          </a:p>
          <a:p>
            <a:r>
              <a:rPr kumimoji="1" lang="ja-JP" altLang="en-US" dirty="0">
                <a:latin typeface="+mn-ea"/>
              </a:rPr>
              <a:t>自分自身もこの地域の一員であり、担っている</a:t>
            </a:r>
            <a:endParaRPr kumimoji="1" lang="en-US" altLang="ja-JP" dirty="0">
              <a:latin typeface="+mn-ea"/>
            </a:endParaRPr>
          </a:p>
          <a:p>
            <a:r>
              <a:rPr kumimoji="1" lang="en-US" altLang="ja-JP" dirty="0">
                <a:latin typeface="+mn-ea"/>
              </a:rPr>
              <a:t>1</a:t>
            </a:r>
            <a:r>
              <a:rPr kumimoji="1" lang="ja-JP" altLang="en-US" dirty="0">
                <a:latin typeface="+mn-ea"/>
              </a:rPr>
              <a:t>人でできることも大切だけど、みんなとなら出来ることがひろがる</a:t>
            </a:r>
            <a:endParaRPr kumimoji="1" lang="en-US" altLang="ja-JP" dirty="0">
              <a:latin typeface="+mn-ea"/>
            </a:endParaRPr>
          </a:p>
          <a:p>
            <a:r>
              <a:rPr kumimoji="1" lang="ja-JP" altLang="en-US" dirty="0">
                <a:latin typeface="+mn-ea"/>
              </a:rPr>
              <a:t>「もしかしたら</a:t>
            </a:r>
            <a:r>
              <a:rPr kumimoji="1" lang="en-US" altLang="ja-JP" dirty="0">
                <a:latin typeface="+mn-ea"/>
              </a:rPr>
              <a:t>…</a:t>
            </a:r>
            <a:r>
              <a:rPr kumimoji="1" lang="ja-JP" altLang="en-US" dirty="0">
                <a:latin typeface="+mn-ea"/>
              </a:rPr>
              <a:t>」を想像して声をかけることが出来たら次の笑顔につながる</a:t>
            </a:r>
            <a:endParaRPr kumimoji="1" lang="en-US" altLang="ja-JP" dirty="0">
              <a:latin typeface="+mn-ea"/>
            </a:endParaRPr>
          </a:p>
          <a:p>
            <a:r>
              <a:rPr kumimoji="1" lang="ja-JP" altLang="en-US" dirty="0">
                <a:latin typeface="+mn-ea"/>
              </a:rPr>
              <a:t>つながりは、「太く短く」ではなく「細く長～く」</a:t>
            </a:r>
            <a:endParaRPr kumimoji="1" lang="en-US" altLang="ja-JP" dirty="0">
              <a:latin typeface="+mn-ea"/>
            </a:endParaRPr>
          </a:p>
          <a:p>
            <a:r>
              <a:rPr lang="ja-JP" altLang="en-US" dirty="0">
                <a:latin typeface="+mn-ea"/>
              </a:rPr>
              <a:t>今もこれからの</a:t>
            </a:r>
            <a:r>
              <a:rPr lang="ja-JP" altLang="en-US">
                <a:latin typeface="+mn-ea"/>
              </a:rPr>
              <a:t>暮らしやすさも考え方や行動などで自分</a:t>
            </a:r>
            <a:r>
              <a:rPr lang="ja-JP" altLang="en-US" dirty="0">
                <a:latin typeface="+mn-ea"/>
              </a:rPr>
              <a:t>自身でつかむことができる</a:t>
            </a:r>
            <a:endParaRPr kumimoji="1" lang="en-US" altLang="ja-JP" dirty="0">
              <a:latin typeface="+mn-ea"/>
            </a:endParaRPr>
          </a:p>
          <a:p>
            <a:endParaRPr kumimoji="1" lang="en-US" altLang="ja-JP" dirty="0"/>
          </a:p>
          <a:p>
            <a:endParaRPr kumimoji="1" lang="ja-JP" altLang="en-US" dirty="0"/>
          </a:p>
        </p:txBody>
      </p:sp>
    </p:spTree>
    <p:extLst>
      <p:ext uri="{BB962C8B-B14F-4D97-AF65-F5344CB8AC3E}">
        <p14:creationId xmlns:p14="http://schemas.microsoft.com/office/powerpoint/2010/main" val="397162843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449559CA-9326-B116-E32B-3C8C290A97EF}"/>
              </a:ext>
            </a:extLst>
          </p:cNvPr>
          <p:cNvSpPr>
            <a:spLocks noGrp="1"/>
          </p:cNvSpPr>
          <p:nvPr>
            <p:ph type="title"/>
          </p:nvPr>
        </p:nvSpPr>
        <p:spPr/>
        <p:txBody>
          <a:bodyPr/>
          <a:lstStyle/>
          <a:p>
            <a:r>
              <a:rPr kumimoji="1" lang="ja-JP" altLang="en-US" dirty="0">
                <a:latin typeface="+mn-ea"/>
                <a:ea typeface="+mn-ea"/>
              </a:rPr>
              <a:t>研修内容</a:t>
            </a:r>
            <a:endParaRPr kumimoji="1" lang="ja-JP" altLang="en-US" dirty="0"/>
          </a:p>
        </p:txBody>
      </p:sp>
      <p:sp>
        <p:nvSpPr>
          <p:cNvPr id="3" name="コンテンツ プレースホルダー 2">
            <a:extLst>
              <a:ext uri="{FF2B5EF4-FFF2-40B4-BE49-F238E27FC236}">
                <a16:creationId xmlns:a16="http://schemas.microsoft.com/office/drawing/2014/main" id="{B518F707-C507-0952-DC7E-0955C48EEDBE}"/>
              </a:ext>
            </a:extLst>
          </p:cNvPr>
          <p:cNvSpPr>
            <a:spLocks noGrp="1"/>
          </p:cNvSpPr>
          <p:nvPr>
            <p:ph idx="1"/>
          </p:nvPr>
        </p:nvSpPr>
        <p:spPr/>
        <p:txBody>
          <a:bodyPr/>
          <a:lstStyle/>
          <a:p>
            <a:pPr marL="0" indent="0">
              <a:buNone/>
            </a:pPr>
            <a:r>
              <a:rPr lang="en-US" altLang="ja-JP" sz="3200" dirty="0">
                <a:latin typeface="+mn-ea"/>
              </a:rPr>
              <a:t>【</a:t>
            </a:r>
            <a:r>
              <a:rPr lang="ja-JP" altLang="en-US" sz="3200" dirty="0">
                <a:latin typeface="+mn-ea"/>
              </a:rPr>
              <a:t>地域を考える</a:t>
            </a:r>
            <a:r>
              <a:rPr lang="en-US" altLang="ja-JP" sz="3200" dirty="0">
                <a:latin typeface="+mn-ea"/>
              </a:rPr>
              <a:t>】</a:t>
            </a:r>
          </a:p>
          <a:p>
            <a:pPr marL="0" indent="0">
              <a:buNone/>
            </a:pPr>
            <a:endParaRPr kumimoji="1" lang="ja-JP" altLang="en-US" dirty="0"/>
          </a:p>
        </p:txBody>
      </p:sp>
      <p:sp>
        <p:nvSpPr>
          <p:cNvPr id="4" name="テキスト ボックス 3">
            <a:extLst>
              <a:ext uri="{FF2B5EF4-FFF2-40B4-BE49-F238E27FC236}">
                <a16:creationId xmlns:a16="http://schemas.microsoft.com/office/drawing/2014/main" id="{29DFD2FF-D4B9-5E39-D9F3-744BB53399AC}"/>
              </a:ext>
            </a:extLst>
          </p:cNvPr>
          <p:cNvSpPr txBox="1"/>
          <p:nvPr/>
        </p:nvSpPr>
        <p:spPr>
          <a:xfrm>
            <a:off x="1841500" y="2531542"/>
            <a:ext cx="8509000" cy="1794915"/>
          </a:xfrm>
          <a:prstGeom prst="rect">
            <a:avLst/>
          </a:prstGeom>
          <a:noFill/>
        </p:spPr>
        <p:txBody>
          <a:bodyPr wrap="square" rtlCol="0">
            <a:spAutoFit/>
          </a:bodyPr>
          <a:lstStyle/>
          <a:p>
            <a:pPr>
              <a:lnSpc>
                <a:spcPts val="4500"/>
              </a:lnSpc>
            </a:pPr>
            <a:r>
              <a:rPr lang="ja-JP" altLang="en-US" sz="3200" dirty="0">
                <a:latin typeface="+mn-ea"/>
              </a:rPr>
              <a:t>・桐生市の現状</a:t>
            </a:r>
            <a:endParaRPr lang="en-US" altLang="ja-JP" sz="3200" dirty="0">
              <a:latin typeface="+mn-ea"/>
            </a:endParaRPr>
          </a:p>
          <a:p>
            <a:pPr>
              <a:lnSpc>
                <a:spcPts val="4500"/>
              </a:lnSpc>
            </a:pPr>
            <a:r>
              <a:rPr lang="ja-JP" altLang="en-US" sz="3200" dirty="0">
                <a:latin typeface="+mn-ea"/>
              </a:rPr>
              <a:t>・桐生市の取り組み</a:t>
            </a:r>
            <a:endParaRPr lang="en-US" altLang="ja-JP" sz="3200" dirty="0">
              <a:latin typeface="+mn-ea"/>
            </a:endParaRPr>
          </a:p>
          <a:p>
            <a:pPr>
              <a:lnSpc>
                <a:spcPts val="4500"/>
              </a:lnSpc>
            </a:pPr>
            <a:r>
              <a:rPr lang="ja-JP" altLang="en-US" sz="3200" dirty="0">
                <a:latin typeface="+mn-ea"/>
              </a:rPr>
              <a:t>・「もしも</a:t>
            </a:r>
            <a:r>
              <a:rPr lang="en-US" altLang="ja-JP" sz="3200" dirty="0">
                <a:latin typeface="+mn-ea"/>
              </a:rPr>
              <a:t>…</a:t>
            </a:r>
            <a:r>
              <a:rPr lang="ja-JP" altLang="en-US" sz="3200" dirty="0">
                <a:latin typeface="+mn-ea"/>
              </a:rPr>
              <a:t>」の想像</a:t>
            </a:r>
            <a:r>
              <a:rPr lang="ja-JP" altLang="en-US" sz="3200">
                <a:latin typeface="+mn-ea"/>
              </a:rPr>
              <a:t>とアクション</a:t>
            </a:r>
            <a:endParaRPr lang="en-US" altLang="ja-JP" sz="3200" dirty="0">
              <a:latin typeface="+mn-ea"/>
            </a:endParaRPr>
          </a:p>
        </p:txBody>
      </p:sp>
    </p:spTree>
    <p:extLst>
      <p:ext uri="{BB962C8B-B14F-4D97-AF65-F5344CB8AC3E}">
        <p14:creationId xmlns:p14="http://schemas.microsoft.com/office/powerpoint/2010/main" val="32942848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グラフ 1">
            <a:extLst>
              <a:ext uri="{FF2B5EF4-FFF2-40B4-BE49-F238E27FC236}">
                <a16:creationId xmlns:a16="http://schemas.microsoft.com/office/drawing/2014/main" id="{7C7C2677-76E7-482D-9F04-67A9420CA571}"/>
              </a:ext>
            </a:extLst>
          </p:cNvPr>
          <p:cNvGraphicFramePr>
            <a:graphicFrameLocks/>
          </p:cNvGraphicFramePr>
          <p:nvPr>
            <p:extLst>
              <p:ext uri="{D42A27DB-BD31-4B8C-83A1-F6EECF244321}">
                <p14:modId xmlns:p14="http://schemas.microsoft.com/office/powerpoint/2010/main" val="979031002"/>
              </p:ext>
            </p:extLst>
          </p:nvPr>
        </p:nvGraphicFramePr>
        <p:xfrm>
          <a:off x="114300" y="2002975"/>
          <a:ext cx="5353818" cy="4499428"/>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3" name="グラフ 2">
            <a:extLst>
              <a:ext uri="{FF2B5EF4-FFF2-40B4-BE49-F238E27FC236}">
                <a16:creationId xmlns:a16="http://schemas.microsoft.com/office/drawing/2014/main" id="{3E7316DB-5AEE-4F9C-A5C5-60D41BE26282}"/>
              </a:ext>
            </a:extLst>
          </p:cNvPr>
          <p:cNvGraphicFramePr>
            <a:graphicFrameLocks/>
          </p:cNvGraphicFramePr>
          <p:nvPr>
            <p:extLst>
              <p:ext uri="{D42A27DB-BD31-4B8C-83A1-F6EECF244321}">
                <p14:modId xmlns:p14="http://schemas.microsoft.com/office/powerpoint/2010/main" val="2062199749"/>
              </p:ext>
            </p:extLst>
          </p:nvPr>
        </p:nvGraphicFramePr>
        <p:xfrm>
          <a:off x="5689600" y="1721573"/>
          <a:ext cx="6388101" cy="4940484"/>
        </p:xfrm>
        <a:graphic>
          <a:graphicData uri="http://schemas.openxmlformats.org/drawingml/2006/chart">
            <c:chart xmlns:c="http://schemas.openxmlformats.org/drawingml/2006/chart" xmlns:r="http://schemas.openxmlformats.org/officeDocument/2006/relationships" r:id="rId4"/>
          </a:graphicData>
        </a:graphic>
      </p:graphicFrame>
      <p:sp>
        <p:nvSpPr>
          <p:cNvPr id="4" name="テキスト ボックス 3">
            <a:extLst>
              <a:ext uri="{FF2B5EF4-FFF2-40B4-BE49-F238E27FC236}">
                <a16:creationId xmlns:a16="http://schemas.microsoft.com/office/drawing/2014/main" id="{7B8CEA84-C368-429B-BAB5-6CBBCEB59057}"/>
              </a:ext>
            </a:extLst>
          </p:cNvPr>
          <p:cNvSpPr txBox="1"/>
          <p:nvPr/>
        </p:nvSpPr>
        <p:spPr>
          <a:xfrm>
            <a:off x="323864" y="648705"/>
            <a:ext cx="4044937" cy="707886"/>
          </a:xfrm>
          <a:prstGeom prst="rect">
            <a:avLst/>
          </a:prstGeom>
          <a:noFill/>
        </p:spPr>
        <p:txBody>
          <a:bodyPr wrap="square" rtlCol="0">
            <a:spAutoFit/>
          </a:bodyPr>
          <a:lstStyle/>
          <a:p>
            <a:r>
              <a:rPr lang="ja-JP" altLang="en-US" sz="4000" dirty="0">
                <a:latin typeface="+mn-ea"/>
              </a:rPr>
              <a:t>この地域の状況</a:t>
            </a:r>
            <a:endParaRPr lang="en-US" altLang="ja-JP" sz="4000" dirty="0">
              <a:latin typeface="+mn-ea"/>
            </a:endParaRPr>
          </a:p>
        </p:txBody>
      </p:sp>
      <p:sp>
        <p:nvSpPr>
          <p:cNvPr id="7" name="正方形/長方形 6">
            <a:extLst>
              <a:ext uri="{FF2B5EF4-FFF2-40B4-BE49-F238E27FC236}">
                <a16:creationId xmlns:a16="http://schemas.microsoft.com/office/drawing/2014/main" id="{5FC571F1-7ECB-440E-BE04-011A319A015C}"/>
              </a:ext>
            </a:extLst>
          </p:cNvPr>
          <p:cNvSpPr/>
          <p:nvPr/>
        </p:nvSpPr>
        <p:spPr>
          <a:xfrm>
            <a:off x="4590470" y="336578"/>
            <a:ext cx="7601530" cy="1384995"/>
          </a:xfrm>
          <a:prstGeom prst="rect">
            <a:avLst/>
          </a:prstGeom>
        </p:spPr>
        <p:txBody>
          <a:bodyPr wrap="square">
            <a:spAutoFit/>
          </a:bodyPr>
          <a:lstStyle/>
          <a:p>
            <a:r>
              <a:rPr lang="ja-JP" altLang="en-US" sz="2800" b="1" dirty="0">
                <a:latin typeface="+mn-ea"/>
              </a:rPr>
              <a:t>桐生市（</a:t>
            </a:r>
            <a:r>
              <a:rPr lang="en-US" altLang="ja-JP" sz="2800" b="1" dirty="0">
                <a:latin typeface="+mn-ea"/>
              </a:rPr>
              <a:t>R5.10.1</a:t>
            </a:r>
            <a:r>
              <a:rPr lang="ja-JP" altLang="en-US" sz="2800" b="1" dirty="0">
                <a:latin typeface="+mn-ea"/>
              </a:rPr>
              <a:t>現在）</a:t>
            </a:r>
            <a:endParaRPr lang="en-US" altLang="ja-JP" sz="2800" b="1" dirty="0">
              <a:latin typeface="+mn-ea"/>
            </a:endParaRPr>
          </a:p>
          <a:p>
            <a:pPr lvl="0"/>
            <a:r>
              <a:rPr lang="ja-JP" altLang="ja-JP" sz="2800" b="1" dirty="0">
                <a:latin typeface="+mn-ea"/>
              </a:rPr>
              <a:t>総人口　</a:t>
            </a:r>
            <a:r>
              <a:rPr lang="ja-JP" altLang="en-US" sz="2800" b="1" dirty="0">
                <a:latin typeface="+mn-ea"/>
              </a:rPr>
              <a:t>　   １０３，３０２</a:t>
            </a:r>
            <a:r>
              <a:rPr lang="ja-JP" altLang="ja-JP" sz="2800" b="1" dirty="0">
                <a:latin typeface="+mn-ea"/>
              </a:rPr>
              <a:t>人</a:t>
            </a:r>
            <a:r>
              <a:rPr lang="ja-JP" altLang="en-US" sz="2800" b="1" dirty="0">
                <a:latin typeface="+mn-ea"/>
              </a:rPr>
              <a:t>   </a:t>
            </a:r>
            <a:endParaRPr lang="en-US" altLang="ja-JP" sz="2800" b="1" dirty="0">
              <a:latin typeface="+mn-ea"/>
            </a:endParaRPr>
          </a:p>
          <a:p>
            <a:pPr lvl="0"/>
            <a:r>
              <a:rPr lang="ja-JP" altLang="en-US" sz="2800" b="1" dirty="0">
                <a:latin typeface="+mn-ea"/>
              </a:rPr>
              <a:t>老年人口   　３８，３１０人（３７．０９％）</a:t>
            </a:r>
            <a:endParaRPr lang="en-US" altLang="ja-JP" sz="2800" b="1" dirty="0">
              <a:latin typeface="+mn-ea"/>
            </a:endParaRPr>
          </a:p>
        </p:txBody>
      </p:sp>
    </p:spTree>
    <p:extLst>
      <p:ext uri="{BB962C8B-B14F-4D97-AF65-F5344CB8AC3E}">
        <p14:creationId xmlns:p14="http://schemas.microsoft.com/office/powerpoint/2010/main" val="326394247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C6677AEC-B23A-42D1-902A-6E5F774D1194}"/>
              </a:ext>
            </a:extLst>
          </p:cNvPr>
          <p:cNvSpPr>
            <a:spLocks noGrp="1"/>
          </p:cNvSpPr>
          <p:nvPr>
            <p:ph type="title"/>
          </p:nvPr>
        </p:nvSpPr>
        <p:spPr>
          <a:xfrm>
            <a:off x="394875" y="223562"/>
            <a:ext cx="7634287" cy="958850"/>
          </a:xfrm>
        </p:spPr>
        <p:txBody>
          <a:bodyPr>
            <a:normAutofit/>
          </a:bodyPr>
          <a:lstStyle/>
          <a:p>
            <a:pPr>
              <a:defRPr/>
            </a:pPr>
            <a:r>
              <a:rPr lang="ja-JP" altLang="en-US" dirty="0">
                <a:latin typeface="+mn-ea"/>
                <a:ea typeface="+mn-ea"/>
              </a:rPr>
              <a:t>現在の認知症者数</a:t>
            </a:r>
          </a:p>
        </p:txBody>
      </p:sp>
      <p:sp>
        <p:nvSpPr>
          <p:cNvPr id="3" name="コンテンツ プレースホルダー 2">
            <a:extLst>
              <a:ext uri="{FF2B5EF4-FFF2-40B4-BE49-F238E27FC236}">
                <a16:creationId xmlns:a16="http://schemas.microsoft.com/office/drawing/2014/main" id="{55E92C2A-4368-4DD4-B8C4-8370D01D942D}"/>
              </a:ext>
            </a:extLst>
          </p:cNvPr>
          <p:cNvSpPr>
            <a:spLocks noGrp="1"/>
          </p:cNvSpPr>
          <p:nvPr>
            <p:ph idx="1"/>
          </p:nvPr>
        </p:nvSpPr>
        <p:spPr>
          <a:xfrm>
            <a:off x="800099" y="1182412"/>
            <a:ext cx="10788927" cy="5452026"/>
          </a:xfrm>
        </p:spPr>
        <p:txBody>
          <a:bodyPr>
            <a:normAutofit fontScale="92500" lnSpcReduction="10000"/>
          </a:bodyPr>
          <a:lstStyle/>
          <a:p>
            <a:pPr>
              <a:defRPr/>
            </a:pPr>
            <a:endParaRPr lang="en-US" altLang="ja-JP" sz="200" b="1" dirty="0">
              <a:solidFill>
                <a:srgbClr val="00B050"/>
              </a:solidFill>
            </a:endParaRPr>
          </a:p>
          <a:p>
            <a:pPr>
              <a:defRPr/>
            </a:pPr>
            <a:r>
              <a:rPr lang="ja-JP" altLang="en-US" sz="3200" b="1" dirty="0">
                <a:solidFill>
                  <a:srgbClr val="00B050"/>
                </a:solidFill>
                <a:latin typeface="+mn-ea"/>
              </a:rPr>
              <a:t>日本に認知症の方は約</a:t>
            </a:r>
            <a:r>
              <a:rPr lang="en-US" altLang="ja-JP" sz="3200" b="1" dirty="0">
                <a:solidFill>
                  <a:srgbClr val="00B050"/>
                </a:solidFill>
                <a:latin typeface="+mn-ea"/>
              </a:rPr>
              <a:t>462</a:t>
            </a:r>
            <a:r>
              <a:rPr lang="ja-JP" altLang="en-US" sz="3200" b="1" dirty="0">
                <a:solidFill>
                  <a:srgbClr val="00B050"/>
                </a:solidFill>
                <a:latin typeface="+mn-ea"/>
              </a:rPr>
              <a:t>万人いる（</a:t>
            </a:r>
            <a:r>
              <a:rPr lang="en-US" altLang="ja-JP" sz="3200" b="1" dirty="0">
                <a:solidFill>
                  <a:srgbClr val="00B050"/>
                </a:solidFill>
                <a:latin typeface="+mn-ea"/>
              </a:rPr>
              <a:t>2012</a:t>
            </a:r>
            <a:r>
              <a:rPr lang="ja-JP" altLang="en-US" sz="3200" b="1" dirty="0">
                <a:solidFill>
                  <a:srgbClr val="00B050"/>
                </a:solidFill>
                <a:latin typeface="+mn-ea"/>
              </a:rPr>
              <a:t>年）</a:t>
            </a:r>
            <a:endParaRPr lang="en-US" altLang="ja-JP" sz="3200" b="1" dirty="0">
              <a:solidFill>
                <a:srgbClr val="00B050"/>
              </a:solidFill>
              <a:latin typeface="+mn-ea"/>
            </a:endParaRPr>
          </a:p>
          <a:p>
            <a:pPr marL="0" indent="0">
              <a:buNone/>
              <a:defRPr/>
            </a:pPr>
            <a:r>
              <a:rPr lang="ja-JP" altLang="en-US" sz="3200" b="1" dirty="0">
                <a:solidFill>
                  <a:srgbClr val="00B050"/>
                </a:solidFill>
                <a:latin typeface="+mn-ea"/>
              </a:rPr>
              <a:t>　</a:t>
            </a:r>
            <a:r>
              <a:rPr lang="ja-JP" altLang="en-US" dirty="0">
                <a:latin typeface="+mn-ea"/>
              </a:rPr>
              <a:t>と推計されています。</a:t>
            </a:r>
            <a:endParaRPr lang="en-US" altLang="ja-JP" dirty="0">
              <a:latin typeface="+mn-ea"/>
            </a:endParaRPr>
          </a:p>
          <a:p>
            <a:pPr marL="0" indent="0">
              <a:buNone/>
              <a:defRPr/>
            </a:pPr>
            <a:endParaRPr lang="en-US" altLang="ja-JP" dirty="0">
              <a:latin typeface="+mn-ea"/>
            </a:endParaRPr>
          </a:p>
          <a:p>
            <a:pPr>
              <a:defRPr/>
            </a:pPr>
            <a:r>
              <a:rPr lang="ja-JP" altLang="en-US" dirty="0">
                <a:latin typeface="+mn-ea"/>
              </a:rPr>
              <a:t>令和</a:t>
            </a:r>
            <a:r>
              <a:rPr lang="en-US" altLang="ja-JP" dirty="0">
                <a:latin typeface="+mn-ea"/>
              </a:rPr>
              <a:t>7</a:t>
            </a:r>
            <a:r>
              <a:rPr lang="ja-JP" altLang="en-US" dirty="0">
                <a:latin typeface="+mn-ea"/>
              </a:rPr>
              <a:t>年には・・・</a:t>
            </a:r>
            <a:endParaRPr lang="en-US" altLang="ja-JP" dirty="0">
              <a:latin typeface="+mn-ea"/>
            </a:endParaRPr>
          </a:p>
          <a:p>
            <a:pPr marL="0" indent="0">
              <a:buNone/>
              <a:defRPr/>
            </a:pPr>
            <a:r>
              <a:rPr lang="ja-JP" altLang="en-US" sz="3600" b="1" dirty="0">
                <a:solidFill>
                  <a:srgbClr val="00B050"/>
                </a:solidFill>
                <a:latin typeface="+mn-ea"/>
              </a:rPr>
              <a:t>　</a:t>
            </a:r>
            <a:r>
              <a:rPr lang="en-US" altLang="ja-JP" sz="3600" b="1" dirty="0">
                <a:solidFill>
                  <a:srgbClr val="00B050"/>
                </a:solidFill>
                <a:latin typeface="+mn-ea"/>
              </a:rPr>
              <a:t>700</a:t>
            </a:r>
            <a:r>
              <a:rPr lang="ja-JP" altLang="en-US" sz="3600" b="1" dirty="0">
                <a:solidFill>
                  <a:srgbClr val="00B050"/>
                </a:solidFill>
                <a:latin typeface="+mn-ea"/>
              </a:rPr>
              <a:t>万人、</a:t>
            </a:r>
            <a:r>
              <a:rPr lang="en-US" altLang="ja-JP" sz="3600" b="1" dirty="0">
                <a:solidFill>
                  <a:srgbClr val="00B050"/>
                </a:solidFill>
                <a:latin typeface="+mn-ea"/>
              </a:rPr>
              <a:t>65</a:t>
            </a:r>
            <a:r>
              <a:rPr lang="ja-JP" altLang="en-US" sz="3600" b="1" dirty="0">
                <a:solidFill>
                  <a:srgbClr val="00B050"/>
                </a:solidFill>
                <a:latin typeface="+mn-ea"/>
              </a:rPr>
              <a:t>歳以上の</a:t>
            </a:r>
            <a:r>
              <a:rPr lang="en-US" altLang="ja-JP" sz="3600" b="1" dirty="0">
                <a:solidFill>
                  <a:srgbClr val="00B050"/>
                </a:solidFill>
                <a:latin typeface="+mn-ea"/>
              </a:rPr>
              <a:t>5</a:t>
            </a:r>
            <a:r>
              <a:rPr lang="ja-JP" altLang="en-US" sz="3600" b="1" dirty="0">
                <a:solidFill>
                  <a:srgbClr val="00B050"/>
                </a:solidFill>
                <a:latin typeface="+mn-ea"/>
              </a:rPr>
              <a:t>人に</a:t>
            </a:r>
            <a:r>
              <a:rPr lang="en-US" altLang="ja-JP" sz="3600" b="1" dirty="0">
                <a:solidFill>
                  <a:srgbClr val="00B050"/>
                </a:solidFill>
                <a:latin typeface="+mn-ea"/>
              </a:rPr>
              <a:t>1</a:t>
            </a:r>
            <a:r>
              <a:rPr lang="ja-JP" altLang="en-US" sz="3600" b="1" dirty="0">
                <a:solidFill>
                  <a:srgbClr val="00B050"/>
                </a:solidFill>
                <a:latin typeface="+mn-ea"/>
              </a:rPr>
              <a:t>人が認知症と推計</a:t>
            </a:r>
            <a:endParaRPr lang="en-US" altLang="ja-JP" sz="3600" b="1" dirty="0">
              <a:solidFill>
                <a:srgbClr val="00B050"/>
              </a:solidFill>
              <a:latin typeface="+mn-ea"/>
            </a:endParaRPr>
          </a:p>
          <a:p>
            <a:pPr marL="0" indent="0">
              <a:buNone/>
              <a:defRPr/>
            </a:pPr>
            <a:endParaRPr lang="en-US" altLang="ja-JP" sz="3600" b="1" dirty="0">
              <a:solidFill>
                <a:srgbClr val="00B050"/>
              </a:solidFill>
              <a:latin typeface="+mn-ea"/>
            </a:endParaRPr>
          </a:p>
          <a:p>
            <a:pPr marL="0" indent="0">
              <a:buNone/>
              <a:defRPr/>
            </a:pPr>
            <a:r>
              <a:rPr lang="ja-JP" altLang="en-US" sz="3600" b="1" dirty="0">
                <a:latin typeface="+mn-ea"/>
              </a:rPr>
              <a:t>桐生市に当てはめてみると・・・</a:t>
            </a:r>
            <a:endParaRPr lang="en-US" altLang="ja-JP" sz="3600" b="1" dirty="0">
              <a:latin typeface="+mn-ea"/>
            </a:endParaRPr>
          </a:p>
          <a:p>
            <a:pPr marL="0" indent="0">
              <a:buNone/>
              <a:defRPr/>
            </a:pPr>
            <a:r>
              <a:rPr lang="ja-JP" altLang="en-US" sz="3600" b="1" dirty="0">
                <a:solidFill>
                  <a:srgbClr val="00B050"/>
                </a:solidFill>
                <a:latin typeface="+mn-ea"/>
              </a:rPr>
              <a:t>　３８，３１０人</a:t>
            </a:r>
            <a:r>
              <a:rPr lang="en-US" altLang="ja-JP" sz="3600" b="1" dirty="0">
                <a:solidFill>
                  <a:srgbClr val="00B050"/>
                </a:solidFill>
                <a:latin typeface="+mn-ea"/>
              </a:rPr>
              <a:t>×</a:t>
            </a:r>
            <a:r>
              <a:rPr lang="ja-JP" altLang="en-US" sz="3600" b="1">
                <a:solidFill>
                  <a:srgbClr val="00B050"/>
                </a:solidFill>
                <a:latin typeface="+mn-ea"/>
              </a:rPr>
              <a:t>約１９％</a:t>
            </a:r>
            <a:r>
              <a:rPr lang="ja-JP" altLang="en-US" sz="3600" b="1" dirty="0">
                <a:solidFill>
                  <a:srgbClr val="00B050"/>
                </a:solidFill>
                <a:latin typeface="+mn-ea"/>
              </a:rPr>
              <a:t>＝</a:t>
            </a:r>
            <a:r>
              <a:rPr lang="ja-JP" altLang="en-US" sz="3600" b="1" u="sng" dirty="0">
                <a:solidFill>
                  <a:srgbClr val="00B050"/>
                </a:solidFill>
                <a:latin typeface="+mn-ea"/>
              </a:rPr>
              <a:t>７，２７</a:t>
            </a:r>
            <a:r>
              <a:rPr lang="en-US" altLang="ja-JP" sz="3600" b="1" u="sng" dirty="0">
                <a:solidFill>
                  <a:srgbClr val="00B050"/>
                </a:solidFill>
                <a:latin typeface="+mn-ea"/>
              </a:rPr>
              <a:t>9</a:t>
            </a:r>
            <a:r>
              <a:rPr lang="ja-JP" altLang="en-US" sz="3600" b="1" u="sng" dirty="0">
                <a:solidFill>
                  <a:srgbClr val="00B050"/>
                </a:solidFill>
                <a:latin typeface="+mn-ea"/>
              </a:rPr>
              <a:t>人！！</a:t>
            </a:r>
            <a:endParaRPr lang="en-US" altLang="ja-JP" b="1" u="sng" dirty="0">
              <a:latin typeface="+mn-ea"/>
            </a:endParaRPr>
          </a:p>
          <a:p>
            <a:pPr marL="0" indent="0">
              <a:buNone/>
              <a:defRPr/>
            </a:pPr>
            <a:endParaRPr lang="en-US" altLang="ja-JP" sz="1600" dirty="0">
              <a:latin typeface="+mn-ea"/>
            </a:endParaRPr>
          </a:p>
          <a:p>
            <a:pPr marL="0" indent="0">
              <a:buNone/>
              <a:defRPr/>
            </a:pPr>
            <a:r>
              <a:rPr lang="en-US" altLang="ja-JP" sz="1600" dirty="0">
                <a:latin typeface="+mn-ea"/>
              </a:rPr>
              <a:t>※</a:t>
            </a:r>
            <a:r>
              <a:rPr lang="ja-JP" altLang="en-US" sz="1600" dirty="0">
                <a:latin typeface="+mn-ea"/>
              </a:rPr>
              <a:t>参考「日本における認知症の高齢者人口の将来推計に関する研究」</a:t>
            </a:r>
            <a:endParaRPr lang="en-US" altLang="ja-JP" sz="1600" dirty="0">
              <a:latin typeface="+mn-ea"/>
            </a:endParaRPr>
          </a:p>
          <a:p>
            <a:pPr marL="0" indent="0">
              <a:buNone/>
              <a:defRPr/>
            </a:pPr>
            <a:r>
              <a:rPr lang="en-US" altLang="ja-JP" sz="1600" dirty="0">
                <a:latin typeface="+mn-ea"/>
              </a:rPr>
              <a:t>(</a:t>
            </a:r>
            <a:r>
              <a:rPr lang="ja-JP" altLang="en-US" sz="1600" dirty="0">
                <a:latin typeface="+mn-ea"/>
              </a:rPr>
              <a:t>平成</a:t>
            </a:r>
            <a:r>
              <a:rPr lang="en-US" altLang="ja-JP" sz="1600" dirty="0">
                <a:latin typeface="+mn-ea"/>
              </a:rPr>
              <a:t>26</a:t>
            </a:r>
            <a:r>
              <a:rPr lang="ja-JP" altLang="en-US" sz="1600" dirty="0">
                <a:latin typeface="+mn-ea"/>
              </a:rPr>
              <a:t>年度厚生労働科学研究費補助金特別研究事業　九州大学　二宮教授</a:t>
            </a:r>
            <a:r>
              <a:rPr lang="en-US" altLang="ja-JP" sz="1600" dirty="0">
                <a:latin typeface="+mn-ea"/>
              </a:rPr>
              <a:t>)</a:t>
            </a:r>
            <a:r>
              <a:rPr lang="ja-JP" altLang="en-US" sz="1600" dirty="0">
                <a:latin typeface="+mn-ea"/>
              </a:rPr>
              <a:t>による速報値</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a:extLst>
              <a:ext uri="{FF2B5EF4-FFF2-40B4-BE49-F238E27FC236}">
                <a16:creationId xmlns:a16="http://schemas.microsoft.com/office/drawing/2014/main" id="{3A6EB01C-9687-9924-E563-950FFCA7BB59}"/>
              </a:ext>
            </a:extLst>
          </p:cNvPr>
          <p:cNvSpPr>
            <a:spLocks noGrp="1"/>
          </p:cNvSpPr>
          <p:nvPr>
            <p:ph idx="1"/>
          </p:nvPr>
        </p:nvSpPr>
        <p:spPr>
          <a:xfrm>
            <a:off x="838200" y="1825624"/>
            <a:ext cx="10515600" cy="3559175"/>
          </a:xfrm>
        </p:spPr>
        <p:txBody>
          <a:bodyPr>
            <a:normAutofit/>
          </a:bodyPr>
          <a:lstStyle/>
          <a:p>
            <a:r>
              <a:rPr kumimoji="1" lang="ja-JP" altLang="en-US" dirty="0"/>
              <a:t>たくさんの認知症者だけでなく、少子化、独居や高齢者のみの世帯の増加、あらゆる職業での人材不足など様々な課題がある</a:t>
            </a:r>
            <a:endParaRPr kumimoji="1" lang="en-US" altLang="ja-JP" dirty="0"/>
          </a:p>
          <a:p>
            <a:r>
              <a:rPr lang="ja-JP" altLang="en-US" dirty="0"/>
              <a:t>様々な課題によって、何かあったら病院や施設に入れば安心という神話が崩れ始めている？</a:t>
            </a:r>
            <a:endParaRPr lang="en-US" altLang="ja-JP" dirty="0"/>
          </a:p>
          <a:p>
            <a:r>
              <a:rPr lang="ja-JP" altLang="en-US" dirty="0"/>
              <a:t>私たち自身も病院や施設にお世話にならずにいつまでも住み慣れた地域、自宅で暮らしたいと願っている人が多い</a:t>
            </a:r>
            <a:endParaRPr lang="en-US" altLang="ja-JP" dirty="0"/>
          </a:p>
          <a:p>
            <a:pPr marL="0" indent="0">
              <a:buNone/>
            </a:pPr>
            <a:r>
              <a:rPr kumimoji="1" lang="ja-JP" altLang="en-US" dirty="0"/>
              <a:t>　　　　　　　　　　　　　　　　　　　　　　　</a:t>
            </a:r>
            <a:r>
              <a:rPr kumimoji="1" lang="en-US" altLang="ja-JP" dirty="0"/>
              <a:t>…</a:t>
            </a:r>
            <a:r>
              <a:rPr kumimoji="1" lang="ja-JP" altLang="en-US" dirty="0"/>
              <a:t>など</a:t>
            </a:r>
          </a:p>
        </p:txBody>
      </p:sp>
      <p:sp>
        <p:nvSpPr>
          <p:cNvPr id="4" name="タイトル 1">
            <a:extLst>
              <a:ext uri="{FF2B5EF4-FFF2-40B4-BE49-F238E27FC236}">
                <a16:creationId xmlns:a16="http://schemas.microsoft.com/office/drawing/2014/main" id="{A513F613-A06B-A548-E2AE-4E3A4F6D98E5}"/>
              </a:ext>
            </a:extLst>
          </p:cNvPr>
          <p:cNvSpPr>
            <a:spLocks noGrp="1"/>
          </p:cNvSpPr>
          <p:nvPr>
            <p:ph type="title"/>
          </p:nvPr>
        </p:nvSpPr>
        <p:spPr>
          <a:xfrm>
            <a:off x="838200" y="365125"/>
            <a:ext cx="10515600" cy="1325563"/>
          </a:xfrm>
        </p:spPr>
        <p:txBody>
          <a:bodyPr/>
          <a:lstStyle/>
          <a:p>
            <a:r>
              <a:rPr kumimoji="1" lang="ja-JP" altLang="en-US" dirty="0">
                <a:latin typeface="+mn-ea"/>
                <a:ea typeface="+mn-ea"/>
              </a:rPr>
              <a:t>たくさんの認知症者が暮らす桐生市</a:t>
            </a:r>
          </a:p>
        </p:txBody>
      </p:sp>
    </p:spTree>
    <p:extLst>
      <p:ext uri="{BB962C8B-B14F-4D97-AF65-F5344CB8AC3E}">
        <p14:creationId xmlns:p14="http://schemas.microsoft.com/office/powerpoint/2010/main" val="65838987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テキスト ボックス 4"/>
          <p:cNvSpPr txBox="1"/>
          <p:nvPr/>
        </p:nvSpPr>
        <p:spPr>
          <a:xfrm>
            <a:off x="0" y="257907"/>
            <a:ext cx="12192000" cy="646331"/>
          </a:xfrm>
          <a:prstGeom prst="rect">
            <a:avLst/>
          </a:prstGeom>
          <a:noFill/>
        </p:spPr>
        <p:txBody>
          <a:bodyPr wrap="square" rtlCol="0">
            <a:spAutoFit/>
          </a:bodyPr>
          <a:lstStyle/>
          <a:p>
            <a:pPr algn="ctr"/>
            <a:r>
              <a:rPr lang="ja-JP" altLang="en-US" sz="3600" dirty="0">
                <a:latin typeface="+mn-ea"/>
              </a:rPr>
              <a:t>地域包括ケアシステムにおける４つの支援</a:t>
            </a:r>
            <a:endParaRPr lang="en-US" altLang="ja-JP" sz="3600" dirty="0">
              <a:latin typeface="+mn-ea"/>
            </a:endParaRPr>
          </a:p>
        </p:txBody>
      </p:sp>
      <p:sp>
        <p:nvSpPr>
          <p:cNvPr id="6" name="角丸四角形 5"/>
          <p:cNvSpPr/>
          <p:nvPr/>
        </p:nvSpPr>
        <p:spPr>
          <a:xfrm>
            <a:off x="310113" y="954292"/>
            <a:ext cx="5680754" cy="3010004"/>
          </a:xfrm>
          <a:prstGeom prst="round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r>
              <a:rPr lang="ja-JP" altLang="en-US" sz="4000" b="1" dirty="0">
                <a:solidFill>
                  <a:schemeClr val="tx1"/>
                </a:solidFill>
                <a:latin typeface="+mn-ea"/>
              </a:rPr>
              <a:t>自助</a:t>
            </a:r>
            <a:endParaRPr lang="en-US" altLang="ja-JP" sz="4000" b="1" dirty="0">
              <a:solidFill>
                <a:schemeClr val="tx1"/>
              </a:solidFill>
              <a:latin typeface="+mn-ea"/>
            </a:endParaRPr>
          </a:p>
          <a:p>
            <a:pPr algn="ctr"/>
            <a:endParaRPr lang="en-US" altLang="ja-JP" sz="2400" dirty="0">
              <a:solidFill>
                <a:schemeClr val="tx1"/>
              </a:solidFill>
              <a:latin typeface="+mn-ea"/>
            </a:endParaRPr>
          </a:p>
          <a:p>
            <a:pPr algn="ctr"/>
            <a:r>
              <a:rPr lang="ja-JP" altLang="en-US" sz="2400" dirty="0">
                <a:solidFill>
                  <a:schemeClr val="tx1"/>
                </a:solidFill>
                <a:latin typeface="+mn-ea"/>
              </a:rPr>
              <a:t>自発的に自身の生活課題を解決する力</a:t>
            </a:r>
            <a:endParaRPr lang="en-US" altLang="ja-JP" sz="2400" dirty="0">
              <a:solidFill>
                <a:schemeClr val="tx1"/>
              </a:solidFill>
              <a:latin typeface="+mn-ea"/>
            </a:endParaRPr>
          </a:p>
          <a:p>
            <a:pPr algn="ctr"/>
            <a:r>
              <a:rPr lang="ja-JP" altLang="en-US" sz="2400" dirty="0">
                <a:solidFill>
                  <a:schemeClr val="tx1"/>
                </a:solidFill>
                <a:latin typeface="+mn-ea"/>
              </a:rPr>
              <a:t>　自発的な介護予防活動</a:t>
            </a:r>
            <a:endParaRPr lang="en-US" altLang="ja-JP" sz="2400" dirty="0">
              <a:solidFill>
                <a:schemeClr val="tx1"/>
              </a:solidFill>
              <a:latin typeface="+mn-ea"/>
            </a:endParaRPr>
          </a:p>
          <a:p>
            <a:pPr algn="ctr"/>
            <a:r>
              <a:rPr lang="ja-JP" altLang="en-US" sz="2400" dirty="0">
                <a:solidFill>
                  <a:schemeClr val="tx1"/>
                </a:solidFill>
                <a:latin typeface="+mn-ea"/>
              </a:rPr>
              <a:t>自発的な検診等受診</a:t>
            </a:r>
            <a:endParaRPr lang="en-US" altLang="ja-JP" sz="2400" dirty="0">
              <a:solidFill>
                <a:schemeClr val="tx1"/>
              </a:solidFill>
              <a:latin typeface="+mn-ea"/>
            </a:endParaRPr>
          </a:p>
          <a:p>
            <a:pPr algn="ctr"/>
            <a:r>
              <a:rPr lang="ja-JP" altLang="en-US" sz="2400" dirty="0">
                <a:solidFill>
                  <a:schemeClr val="tx1"/>
                </a:solidFill>
                <a:latin typeface="+mn-ea"/>
              </a:rPr>
              <a:t>　　　　市場サービスの購入　など</a:t>
            </a:r>
            <a:endParaRPr lang="en-US" altLang="ja-JP" sz="2400" dirty="0">
              <a:solidFill>
                <a:schemeClr val="tx1"/>
              </a:solidFill>
              <a:latin typeface="+mn-ea"/>
            </a:endParaRPr>
          </a:p>
        </p:txBody>
      </p:sp>
      <p:sp>
        <p:nvSpPr>
          <p:cNvPr id="7" name="角丸四角形 6"/>
          <p:cNvSpPr/>
          <p:nvPr/>
        </p:nvSpPr>
        <p:spPr>
          <a:xfrm>
            <a:off x="6188096" y="954292"/>
            <a:ext cx="5680754" cy="2980187"/>
          </a:xfrm>
          <a:prstGeom prst="round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r>
              <a:rPr lang="ja-JP" altLang="en-US" sz="4000" b="1" dirty="0">
                <a:solidFill>
                  <a:schemeClr val="tx1"/>
                </a:solidFill>
                <a:latin typeface="+mn-ea"/>
              </a:rPr>
              <a:t>互助</a:t>
            </a:r>
            <a:endParaRPr lang="en-US" altLang="ja-JP" sz="2400" dirty="0">
              <a:solidFill>
                <a:schemeClr val="tx1"/>
              </a:solidFill>
              <a:latin typeface="+mn-ea"/>
            </a:endParaRPr>
          </a:p>
          <a:p>
            <a:pPr algn="ctr"/>
            <a:r>
              <a:rPr lang="ja-JP" altLang="en-US" sz="2400" dirty="0">
                <a:solidFill>
                  <a:schemeClr val="tx1"/>
                </a:solidFill>
                <a:latin typeface="+mn-ea"/>
              </a:rPr>
              <a:t>インフォーマルな相互扶助</a:t>
            </a:r>
            <a:endParaRPr lang="en-US" altLang="ja-JP" sz="2400" dirty="0">
              <a:solidFill>
                <a:schemeClr val="tx1"/>
              </a:solidFill>
              <a:latin typeface="+mn-ea"/>
            </a:endParaRPr>
          </a:p>
          <a:p>
            <a:pPr algn="ctr"/>
            <a:r>
              <a:rPr lang="ja-JP" altLang="en-US" sz="2000" dirty="0">
                <a:solidFill>
                  <a:schemeClr val="tx1"/>
                </a:solidFill>
                <a:latin typeface="+mn-ea"/>
              </a:rPr>
              <a:t>　近隣の助け合い・ボランティア・</a:t>
            </a:r>
            <a:r>
              <a:rPr lang="en-US" altLang="ja-JP" sz="2000" dirty="0">
                <a:solidFill>
                  <a:schemeClr val="tx1"/>
                </a:solidFill>
                <a:latin typeface="+mn-ea"/>
              </a:rPr>
              <a:t>NPO</a:t>
            </a:r>
          </a:p>
          <a:p>
            <a:pPr algn="ctr"/>
            <a:r>
              <a:rPr lang="ja-JP" altLang="en-US" sz="2000" dirty="0">
                <a:solidFill>
                  <a:schemeClr val="tx1"/>
                </a:solidFill>
                <a:latin typeface="+mn-ea"/>
              </a:rPr>
              <a:t>法人などによるインフォーマルサポート</a:t>
            </a:r>
            <a:endParaRPr lang="en-US" altLang="ja-JP" sz="2000" dirty="0">
              <a:solidFill>
                <a:schemeClr val="tx1"/>
              </a:solidFill>
              <a:latin typeface="+mn-ea"/>
            </a:endParaRPr>
          </a:p>
          <a:p>
            <a:pPr algn="ctr"/>
            <a:r>
              <a:rPr lang="ja-JP" altLang="en-US" sz="2000" dirty="0">
                <a:solidFill>
                  <a:schemeClr val="tx1"/>
                </a:solidFill>
                <a:latin typeface="+mn-ea"/>
              </a:rPr>
              <a:t>独居高齢者の見守り、外出支援</a:t>
            </a:r>
            <a:endParaRPr lang="en-US" altLang="ja-JP" sz="2000" dirty="0">
              <a:solidFill>
                <a:schemeClr val="tx1"/>
              </a:solidFill>
              <a:latin typeface="+mn-ea"/>
            </a:endParaRPr>
          </a:p>
          <a:p>
            <a:pPr algn="ctr"/>
            <a:r>
              <a:rPr lang="ja-JP" altLang="en-US" sz="2000" dirty="0">
                <a:solidFill>
                  <a:schemeClr val="tx1"/>
                </a:solidFill>
                <a:latin typeface="+mn-ea"/>
              </a:rPr>
              <a:t>近隣の昼食会</a:t>
            </a:r>
            <a:endParaRPr lang="en-US" altLang="ja-JP" sz="2000" dirty="0">
              <a:solidFill>
                <a:schemeClr val="tx1"/>
              </a:solidFill>
              <a:latin typeface="+mn-ea"/>
            </a:endParaRPr>
          </a:p>
          <a:p>
            <a:pPr algn="ctr"/>
            <a:r>
              <a:rPr lang="ja-JP" altLang="en-US" sz="2000" dirty="0">
                <a:solidFill>
                  <a:schemeClr val="tx1"/>
                </a:solidFill>
                <a:latin typeface="+mn-ea"/>
              </a:rPr>
              <a:t>　　　　　保険給付外の家事援助</a:t>
            </a:r>
            <a:r>
              <a:rPr lang="ja-JP" altLang="en-US" sz="2400" dirty="0">
                <a:solidFill>
                  <a:schemeClr val="tx1"/>
                </a:solidFill>
                <a:latin typeface="+mn-ea"/>
              </a:rPr>
              <a:t>　　など</a:t>
            </a:r>
          </a:p>
        </p:txBody>
      </p:sp>
      <p:sp>
        <p:nvSpPr>
          <p:cNvPr id="8" name="角丸四角形 7"/>
          <p:cNvSpPr/>
          <p:nvPr/>
        </p:nvSpPr>
        <p:spPr>
          <a:xfrm>
            <a:off x="286667" y="4067124"/>
            <a:ext cx="5680754" cy="2426296"/>
          </a:xfrm>
          <a:prstGeom prst="round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r>
              <a:rPr lang="ja-JP" altLang="en-US" sz="4000" b="1" dirty="0">
                <a:solidFill>
                  <a:schemeClr val="tx1"/>
                </a:solidFill>
                <a:latin typeface="+mn-ea"/>
              </a:rPr>
              <a:t>共助</a:t>
            </a:r>
            <a:endParaRPr lang="en-US" altLang="ja-JP" sz="4000" b="1" dirty="0">
              <a:solidFill>
                <a:schemeClr val="tx1"/>
              </a:solidFill>
              <a:latin typeface="+mn-ea"/>
            </a:endParaRPr>
          </a:p>
          <a:p>
            <a:pPr algn="ctr"/>
            <a:endParaRPr lang="en-US" altLang="ja-JP" sz="2400" dirty="0">
              <a:solidFill>
                <a:schemeClr val="tx1"/>
              </a:solidFill>
              <a:latin typeface="+mn-ea"/>
            </a:endParaRPr>
          </a:p>
          <a:p>
            <a:pPr algn="ctr"/>
            <a:r>
              <a:rPr lang="ja-JP" altLang="en-US" sz="2800" dirty="0">
                <a:solidFill>
                  <a:schemeClr val="tx1"/>
                </a:solidFill>
                <a:latin typeface="+mn-ea"/>
              </a:rPr>
              <a:t>制度化された相互扶助</a:t>
            </a:r>
            <a:endParaRPr lang="en-US" altLang="ja-JP" sz="2800" dirty="0">
              <a:solidFill>
                <a:schemeClr val="tx1"/>
              </a:solidFill>
              <a:latin typeface="+mn-ea"/>
            </a:endParaRPr>
          </a:p>
          <a:p>
            <a:pPr algn="ctr"/>
            <a:r>
              <a:rPr lang="ja-JP" altLang="en-US" sz="2800" dirty="0">
                <a:solidFill>
                  <a:schemeClr val="tx1"/>
                </a:solidFill>
                <a:latin typeface="+mn-ea"/>
              </a:rPr>
              <a:t>介護保険、医療保険、公的年金　など</a:t>
            </a:r>
          </a:p>
        </p:txBody>
      </p:sp>
      <p:sp>
        <p:nvSpPr>
          <p:cNvPr id="9" name="角丸四角形 8"/>
          <p:cNvSpPr/>
          <p:nvPr/>
        </p:nvSpPr>
        <p:spPr>
          <a:xfrm>
            <a:off x="6211542" y="4067124"/>
            <a:ext cx="5680754" cy="2426296"/>
          </a:xfrm>
          <a:prstGeom prst="round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r>
              <a:rPr lang="ja-JP" altLang="en-US" sz="4000" b="1" dirty="0">
                <a:solidFill>
                  <a:schemeClr val="tx1"/>
                </a:solidFill>
                <a:latin typeface="+mn-ea"/>
              </a:rPr>
              <a:t>公助</a:t>
            </a:r>
            <a:endParaRPr lang="en-US" altLang="ja-JP" sz="4000" b="1" dirty="0">
              <a:solidFill>
                <a:schemeClr val="tx1"/>
              </a:solidFill>
              <a:latin typeface="+mn-ea"/>
            </a:endParaRPr>
          </a:p>
          <a:p>
            <a:pPr algn="ctr"/>
            <a:endParaRPr lang="en-US" altLang="ja-JP" sz="2400" dirty="0">
              <a:solidFill>
                <a:schemeClr val="tx1"/>
              </a:solidFill>
              <a:latin typeface="+mn-ea"/>
            </a:endParaRPr>
          </a:p>
          <a:p>
            <a:pPr algn="ctr"/>
            <a:r>
              <a:rPr lang="ja-JP" altLang="en-US" sz="3200" dirty="0">
                <a:solidFill>
                  <a:schemeClr val="tx1"/>
                </a:solidFill>
                <a:latin typeface="+mn-ea"/>
              </a:rPr>
              <a:t>公的扶助</a:t>
            </a:r>
            <a:endParaRPr lang="en-US" altLang="ja-JP" sz="3200" dirty="0">
              <a:solidFill>
                <a:schemeClr val="tx1"/>
              </a:solidFill>
              <a:latin typeface="+mn-ea"/>
            </a:endParaRPr>
          </a:p>
          <a:p>
            <a:pPr algn="ctr"/>
            <a:r>
              <a:rPr lang="ja-JP" altLang="en-US" sz="3200" dirty="0">
                <a:solidFill>
                  <a:schemeClr val="tx1"/>
                </a:solidFill>
                <a:latin typeface="+mn-ea"/>
              </a:rPr>
              <a:t>生活保護、入所措置　など</a:t>
            </a:r>
          </a:p>
        </p:txBody>
      </p:sp>
    </p:spTree>
    <p:custDataLst>
      <p:tags r:id="rId1"/>
    </p:custDataLst>
    <p:extLst>
      <p:ext uri="{BB962C8B-B14F-4D97-AF65-F5344CB8AC3E}">
        <p14:creationId xmlns:p14="http://schemas.microsoft.com/office/powerpoint/2010/main" val="4014359280"/>
      </p:ext>
    </p:extLst>
  </p:cSld>
  <p:clrMapOvr>
    <a:masterClrMapping/>
  </p:clrMapOvr>
  <mc:AlternateContent xmlns:mc="http://schemas.openxmlformats.org/markup-compatibility/2006" xmlns:p14="http://schemas.microsoft.com/office/powerpoint/2010/main">
    <mc:Choice Requires="p14">
      <p:transition spd="slow" p14:dur="2000" advTm="100905"/>
    </mc:Choice>
    <mc:Fallback xmlns="">
      <p:transition spd="slow" advTm="100905"/>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mph" presetSubtype="2" fill="hold" nodeType="clickEffect">
                                  <p:stCondLst>
                                    <p:cond delay="0"/>
                                  </p:stCondLst>
                                  <p:childTnLst>
                                    <p:animClr clrSpc="rgb" dir="cw">
                                      <p:cBhvr>
                                        <p:cTn id="6" dur="2000" fill="hold"/>
                                        <p:tgtEl>
                                          <p:spTgt spid="6"/>
                                        </p:tgtEl>
                                        <p:attrNameLst>
                                          <p:attrName>fillcolor</p:attrName>
                                        </p:attrNameLst>
                                      </p:cBhvr>
                                      <p:to>
                                        <a:schemeClr val="accent2"/>
                                      </p:to>
                                    </p:animClr>
                                    <p:set>
                                      <p:cBhvr>
                                        <p:cTn id="7" dur="2000" fill="hold"/>
                                        <p:tgtEl>
                                          <p:spTgt spid="6"/>
                                        </p:tgtEl>
                                        <p:attrNameLst>
                                          <p:attrName>fill.type</p:attrName>
                                        </p:attrNameLst>
                                      </p:cBhvr>
                                      <p:to>
                                        <p:strVal val="solid"/>
                                      </p:to>
                                    </p:set>
                                    <p:set>
                                      <p:cBhvr>
                                        <p:cTn id="8" dur="2000" fill="hold"/>
                                        <p:tgtEl>
                                          <p:spTgt spid="6"/>
                                        </p:tgtEl>
                                        <p:attrNameLst>
                                          <p:attrName>fill.on</p:attrName>
                                        </p:attrNameLst>
                                      </p:cBhvr>
                                      <p:to>
                                        <p:strVal val="true"/>
                                      </p:to>
                                    </p:set>
                                  </p:childTnLst>
                                </p:cTn>
                              </p:par>
                            </p:childTnLst>
                          </p:cTn>
                        </p:par>
                      </p:childTnLst>
                    </p:cTn>
                  </p:par>
                  <p:par>
                    <p:cTn id="9" fill="hold">
                      <p:stCondLst>
                        <p:cond delay="indefinite"/>
                      </p:stCondLst>
                      <p:childTnLst>
                        <p:par>
                          <p:cTn id="10" fill="hold">
                            <p:stCondLst>
                              <p:cond delay="0"/>
                            </p:stCondLst>
                            <p:childTnLst>
                              <p:par>
                                <p:cTn id="11" presetID="1" presetClass="emph" presetSubtype="2" fill="hold" nodeType="clickEffect">
                                  <p:stCondLst>
                                    <p:cond delay="0"/>
                                  </p:stCondLst>
                                  <p:childTnLst>
                                    <p:animClr clrSpc="rgb" dir="cw">
                                      <p:cBhvr>
                                        <p:cTn id="12" dur="2000" fill="hold"/>
                                        <p:tgtEl>
                                          <p:spTgt spid="7"/>
                                        </p:tgtEl>
                                        <p:attrNameLst>
                                          <p:attrName>fillcolor</p:attrName>
                                        </p:attrNameLst>
                                      </p:cBhvr>
                                      <p:to>
                                        <a:schemeClr val="accent2"/>
                                      </p:to>
                                    </p:animClr>
                                    <p:set>
                                      <p:cBhvr>
                                        <p:cTn id="13" dur="2000" fill="hold"/>
                                        <p:tgtEl>
                                          <p:spTgt spid="7"/>
                                        </p:tgtEl>
                                        <p:attrNameLst>
                                          <p:attrName>fill.type</p:attrName>
                                        </p:attrNameLst>
                                      </p:cBhvr>
                                      <p:to>
                                        <p:strVal val="solid"/>
                                      </p:to>
                                    </p:set>
                                    <p:set>
                                      <p:cBhvr>
                                        <p:cTn id="14" dur="2000" fill="hold"/>
                                        <p:tgtEl>
                                          <p:spTgt spid="7"/>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正方形/長方形 3">
            <a:extLst>
              <a:ext uri="{FF2B5EF4-FFF2-40B4-BE49-F238E27FC236}">
                <a16:creationId xmlns:a16="http://schemas.microsoft.com/office/drawing/2014/main" id="{34CCC6A5-22C9-4DBE-BAA2-B1D0F38E27CD}"/>
              </a:ext>
            </a:extLst>
          </p:cNvPr>
          <p:cNvSpPr/>
          <p:nvPr/>
        </p:nvSpPr>
        <p:spPr>
          <a:xfrm>
            <a:off x="510520" y="275673"/>
            <a:ext cx="5164562" cy="119269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4400" dirty="0">
                <a:solidFill>
                  <a:schemeClr val="tx1"/>
                </a:solidFill>
              </a:rPr>
              <a:t>地域の社会資源</a:t>
            </a:r>
            <a:endParaRPr kumimoji="1" lang="ja-JP" altLang="en-US" sz="4400" dirty="0">
              <a:solidFill>
                <a:schemeClr val="tx1"/>
              </a:solidFill>
            </a:endParaRPr>
          </a:p>
        </p:txBody>
      </p:sp>
      <p:pic>
        <p:nvPicPr>
          <p:cNvPr id="3" name="図 2">
            <a:extLst>
              <a:ext uri="{FF2B5EF4-FFF2-40B4-BE49-F238E27FC236}">
                <a16:creationId xmlns:a16="http://schemas.microsoft.com/office/drawing/2014/main" id="{CAB8471B-E987-4F91-8F32-E5E105A8E75D}"/>
              </a:ext>
            </a:extLst>
          </p:cNvPr>
          <p:cNvPicPr>
            <a:picLocks noChangeAspect="1"/>
          </p:cNvPicPr>
          <p:nvPr/>
        </p:nvPicPr>
        <p:blipFill rotWithShape="1">
          <a:blip r:embed="rId3">
            <a:extLst>
              <a:ext uri="{28A0092B-C50C-407E-A947-70E740481C1C}">
                <a14:useLocalDpi xmlns:a14="http://schemas.microsoft.com/office/drawing/2010/main" val="0"/>
              </a:ext>
            </a:extLst>
          </a:blip>
          <a:srcRect l="2962" t="19689" r="13791" b="5593"/>
          <a:stretch/>
        </p:blipFill>
        <p:spPr>
          <a:xfrm>
            <a:off x="5870713" y="494335"/>
            <a:ext cx="5781261" cy="4919494"/>
          </a:xfrm>
          <a:prstGeom prst="rect">
            <a:avLst/>
          </a:prstGeom>
        </p:spPr>
      </p:pic>
      <p:sp>
        <p:nvSpPr>
          <p:cNvPr id="5" name="正方形/長方形 4">
            <a:extLst>
              <a:ext uri="{FF2B5EF4-FFF2-40B4-BE49-F238E27FC236}">
                <a16:creationId xmlns:a16="http://schemas.microsoft.com/office/drawing/2014/main" id="{206F1B6C-A53C-4E28-8CD7-D21A3F7DE0F0}"/>
              </a:ext>
            </a:extLst>
          </p:cNvPr>
          <p:cNvSpPr/>
          <p:nvPr/>
        </p:nvSpPr>
        <p:spPr>
          <a:xfrm>
            <a:off x="891840" y="1977887"/>
            <a:ext cx="4075044" cy="290222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a:t>カフェの写真</a:t>
            </a:r>
            <a:endParaRPr kumimoji="1" lang="en-US" altLang="ja-JP" dirty="0"/>
          </a:p>
          <a:p>
            <a:pPr algn="ctr"/>
            <a:r>
              <a:rPr lang="ja-JP" altLang="en-US" dirty="0"/>
              <a:t>活動風景が入れることが</a:t>
            </a:r>
            <a:endParaRPr lang="en-US" altLang="ja-JP" dirty="0"/>
          </a:p>
          <a:p>
            <a:pPr algn="ctr"/>
            <a:r>
              <a:rPr kumimoji="1" lang="ja-JP" altLang="en-US" dirty="0"/>
              <a:t>できれば</a:t>
            </a:r>
            <a:r>
              <a:rPr kumimoji="1" lang="en-US" altLang="ja-JP" dirty="0"/>
              <a:t>…</a:t>
            </a:r>
            <a:endParaRPr kumimoji="1" lang="ja-JP" altLang="en-US" dirty="0"/>
          </a:p>
        </p:txBody>
      </p:sp>
    </p:spTree>
    <p:extLst>
      <p:ext uri="{BB962C8B-B14F-4D97-AF65-F5344CB8AC3E}">
        <p14:creationId xmlns:p14="http://schemas.microsoft.com/office/powerpoint/2010/main" val="245047441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正方形/長方形 1">
            <a:extLst>
              <a:ext uri="{FF2B5EF4-FFF2-40B4-BE49-F238E27FC236}">
                <a16:creationId xmlns:a16="http://schemas.microsoft.com/office/drawing/2014/main" id="{840F6E35-2594-42FD-8B1B-7E1194E89D39}"/>
              </a:ext>
            </a:extLst>
          </p:cNvPr>
          <p:cNvSpPr/>
          <p:nvPr/>
        </p:nvSpPr>
        <p:spPr>
          <a:xfrm>
            <a:off x="571216" y="211916"/>
            <a:ext cx="5488340" cy="119269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4400" dirty="0">
                <a:solidFill>
                  <a:schemeClr val="tx1"/>
                </a:solidFill>
                <a:latin typeface="+mn-ea"/>
              </a:rPr>
              <a:t>桐生市の取り組み</a:t>
            </a:r>
          </a:p>
        </p:txBody>
      </p:sp>
      <p:pic>
        <p:nvPicPr>
          <p:cNvPr id="63552" name="図 63551">
            <a:extLst>
              <a:ext uri="{FF2B5EF4-FFF2-40B4-BE49-F238E27FC236}">
                <a16:creationId xmlns:a16="http://schemas.microsoft.com/office/drawing/2014/main" id="{2899BB8B-A5E0-4620-A61C-717F83AE6696}"/>
              </a:ext>
            </a:extLst>
          </p:cNvPr>
          <p:cNvPicPr>
            <a:picLocks noChangeAspect="1"/>
          </p:cNvPicPr>
          <p:nvPr/>
        </p:nvPicPr>
        <p:blipFill rotWithShape="1">
          <a:blip r:embed="rId3">
            <a:extLst>
              <a:ext uri="{28A0092B-C50C-407E-A947-70E740481C1C}">
                <a14:useLocalDpi xmlns:a14="http://schemas.microsoft.com/office/drawing/2010/main" val="0"/>
              </a:ext>
            </a:extLst>
          </a:blip>
          <a:srcRect l="10347" t="19689" r="13792"/>
          <a:stretch/>
        </p:blipFill>
        <p:spPr>
          <a:xfrm>
            <a:off x="571215" y="1328716"/>
            <a:ext cx="5268311" cy="5194820"/>
          </a:xfrm>
          <a:prstGeom prst="rect">
            <a:avLst/>
          </a:prstGeom>
        </p:spPr>
      </p:pic>
      <p:pic>
        <p:nvPicPr>
          <p:cNvPr id="63554" name="図 63553">
            <a:extLst>
              <a:ext uri="{FF2B5EF4-FFF2-40B4-BE49-F238E27FC236}">
                <a16:creationId xmlns:a16="http://schemas.microsoft.com/office/drawing/2014/main" id="{CF84CC41-96AC-4D39-9FDE-2BE0442BEE5A}"/>
              </a:ext>
            </a:extLst>
          </p:cNvPr>
          <p:cNvPicPr>
            <a:picLocks noChangeAspect="1"/>
          </p:cNvPicPr>
          <p:nvPr/>
        </p:nvPicPr>
        <p:blipFill rotWithShape="1">
          <a:blip r:embed="rId4">
            <a:extLst>
              <a:ext uri="{28A0092B-C50C-407E-A947-70E740481C1C}">
                <a14:useLocalDpi xmlns:a14="http://schemas.microsoft.com/office/drawing/2010/main" val="0"/>
              </a:ext>
            </a:extLst>
          </a:blip>
          <a:srcRect l="2961" t="18352" r="13792"/>
          <a:stretch/>
        </p:blipFill>
        <p:spPr>
          <a:xfrm>
            <a:off x="6132446" y="909862"/>
            <a:ext cx="5599880" cy="5613674"/>
          </a:xfrm>
          <a:prstGeom prst="rect">
            <a:avLst/>
          </a:prstGeom>
          <a:ln>
            <a:solidFill>
              <a:schemeClr val="tx1"/>
            </a:solidFill>
          </a:ln>
        </p:spPr>
      </p:pic>
    </p:spTree>
    <p:extLst>
      <p:ext uri="{BB962C8B-B14F-4D97-AF65-F5344CB8AC3E}">
        <p14:creationId xmlns:p14="http://schemas.microsoft.com/office/powerpoint/2010/main" val="188513190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図 5">
            <a:extLst>
              <a:ext uri="{FF2B5EF4-FFF2-40B4-BE49-F238E27FC236}">
                <a16:creationId xmlns:a16="http://schemas.microsoft.com/office/drawing/2014/main" id="{1B72662A-CF33-CE2F-E4CB-4A1E10C851A7}"/>
              </a:ext>
            </a:extLst>
          </p:cNvPr>
          <p:cNvPicPr>
            <a:picLocks noChangeAspect="1"/>
          </p:cNvPicPr>
          <p:nvPr/>
        </p:nvPicPr>
        <p:blipFill>
          <a:blip r:embed="rId3"/>
          <a:stretch>
            <a:fillRect/>
          </a:stretch>
        </p:blipFill>
        <p:spPr>
          <a:xfrm>
            <a:off x="4557486" y="1039128"/>
            <a:ext cx="7406809" cy="5303609"/>
          </a:xfrm>
          <a:prstGeom prst="rect">
            <a:avLst/>
          </a:prstGeom>
        </p:spPr>
      </p:pic>
      <p:sp>
        <p:nvSpPr>
          <p:cNvPr id="26" name="正方形/長方形 25">
            <a:extLst>
              <a:ext uri="{FF2B5EF4-FFF2-40B4-BE49-F238E27FC236}">
                <a16:creationId xmlns:a16="http://schemas.microsoft.com/office/drawing/2014/main" id="{3E599C95-6412-422B-A349-37F72697355E}"/>
              </a:ext>
            </a:extLst>
          </p:cNvPr>
          <p:cNvSpPr/>
          <p:nvPr/>
        </p:nvSpPr>
        <p:spPr>
          <a:xfrm>
            <a:off x="329306" y="4891249"/>
            <a:ext cx="6354178" cy="1427827"/>
          </a:xfrm>
          <a:prstGeom prst="rect">
            <a:avLst/>
          </a:prstGeom>
        </p:spPr>
        <p:txBody>
          <a:bodyPr wrap="square">
            <a:spAutoFit/>
          </a:bodyPr>
          <a:lstStyle/>
          <a:p>
            <a:pPr>
              <a:lnSpc>
                <a:spcPts val="3500"/>
              </a:lnSpc>
            </a:pPr>
            <a:r>
              <a:rPr lang="ja-JP" altLang="en-US" sz="2800" dirty="0">
                <a:latin typeface="+mn-ea"/>
              </a:rPr>
              <a:t>この地域を担当するのは</a:t>
            </a:r>
            <a:endParaRPr lang="en-US" altLang="ja-JP" sz="2800" dirty="0">
              <a:latin typeface="+mn-ea"/>
            </a:endParaRPr>
          </a:p>
          <a:p>
            <a:pPr>
              <a:lnSpc>
                <a:spcPts val="3500"/>
              </a:lnSpc>
            </a:pPr>
            <a:r>
              <a:rPr lang="ja-JP" altLang="en-US" sz="2800" b="1" dirty="0">
                <a:latin typeface="+mn-ea"/>
              </a:rPr>
              <a:t>桐生市地域包括支援センター　　　　　　</a:t>
            </a:r>
            <a:endParaRPr lang="en-US" altLang="ja-JP" sz="2800" b="1" dirty="0">
              <a:latin typeface="+mn-ea"/>
            </a:endParaRPr>
          </a:p>
          <a:p>
            <a:pPr>
              <a:lnSpc>
                <a:spcPts val="3500"/>
              </a:lnSpc>
            </a:pPr>
            <a:r>
              <a:rPr lang="en-US" altLang="ja-JP" sz="2800" b="1" dirty="0">
                <a:latin typeface="+mn-ea"/>
              </a:rPr>
              <a:t>TEL</a:t>
            </a:r>
            <a:r>
              <a:rPr lang="ja-JP" altLang="en-US" sz="2800" b="1" dirty="0">
                <a:latin typeface="+mn-ea"/>
              </a:rPr>
              <a:t>　</a:t>
            </a:r>
            <a:r>
              <a:rPr lang="en-US" altLang="ja-JP" sz="2800" b="1" dirty="0">
                <a:latin typeface="+mn-ea"/>
              </a:rPr>
              <a:t>0277-</a:t>
            </a:r>
          </a:p>
        </p:txBody>
      </p:sp>
      <p:pic>
        <p:nvPicPr>
          <p:cNvPr id="9" name="図 8">
            <a:extLst>
              <a:ext uri="{FF2B5EF4-FFF2-40B4-BE49-F238E27FC236}">
                <a16:creationId xmlns:a16="http://schemas.microsoft.com/office/drawing/2014/main" id="{FD1C8C54-94EA-19D6-E67C-32B4B9225CBC}"/>
              </a:ext>
            </a:extLst>
          </p:cNvPr>
          <p:cNvPicPr>
            <a:picLocks noChangeAspect="1"/>
          </p:cNvPicPr>
          <p:nvPr/>
        </p:nvPicPr>
        <p:blipFill>
          <a:blip r:embed="rId4"/>
          <a:stretch>
            <a:fillRect/>
          </a:stretch>
        </p:blipFill>
        <p:spPr>
          <a:xfrm>
            <a:off x="694614" y="1039128"/>
            <a:ext cx="3470985" cy="3663818"/>
          </a:xfrm>
          <a:prstGeom prst="rect">
            <a:avLst/>
          </a:prstGeom>
        </p:spPr>
      </p:pic>
      <p:sp>
        <p:nvSpPr>
          <p:cNvPr id="10" name="テキスト ボックス 9">
            <a:extLst>
              <a:ext uri="{FF2B5EF4-FFF2-40B4-BE49-F238E27FC236}">
                <a16:creationId xmlns:a16="http://schemas.microsoft.com/office/drawing/2014/main" id="{1734CD3E-89DC-5CAA-19EB-14CF35B90AA9}"/>
              </a:ext>
            </a:extLst>
          </p:cNvPr>
          <p:cNvSpPr txBox="1"/>
          <p:nvPr/>
        </p:nvSpPr>
        <p:spPr>
          <a:xfrm>
            <a:off x="0" y="198750"/>
            <a:ext cx="12191999" cy="646331"/>
          </a:xfrm>
          <a:prstGeom prst="rect">
            <a:avLst/>
          </a:prstGeom>
          <a:noFill/>
        </p:spPr>
        <p:txBody>
          <a:bodyPr wrap="square" rtlCol="0">
            <a:spAutoFit/>
          </a:bodyPr>
          <a:lstStyle/>
          <a:p>
            <a:pPr algn="ctr"/>
            <a:r>
              <a:rPr lang="ja-JP" altLang="en-US" sz="3600" b="1" dirty="0">
                <a:solidFill>
                  <a:srgbClr val="002060"/>
                </a:solidFill>
                <a:latin typeface="+mn-ea"/>
              </a:rPr>
              <a:t>地域包括支援センター　</a:t>
            </a:r>
            <a:r>
              <a:rPr lang="ja-JP" altLang="en-US" sz="3400" b="1" dirty="0">
                <a:solidFill>
                  <a:srgbClr val="002060"/>
                </a:solidFill>
                <a:latin typeface="+mn-ea"/>
              </a:rPr>
              <a:t>～地域包括ケアシステムの中核～</a:t>
            </a:r>
            <a:endParaRPr lang="en-US" altLang="ja-JP" sz="3400" b="1" dirty="0">
              <a:solidFill>
                <a:srgbClr val="002060"/>
              </a:solidFill>
              <a:latin typeface="+mn-ea"/>
            </a:endParaRPr>
          </a:p>
        </p:txBody>
      </p:sp>
      <p:sp>
        <p:nvSpPr>
          <p:cNvPr id="11" name="テキスト ボックス 10"/>
          <p:cNvSpPr txBox="1"/>
          <p:nvPr/>
        </p:nvSpPr>
        <p:spPr>
          <a:xfrm>
            <a:off x="1479897" y="1921799"/>
            <a:ext cx="835280" cy="399468"/>
          </a:xfrm>
          <a:prstGeom prst="rect">
            <a:avLst/>
          </a:prstGeom>
          <a:noFill/>
        </p:spPr>
        <p:txBody>
          <a:bodyPr wrap="square" rtlCol="0">
            <a:spAutoFit/>
          </a:bodyPr>
          <a:lstStyle/>
          <a:p>
            <a:r>
              <a:rPr lang="ja-JP" altLang="en-US" sz="998" b="1" dirty="0">
                <a:solidFill>
                  <a:srgbClr val="C00000"/>
                </a:solidFill>
              </a:rPr>
              <a:t>  </a:t>
            </a:r>
            <a:r>
              <a:rPr lang="ja-JP" altLang="en-US" sz="998" b="1" dirty="0"/>
              <a:t>思いやり</a:t>
            </a:r>
            <a:r>
              <a:rPr lang="ja-JP" altLang="en-US" sz="998" b="1" dirty="0">
                <a:solidFill>
                  <a:srgbClr val="C00000"/>
                </a:solidFill>
              </a:rPr>
              <a:t>　</a:t>
            </a:r>
            <a:endParaRPr lang="en-US" altLang="ja-JP" sz="998" b="1" dirty="0">
              <a:solidFill>
                <a:srgbClr val="C00000"/>
              </a:solidFill>
            </a:endParaRPr>
          </a:p>
          <a:p>
            <a:r>
              <a:rPr lang="ja-JP" altLang="en-US" sz="998" b="1" dirty="0">
                <a:solidFill>
                  <a:srgbClr val="C00000"/>
                </a:solidFill>
              </a:rPr>
              <a:t>　</a:t>
            </a:r>
            <a:r>
              <a:rPr lang="ja-JP" altLang="en-US" sz="998" b="1" dirty="0"/>
              <a:t>黒保根</a:t>
            </a:r>
          </a:p>
        </p:txBody>
      </p:sp>
      <p:sp>
        <p:nvSpPr>
          <p:cNvPr id="12" name="テキスト ボックス 11">
            <a:extLst>
              <a:ext uri="{FF2B5EF4-FFF2-40B4-BE49-F238E27FC236}">
                <a16:creationId xmlns:a16="http://schemas.microsoft.com/office/drawing/2014/main" id="{999610BF-56AA-4B5F-2650-3C36AD05CDF2}"/>
              </a:ext>
            </a:extLst>
          </p:cNvPr>
          <p:cNvSpPr txBox="1"/>
          <p:nvPr/>
        </p:nvSpPr>
        <p:spPr>
          <a:xfrm>
            <a:off x="3076587" y="2441257"/>
            <a:ext cx="808257" cy="245901"/>
          </a:xfrm>
          <a:prstGeom prst="rect">
            <a:avLst/>
          </a:prstGeom>
          <a:noFill/>
        </p:spPr>
        <p:txBody>
          <a:bodyPr wrap="square" rtlCol="0">
            <a:spAutoFit/>
          </a:bodyPr>
          <a:lstStyle/>
          <a:p>
            <a:r>
              <a:rPr lang="ja-JP" altLang="en-US" sz="998" b="1" dirty="0"/>
              <a:t>山育会</a:t>
            </a:r>
          </a:p>
        </p:txBody>
      </p:sp>
      <p:sp>
        <p:nvSpPr>
          <p:cNvPr id="13" name="テキスト ボックス 12"/>
          <p:cNvSpPr txBox="1"/>
          <p:nvPr/>
        </p:nvSpPr>
        <p:spPr>
          <a:xfrm>
            <a:off x="3386370" y="3517673"/>
            <a:ext cx="808257" cy="245901"/>
          </a:xfrm>
          <a:prstGeom prst="rect">
            <a:avLst/>
          </a:prstGeom>
          <a:noFill/>
        </p:spPr>
        <p:txBody>
          <a:bodyPr wrap="square" rtlCol="0">
            <a:spAutoFit/>
          </a:bodyPr>
          <a:lstStyle/>
          <a:p>
            <a:r>
              <a:rPr lang="ja-JP" altLang="en-US" sz="998" b="1" dirty="0"/>
              <a:t>菱風園</a:t>
            </a:r>
          </a:p>
        </p:txBody>
      </p:sp>
      <p:sp>
        <p:nvSpPr>
          <p:cNvPr id="14" name="テキスト ボックス 13"/>
          <p:cNvSpPr txBox="1"/>
          <p:nvPr/>
        </p:nvSpPr>
        <p:spPr>
          <a:xfrm>
            <a:off x="3076587" y="4204461"/>
            <a:ext cx="1144305" cy="245901"/>
          </a:xfrm>
          <a:prstGeom prst="rect">
            <a:avLst/>
          </a:prstGeom>
          <a:noFill/>
        </p:spPr>
        <p:txBody>
          <a:bodyPr wrap="square" rtlCol="0">
            <a:spAutoFit/>
          </a:bodyPr>
          <a:lstStyle/>
          <a:p>
            <a:r>
              <a:rPr lang="ja-JP" altLang="en-US" sz="998" b="1" dirty="0"/>
              <a:t>ユートピア広沢</a:t>
            </a:r>
          </a:p>
        </p:txBody>
      </p:sp>
      <p:sp>
        <p:nvSpPr>
          <p:cNvPr id="18" name="テキスト ボックス 17"/>
          <p:cNvSpPr txBox="1"/>
          <p:nvPr/>
        </p:nvSpPr>
        <p:spPr>
          <a:xfrm>
            <a:off x="2166292" y="2956968"/>
            <a:ext cx="808257" cy="245901"/>
          </a:xfrm>
          <a:prstGeom prst="rect">
            <a:avLst/>
          </a:prstGeom>
          <a:noFill/>
        </p:spPr>
        <p:txBody>
          <a:bodyPr wrap="square" rtlCol="0">
            <a:spAutoFit/>
          </a:bodyPr>
          <a:lstStyle/>
          <a:p>
            <a:r>
              <a:rPr lang="ja-JP" altLang="en-US" sz="998" b="1" dirty="0"/>
              <a:t>思いやり</a:t>
            </a:r>
          </a:p>
        </p:txBody>
      </p:sp>
      <p:sp>
        <p:nvSpPr>
          <p:cNvPr id="27" name="テキスト ボックス 26">
            <a:extLst>
              <a:ext uri="{FF2B5EF4-FFF2-40B4-BE49-F238E27FC236}">
                <a16:creationId xmlns:a16="http://schemas.microsoft.com/office/drawing/2014/main" id="{F61678E7-6447-49DF-B063-F6E1FEDD71BB}"/>
              </a:ext>
            </a:extLst>
          </p:cNvPr>
          <p:cNvSpPr txBox="1"/>
          <p:nvPr/>
        </p:nvSpPr>
        <p:spPr>
          <a:xfrm>
            <a:off x="2449162" y="3144951"/>
            <a:ext cx="243535" cy="246221"/>
          </a:xfrm>
          <a:prstGeom prst="rect">
            <a:avLst/>
          </a:prstGeom>
          <a:noFill/>
        </p:spPr>
        <p:txBody>
          <a:bodyPr wrap="square" rtlCol="0">
            <a:spAutoFit/>
          </a:bodyPr>
          <a:lstStyle/>
          <a:p>
            <a:r>
              <a:rPr kumimoji="1" lang="ja-JP" altLang="en-US" sz="1000" b="1" dirty="0">
                <a:latin typeface="HGS明朝B" panose="02020800000000000000" pitchFamily="18" charset="-128"/>
                <a:ea typeface="HGS明朝B" panose="02020800000000000000" pitchFamily="18" charset="-128"/>
              </a:rPr>
              <a:t>⑤</a:t>
            </a:r>
          </a:p>
        </p:txBody>
      </p:sp>
      <p:sp>
        <p:nvSpPr>
          <p:cNvPr id="28" name="テキスト ボックス 27"/>
          <p:cNvSpPr txBox="1"/>
          <p:nvPr/>
        </p:nvSpPr>
        <p:spPr>
          <a:xfrm>
            <a:off x="1321898" y="3183099"/>
            <a:ext cx="808257" cy="245901"/>
          </a:xfrm>
          <a:prstGeom prst="rect">
            <a:avLst/>
          </a:prstGeom>
          <a:noFill/>
        </p:spPr>
        <p:txBody>
          <a:bodyPr wrap="square" rtlCol="0">
            <a:spAutoFit/>
          </a:bodyPr>
          <a:lstStyle/>
          <a:p>
            <a:r>
              <a:rPr lang="ja-JP" altLang="en-US" sz="998" b="1" dirty="0">
                <a:latin typeface="+mn-ea"/>
              </a:rPr>
              <a:t>にいさと</a:t>
            </a:r>
          </a:p>
        </p:txBody>
      </p:sp>
      <p:sp>
        <p:nvSpPr>
          <p:cNvPr id="30" name="テキスト ボックス 29"/>
          <p:cNvSpPr txBox="1"/>
          <p:nvPr/>
        </p:nvSpPr>
        <p:spPr>
          <a:xfrm>
            <a:off x="2549085" y="3517673"/>
            <a:ext cx="808257" cy="245901"/>
          </a:xfrm>
          <a:prstGeom prst="rect">
            <a:avLst/>
          </a:prstGeom>
          <a:noFill/>
        </p:spPr>
        <p:txBody>
          <a:bodyPr wrap="square" rtlCol="0">
            <a:spAutoFit/>
          </a:bodyPr>
          <a:lstStyle/>
          <a:p>
            <a:r>
              <a:rPr lang="ja-JP" altLang="en-US" sz="998" b="1" dirty="0"/>
              <a:t>社協</a:t>
            </a:r>
          </a:p>
        </p:txBody>
      </p:sp>
      <p:sp>
        <p:nvSpPr>
          <p:cNvPr id="31" name="テキスト ボックス 30"/>
          <p:cNvSpPr txBox="1"/>
          <p:nvPr/>
        </p:nvSpPr>
        <p:spPr>
          <a:xfrm>
            <a:off x="2130155" y="4116156"/>
            <a:ext cx="808257" cy="245901"/>
          </a:xfrm>
          <a:prstGeom prst="rect">
            <a:avLst/>
          </a:prstGeom>
          <a:noFill/>
        </p:spPr>
        <p:txBody>
          <a:bodyPr wrap="square" rtlCol="0">
            <a:spAutoFit/>
          </a:bodyPr>
          <a:lstStyle/>
          <a:p>
            <a:r>
              <a:rPr lang="ja-JP" altLang="en-US" sz="998" b="1" dirty="0"/>
              <a:t>神明</a:t>
            </a:r>
          </a:p>
        </p:txBody>
      </p:sp>
      <p:sp>
        <p:nvSpPr>
          <p:cNvPr id="32" name="テキスト ボックス 31"/>
          <p:cNvSpPr txBox="1"/>
          <p:nvPr/>
        </p:nvSpPr>
        <p:spPr>
          <a:xfrm>
            <a:off x="1661020" y="3919697"/>
            <a:ext cx="938269" cy="245901"/>
          </a:xfrm>
          <a:prstGeom prst="rect">
            <a:avLst/>
          </a:prstGeom>
          <a:noFill/>
        </p:spPr>
        <p:txBody>
          <a:bodyPr wrap="square" rtlCol="0">
            <a:spAutoFit/>
          </a:bodyPr>
          <a:lstStyle/>
          <a:p>
            <a:r>
              <a:rPr lang="ja-JP" altLang="en-US" sz="998" b="1" dirty="0"/>
              <a:t>のぞみの苑</a:t>
            </a:r>
          </a:p>
        </p:txBody>
      </p:sp>
    </p:spTree>
    <p:extLst>
      <p:ext uri="{BB962C8B-B14F-4D97-AF65-F5344CB8AC3E}">
        <p14:creationId xmlns:p14="http://schemas.microsoft.com/office/powerpoint/2010/main" val="4254239733"/>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IMING" val="|62.8|35.7"/>
</p:tagLst>
</file>

<file path=ppt/theme/theme1.xml><?xml version="1.0" encoding="utf-8"?>
<a:theme xmlns:a="http://schemas.openxmlformats.org/drawingml/2006/main" name="1_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517</TotalTime>
  <Words>1456</Words>
  <Application>Microsoft Office PowerPoint</Application>
  <PresentationFormat>ワイド画面</PresentationFormat>
  <Paragraphs>145</Paragraphs>
  <Slides>14</Slides>
  <Notes>13</Notes>
  <HiddenSlides>0</HiddenSlides>
  <MMClips>0</MMClips>
  <ScaleCrop>false</ScaleCrop>
  <HeadingPairs>
    <vt:vector size="6" baseType="variant">
      <vt:variant>
        <vt:lpstr>使用されているフォント</vt:lpstr>
      </vt:variant>
      <vt:variant>
        <vt:i4>5</vt:i4>
      </vt:variant>
      <vt:variant>
        <vt:lpstr>テーマ</vt:lpstr>
      </vt:variant>
      <vt:variant>
        <vt:i4>1</vt:i4>
      </vt:variant>
      <vt:variant>
        <vt:lpstr>スライド タイトル</vt:lpstr>
      </vt:variant>
      <vt:variant>
        <vt:i4>14</vt:i4>
      </vt:variant>
    </vt:vector>
  </HeadingPairs>
  <TitlesOfParts>
    <vt:vector size="20" baseType="lpstr">
      <vt:lpstr>HGS明朝B</vt:lpstr>
      <vt:lpstr>HG丸ｺﾞｼｯｸM-PRO</vt:lpstr>
      <vt:lpstr>游ゴシック</vt:lpstr>
      <vt:lpstr>游ゴシック Light</vt:lpstr>
      <vt:lpstr>Arial</vt:lpstr>
      <vt:lpstr>1_Office テーマ</vt:lpstr>
      <vt:lpstr>PowerPoint プレゼンテーション</vt:lpstr>
      <vt:lpstr>研修内容</vt:lpstr>
      <vt:lpstr>PowerPoint プレゼンテーション</vt:lpstr>
      <vt:lpstr>現在の認知症者数</vt:lpstr>
      <vt:lpstr>たくさんの認知症者が暮らす桐生市</vt:lpstr>
      <vt:lpstr>PowerPoint プレゼンテーション</vt:lpstr>
      <vt:lpstr>PowerPoint プレゼンテーション</vt:lpstr>
      <vt:lpstr>PowerPoint プレゼンテーション</vt:lpstr>
      <vt:lpstr>PowerPoint プレゼンテーション</vt:lpstr>
      <vt:lpstr>認知症サポーターはどんなことをしているの？</vt:lpstr>
      <vt:lpstr>ここで考えてみましょう</vt:lpstr>
      <vt:lpstr>PowerPoint プレゼンテーション</vt:lpstr>
      <vt:lpstr>チームオレンジ~支援する側される側の垣根のない活動</vt:lpstr>
      <vt:lpstr>まとめ</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認知症サポーターステップアップ研修 </dc:title>
  <dc:creator>User01</dc:creator>
  <cp:lastModifiedBy>User01</cp:lastModifiedBy>
  <cp:revision>40</cp:revision>
  <cp:lastPrinted>2024-01-16T02:06:13Z</cp:lastPrinted>
  <dcterms:created xsi:type="dcterms:W3CDTF">2023-04-17T07:28:50Z</dcterms:created>
  <dcterms:modified xsi:type="dcterms:W3CDTF">2024-01-16T05:12:43Z</dcterms:modified>
</cp:coreProperties>
</file>