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467" r:id="rId4"/>
    <p:sldId id="461" r:id="rId5"/>
    <p:sldId id="466" r:id="rId6"/>
    <p:sldId id="468" r:id="rId7"/>
    <p:sldId id="260" r:id="rId8"/>
    <p:sldId id="265" r:id="rId9"/>
    <p:sldId id="465" r:id="rId10"/>
    <p:sldId id="469" r:id="rId11"/>
    <p:sldId id="263" r:id="rId12"/>
    <p:sldId id="264" r:id="rId13"/>
    <p:sldId id="470" r:id="rId14"/>
    <p:sldId id="475" r:id="rId15"/>
    <p:sldId id="476" r:id="rId16"/>
    <p:sldId id="481" r:id="rId17"/>
    <p:sldId id="483" r:id="rId18"/>
    <p:sldId id="484" r:id="rId19"/>
    <p:sldId id="482" r:id="rId20"/>
    <p:sldId id="485" r:id="rId21"/>
    <p:sldId id="486" r:id="rId22"/>
    <p:sldId id="479" r:id="rId23"/>
    <p:sldId id="478" r:id="rId24"/>
    <p:sldId id="488" r:id="rId25"/>
    <p:sldId id="480" r:id="rId26"/>
    <p:sldId id="487" r:id="rId27"/>
    <p:sldId id="477" r:id="rId28"/>
    <p:sldId id="489" r:id="rId29"/>
    <p:sldId id="492" r:id="rId30"/>
    <p:sldId id="490" r:id="rId31"/>
    <p:sldId id="493" r:id="rId32"/>
    <p:sldId id="494" r:id="rId33"/>
    <p:sldId id="495" r:id="rId34"/>
    <p:sldId id="491" r:id="rId3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00FF"/>
    <a:srgbClr val="0033CC"/>
    <a:srgbClr val="3333FF"/>
    <a:srgbClr val="FFC081"/>
    <a:srgbClr val="FFCCCC"/>
    <a:srgbClr val="FFAB57"/>
    <a:srgbClr val="FF9933"/>
    <a:srgbClr val="CCCCFF"/>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5" autoAdjust="0"/>
    <p:restoredTop sz="74131" autoAdjust="0"/>
  </p:normalViewPr>
  <p:slideViewPr>
    <p:cSldViewPr snapToGrid="0" showGuides="1">
      <p:cViewPr varScale="1">
        <p:scale>
          <a:sx n="47" d="100"/>
          <a:sy n="47" d="100"/>
        </p:scale>
        <p:origin x="60" y="312"/>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lt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9918598461905545E-2"/>
          <c:y val="0.1848918833159427"/>
          <c:w val="0.92726088871758161"/>
          <c:h val="0.62148167255821452"/>
        </c:manualLayout>
      </c:layout>
      <c:barChart>
        <c:barDir val="col"/>
        <c:grouping val="clustered"/>
        <c:varyColors val="0"/>
        <c:ser>
          <c:idx val="0"/>
          <c:order val="0"/>
          <c:tx>
            <c:strRef>
              <c:f>Sheet1!$B$1</c:f>
              <c:strCache>
                <c:ptCount val="1"/>
                <c:pt idx="0">
                  <c:v>人口</c:v>
                </c:pt>
              </c:strCache>
            </c:strRef>
          </c:tx>
          <c:spPr>
            <a:solidFill>
              <a:schemeClr val="accent1"/>
            </a:solidFill>
            <a:ln>
              <a:noFill/>
            </a:ln>
            <a:effectLst/>
          </c:spPr>
          <c:invertIfNegative val="0"/>
          <c:cat>
            <c:strRef>
              <c:f>Sheet1!$A$2:$A$10</c:f>
              <c:strCache>
                <c:ptCount val="9"/>
                <c:pt idx="0">
                  <c:v>山育会</c:v>
                </c:pt>
                <c:pt idx="1">
                  <c:v>社協</c:v>
                </c:pt>
                <c:pt idx="2">
                  <c:v>菱風園</c:v>
                </c:pt>
                <c:pt idx="3">
                  <c:v>ユートピア広沢</c:v>
                </c:pt>
                <c:pt idx="4">
                  <c:v>思いやり</c:v>
                </c:pt>
                <c:pt idx="5">
                  <c:v>思いやり黒保根</c:v>
                </c:pt>
                <c:pt idx="6">
                  <c:v>にいさと</c:v>
                </c:pt>
                <c:pt idx="7">
                  <c:v>のぞみの苑</c:v>
                </c:pt>
                <c:pt idx="8">
                  <c:v>神明</c:v>
                </c:pt>
              </c:strCache>
            </c:strRef>
          </c:cat>
          <c:val>
            <c:numRef>
              <c:f>Sheet1!$B$2:$B$10</c:f>
              <c:numCache>
                <c:formatCode>General</c:formatCode>
                <c:ptCount val="9"/>
                <c:pt idx="0">
                  <c:v>9943</c:v>
                </c:pt>
                <c:pt idx="1">
                  <c:v>11648</c:v>
                </c:pt>
                <c:pt idx="2">
                  <c:v>13266</c:v>
                </c:pt>
                <c:pt idx="3">
                  <c:v>17290</c:v>
                </c:pt>
                <c:pt idx="4">
                  <c:v>8065</c:v>
                </c:pt>
                <c:pt idx="5">
                  <c:v>1715</c:v>
                </c:pt>
                <c:pt idx="6">
                  <c:v>16261</c:v>
                </c:pt>
                <c:pt idx="7">
                  <c:v>17152</c:v>
                </c:pt>
                <c:pt idx="8">
                  <c:v>12261</c:v>
                </c:pt>
              </c:numCache>
            </c:numRef>
          </c:val>
          <c:extLst>
            <c:ext xmlns:c16="http://schemas.microsoft.com/office/drawing/2014/chart" uri="{C3380CC4-5D6E-409C-BE32-E72D297353CC}">
              <c16:uniqueId val="{00000000-9194-4F95-BFD0-AE28455FAA84}"/>
            </c:ext>
          </c:extLst>
        </c:ser>
        <c:ser>
          <c:idx val="1"/>
          <c:order val="1"/>
          <c:tx>
            <c:strRef>
              <c:f>Sheet1!$C$1</c:f>
              <c:strCache>
                <c:ptCount val="1"/>
                <c:pt idx="0">
                  <c:v>65歳以上人口</c:v>
                </c:pt>
              </c:strCache>
            </c:strRef>
          </c:tx>
          <c:spPr>
            <a:solidFill>
              <a:schemeClr val="accent2"/>
            </a:solidFill>
            <a:ln>
              <a:noFill/>
            </a:ln>
            <a:effectLst/>
          </c:spPr>
          <c:invertIfNegative val="0"/>
          <c:cat>
            <c:strRef>
              <c:f>Sheet1!$A$2:$A$10</c:f>
              <c:strCache>
                <c:ptCount val="9"/>
                <c:pt idx="0">
                  <c:v>山育会</c:v>
                </c:pt>
                <c:pt idx="1">
                  <c:v>社協</c:v>
                </c:pt>
                <c:pt idx="2">
                  <c:v>菱風園</c:v>
                </c:pt>
                <c:pt idx="3">
                  <c:v>ユートピア広沢</c:v>
                </c:pt>
                <c:pt idx="4">
                  <c:v>思いやり</c:v>
                </c:pt>
                <c:pt idx="5">
                  <c:v>思いやり黒保根</c:v>
                </c:pt>
                <c:pt idx="6">
                  <c:v>にいさと</c:v>
                </c:pt>
                <c:pt idx="7">
                  <c:v>のぞみの苑</c:v>
                </c:pt>
                <c:pt idx="8">
                  <c:v>神明</c:v>
                </c:pt>
              </c:strCache>
            </c:strRef>
          </c:cat>
          <c:val>
            <c:numRef>
              <c:f>Sheet1!$C$2:$C$10</c:f>
              <c:numCache>
                <c:formatCode>General</c:formatCode>
                <c:ptCount val="9"/>
                <c:pt idx="0">
                  <c:v>4223</c:v>
                </c:pt>
                <c:pt idx="1">
                  <c:v>4931</c:v>
                </c:pt>
                <c:pt idx="2">
                  <c:v>5364</c:v>
                </c:pt>
                <c:pt idx="3">
                  <c:v>5725</c:v>
                </c:pt>
                <c:pt idx="4">
                  <c:v>3270</c:v>
                </c:pt>
                <c:pt idx="5">
                  <c:v>831</c:v>
                </c:pt>
                <c:pt idx="6">
                  <c:v>4704</c:v>
                </c:pt>
                <c:pt idx="7">
                  <c:v>5698</c:v>
                </c:pt>
                <c:pt idx="8">
                  <c:v>4208</c:v>
                </c:pt>
              </c:numCache>
            </c:numRef>
          </c:val>
          <c:extLst>
            <c:ext xmlns:c16="http://schemas.microsoft.com/office/drawing/2014/chart" uri="{C3380CC4-5D6E-409C-BE32-E72D297353CC}">
              <c16:uniqueId val="{00000001-9194-4F95-BFD0-AE28455FAA84}"/>
            </c:ext>
          </c:extLst>
        </c:ser>
        <c:dLbls>
          <c:showLegendKey val="0"/>
          <c:showVal val="0"/>
          <c:showCatName val="0"/>
          <c:showSerName val="0"/>
          <c:showPercent val="0"/>
          <c:showBubbleSize val="0"/>
        </c:dLbls>
        <c:gapWidth val="219"/>
        <c:overlap val="-27"/>
        <c:axId val="1016969023"/>
        <c:axId val="1016970271"/>
      </c:barChart>
      <c:catAx>
        <c:axId val="1016969023"/>
        <c:scaling>
          <c:orientation val="minMax"/>
        </c:scaling>
        <c:delete val="0"/>
        <c:axPos val="b"/>
        <c:numFmt formatCode="General" sourceLinked="1"/>
        <c:majorTickMark val="none"/>
        <c:minorTickMark val="none"/>
        <c:tickLblPos val="nextTo"/>
        <c:spPr>
          <a:solidFill>
            <a:schemeClr val="bg1"/>
          </a:solid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016970271"/>
        <c:crosses val="autoZero"/>
        <c:auto val="1"/>
        <c:lblAlgn val="ctr"/>
        <c:lblOffset val="100"/>
        <c:noMultiLvlLbl val="0"/>
      </c:catAx>
      <c:valAx>
        <c:axId val="1016970271"/>
        <c:scaling>
          <c:orientation val="minMax"/>
          <c:max val="18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0169690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2225">
      <a:solidFill>
        <a:schemeClr val="tx1"/>
      </a:solid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男性</c:v>
                </c:pt>
              </c:strCache>
            </c:strRef>
          </c:tx>
          <c:spPr>
            <a:ln w="63500" cap="rnd">
              <a:solidFill>
                <a:srgbClr val="0070C0"/>
              </a:solidFill>
              <a:round/>
            </a:ln>
            <a:effectLst/>
          </c:spPr>
          <c:marker>
            <c:symbol val="circle"/>
            <c:size val="5"/>
            <c:spPr>
              <a:solidFill>
                <a:schemeClr val="accent1">
                  <a:lumMod val="50000"/>
                </a:schemeClr>
              </a:solidFill>
              <a:ln w="63500">
                <a:solidFill>
                  <a:schemeClr val="accent1">
                    <a:lumMod val="50000"/>
                  </a:schemeClr>
                </a:solidFill>
              </a:ln>
              <a:effectLst/>
            </c:spPr>
          </c:marker>
          <c:cat>
            <c:strRef>
              <c:f>Sheet1!$A$2:$A$7</c:f>
              <c:strCache>
                <c:ptCount val="6"/>
                <c:pt idx="0">
                  <c:v>65-69歳</c:v>
                </c:pt>
                <c:pt idx="1">
                  <c:v>70-74</c:v>
                </c:pt>
                <c:pt idx="2">
                  <c:v>75-79</c:v>
                </c:pt>
                <c:pt idx="3">
                  <c:v>80-84</c:v>
                </c:pt>
                <c:pt idx="4">
                  <c:v>85-90</c:v>
                </c:pt>
                <c:pt idx="5">
                  <c:v>90＋</c:v>
                </c:pt>
              </c:strCache>
            </c:strRef>
          </c:cat>
          <c:val>
            <c:numRef>
              <c:f>Sheet1!$B$2:$B$7</c:f>
              <c:numCache>
                <c:formatCode>General</c:formatCode>
                <c:ptCount val="6"/>
                <c:pt idx="0">
                  <c:v>1.5</c:v>
                </c:pt>
                <c:pt idx="1">
                  <c:v>3.4</c:v>
                </c:pt>
                <c:pt idx="2">
                  <c:v>9.6</c:v>
                </c:pt>
                <c:pt idx="3">
                  <c:v>20</c:v>
                </c:pt>
                <c:pt idx="4">
                  <c:v>35.6</c:v>
                </c:pt>
                <c:pt idx="5">
                  <c:v>42.4</c:v>
                </c:pt>
              </c:numCache>
            </c:numRef>
          </c:val>
          <c:smooth val="0"/>
          <c:extLst>
            <c:ext xmlns:c16="http://schemas.microsoft.com/office/drawing/2014/chart" uri="{C3380CC4-5D6E-409C-BE32-E72D297353CC}">
              <c16:uniqueId val="{00000000-AFB8-4675-8C89-C1255BE3FA1F}"/>
            </c:ext>
          </c:extLst>
        </c:ser>
        <c:ser>
          <c:idx val="1"/>
          <c:order val="1"/>
          <c:tx>
            <c:strRef>
              <c:f>Sheet1!$C$1</c:f>
              <c:strCache>
                <c:ptCount val="1"/>
                <c:pt idx="0">
                  <c:v>女性</c:v>
                </c:pt>
              </c:strCache>
            </c:strRef>
          </c:tx>
          <c:spPr>
            <a:ln w="63500" cap="rnd" cmpd="sng">
              <a:solidFill>
                <a:srgbClr val="FF0000"/>
              </a:solidFill>
              <a:round/>
            </a:ln>
            <a:effectLst/>
          </c:spPr>
          <c:marker>
            <c:symbol val="circle"/>
            <c:size val="5"/>
            <c:spPr>
              <a:solidFill>
                <a:srgbClr val="C00000"/>
              </a:solidFill>
              <a:ln w="63500">
                <a:solidFill>
                  <a:srgbClr val="C00000"/>
                </a:solidFill>
                <a:miter lim="800000"/>
              </a:ln>
              <a:effectLst/>
            </c:spPr>
          </c:marker>
          <c:cat>
            <c:strRef>
              <c:f>Sheet1!$A$2:$A$7</c:f>
              <c:strCache>
                <c:ptCount val="6"/>
                <c:pt idx="0">
                  <c:v>65-69歳</c:v>
                </c:pt>
                <c:pt idx="1">
                  <c:v>70-74</c:v>
                </c:pt>
                <c:pt idx="2">
                  <c:v>75-79</c:v>
                </c:pt>
                <c:pt idx="3">
                  <c:v>80-84</c:v>
                </c:pt>
                <c:pt idx="4">
                  <c:v>85-90</c:v>
                </c:pt>
                <c:pt idx="5">
                  <c:v>90＋</c:v>
                </c:pt>
              </c:strCache>
            </c:strRef>
          </c:cat>
          <c:val>
            <c:numRef>
              <c:f>Sheet1!$C$2:$C$7</c:f>
              <c:numCache>
                <c:formatCode>General</c:formatCode>
                <c:ptCount val="6"/>
                <c:pt idx="0">
                  <c:v>1.6</c:v>
                </c:pt>
                <c:pt idx="1">
                  <c:v>3.8</c:v>
                </c:pt>
                <c:pt idx="2">
                  <c:v>11</c:v>
                </c:pt>
                <c:pt idx="3">
                  <c:v>24</c:v>
                </c:pt>
                <c:pt idx="4">
                  <c:v>48.5</c:v>
                </c:pt>
                <c:pt idx="5">
                  <c:v>71.8</c:v>
                </c:pt>
              </c:numCache>
            </c:numRef>
          </c:val>
          <c:smooth val="0"/>
          <c:extLst>
            <c:ext xmlns:c16="http://schemas.microsoft.com/office/drawing/2014/chart" uri="{C3380CC4-5D6E-409C-BE32-E72D297353CC}">
              <c16:uniqueId val="{00000001-AFB8-4675-8C89-C1255BE3FA1F}"/>
            </c:ext>
          </c:extLst>
        </c:ser>
        <c:ser>
          <c:idx val="2"/>
          <c:order val="2"/>
          <c:tx>
            <c:strRef>
              <c:f>Sheet1!$D$1</c:f>
              <c:strCache>
                <c:ptCount val="1"/>
                <c:pt idx="0">
                  <c:v>全体</c:v>
                </c:pt>
              </c:strCache>
            </c:strRef>
          </c:tx>
          <c:spPr>
            <a:ln w="63500" cap="rnd">
              <a:solidFill>
                <a:srgbClr val="92D050"/>
              </a:solidFill>
              <a:round/>
            </a:ln>
            <a:effectLst/>
          </c:spPr>
          <c:marker>
            <c:symbol val="circle"/>
            <c:size val="5"/>
            <c:spPr>
              <a:solidFill>
                <a:schemeClr val="accent6">
                  <a:lumMod val="50000"/>
                </a:schemeClr>
              </a:solidFill>
              <a:ln w="63500">
                <a:solidFill>
                  <a:schemeClr val="accent6">
                    <a:lumMod val="50000"/>
                  </a:schemeClr>
                </a:solidFill>
              </a:ln>
              <a:effectLst/>
            </c:spPr>
          </c:marker>
          <c:cat>
            <c:strRef>
              <c:f>Sheet1!$A$2:$A$7</c:f>
              <c:strCache>
                <c:ptCount val="6"/>
                <c:pt idx="0">
                  <c:v>65-69歳</c:v>
                </c:pt>
                <c:pt idx="1">
                  <c:v>70-74</c:v>
                </c:pt>
                <c:pt idx="2">
                  <c:v>75-79</c:v>
                </c:pt>
                <c:pt idx="3">
                  <c:v>80-84</c:v>
                </c:pt>
                <c:pt idx="4">
                  <c:v>85-90</c:v>
                </c:pt>
                <c:pt idx="5">
                  <c:v>90＋</c:v>
                </c:pt>
              </c:strCache>
            </c:strRef>
          </c:cat>
          <c:val>
            <c:numRef>
              <c:f>Sheet1!$D$2:$D$7</c:f>
              <c:numCache>
                <c:formatCode>General</c:formatCode>
                <c:ptCount val="6"/>
                <c:pt idx="0">
                  <c:v>1.5</c:v>
                </c:pt>
                <c:pt idx="1">
                  <c:v>3.6</c:v>
                </c:pt>
                <c:pt idx="2">
                  <c:v>10.4</c:v>
                </c:pt>
                <c:pt idx="3">
                  <c:v>22.4</c:v>
                </c:pt>
                <c:pt idx="4">
                  <c:v>44.3</c:v>
                </c:pt>
                <c:pt idx="5">
                  <c:v>64.2</c:v>
                </c:pt>
              </c:numCache>
            </c:numRef>
          </c:val>
          <c:smooth val="0"/>
          <c:extLst>
            <c:ext xmlns:c16="http://schemas.microsoft.com/office/drawing/2014/chart" uri="{C3380CC4-5D6E-409C-BE32-E72D297353CC}">
              <c16:uniqueId val="{00000002-AFB8-4675-8C89-C1255BE3FA1F}"/>
            </c:ext>
          </c:extLst>
        </c:ser>
        <c:dLbls>
          <c:showLegendKey val="0"/>
          <c:showVal val="0"/>
          <c:showCatName val="0"/>
          <c:showSerName val="0"/>
          <c:showPercent val="0"/>
          <c:showBubbleSize val="0"/>
        </c:dLbls>
        <c:marker val="1"/>
        <c:smooth val="0"/>
        <c:axId val="1544297871"/>
        <c:axId val="1543440447"/>
      </c:lineChart>
      <c:catAx>
        <c:axId val="1544297871"/>
        <c:scaling>
          <c:orientation val="minMax"/>
        </c:scaling>
        <c:delete val="0"/>
        <c:axPos val="b"/>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543440447"/>
        <c:crosses val="autoZero"/>
        <c:auto val="1"/>
        <c:lblAlgn val="ctr"/>
        <c:lblOffset val="100"/>
        <c:noMultiLvlLbl val="0"/>
      </c:catAx>
      <c:valAx>
        <c:axId val="1543440447"/>
        <c:scaling>
          <c:orientation val="minMax"/>
        </c:scaling>
        <c:delete val="0"/>
        <c:axPos val="l"/>
        <c:majorGridlines>
          <c:spPr>
            <a:ln w="9525" cap="flat" cmpd="sng" algn="ctr">
              <a:solidFill>
                <a:schemeClr val="bg2">
                  <a:lumMod val="75000"/>
                </a:schemeClr>
              </a:solidFill>
              <a:round/>
            </a:ln>
            <a:effectLst/>
          </c:spPr>
        </c:majorGridlines>
        <c:numFmt formatCode="General" sourceLinked="0"/>
        <c:majorTickMark val="none"/>
        <c:minorTickMark val="none"/>
        <c:tickLblPos val="nextTo"/>
        <c:spPr>
          <a:noFill/>
          <a:ln w="9525" cmpd="sng">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154429787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legendEntry>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legendEntry>
      <c:legendEntry>
        <c:idx val="2"/>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legendEntry>
      <c:layout>
        <c:manualLayout>
          <c:xMode val="edge"/>
          <c:yMode val="edge"/>
          <c:x val="0.33177298489862678"/>
          <c:y val="0.91435010114181603"/>
          <c:w val="0.33524630073414741"/>
          <c:h val="6.01721918518147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2225" cmpd="sng">
      <a:solidFill>
        <a:schemeClr val="tx1"/>
      </a:solid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0.06458</cdr:x>
      <cdr:y>0.20533</cdr:y>
    </cdr:from>
    <cdr:to>
      <cdr:x>0.14733</cdr:x>
      <cdr:y>0.35418</cdr:y>
    </cdr:to>
    <cdr:sp macro="" textlink="">
      <cdr:nvSpPr>
        <cdr:cNvPr id="2" name="吹き出し: 角を丸めた四角形 1">
          <a:extLst xmlns:a="http://schemas.openxmlformats.org/drawingml/2006/main">
            <a:ext uri="{FF2B5EF4-FFF2-40B4-BE49-F238E27FC236}">
              <a16:creationId xmlns:a16="http://schemas.microsoft.com/office/drawing/2014/main" id="{BF6ACBD7-56A8-4D27-B5E3-669A35F29FB6}"/>
            </a:ext>
          </a:extLst>
        </cdr:cNvPr>
        <cdr:cNvSpPr/>
      </cdr:nvSpPr>
      <cdr:spPr>
        <a:xfrm xmlns:a="http://schemas.openxmlformats.org/drawingml/2006/main">
          <a:off x="736502" y="878538"/>
          <a:ext cx="943730" cy="636872"/>
        </a:xfrm>
        <a:prstGeom xmlns:a="http://schemas.openxmlformats.org/drawingml/2006/main" prst="wedgeRoundRectCallout">
          <a:avLst>
            <a:gd name="adj1" fmla="val 1495"/>
            <a:gd name="adj2" fmla="val 79980"/>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ja-JP" altLang="en-US" sz="1200" b="1" dirty="0"/>
            <a:t>高齢化率</a:t>
          </a:r>
          <a:endParaRPr lang="en-US" altLang="ja-JP" sz="1200" b="1" dirty="0"/>
        </a:p>
        <a:p xmlns:a="http://schemas.openxmlformats.org/drawingml/2006/main">
          <a:r>
            <a:rPr lang="en-US" altLang="ja-JP" sz="1400" b="1" dirty="0"/>
            <a:t>43.18</a:t>
          </a:r>
          <a:r>
            <a:rPr lang="ja-JP" altLang="en-US" sz="1400" b="1" dirty="0"/>
            <a:t>％</a:t>
          </a:r>
          <a:endParaRPr lang="ja-JP" sz="1400" b="1" dirty="0"/>
        </a:p>
      </cdr:txBody>
    </cdr:sp>
  </cdr:relSizeAnchor>
  <cdr:relSizeAnchor xmlns:cdr="http://schemas.openxmlformats.org/drawingml/2006/chartDrawing">
    <cdr:from>
      <cdr:x>0.10466</cdr:x>
      <cdr:y>0.595</cdr:y>
    </cdr:from>
    <cdr:to>
      <cdr:x>0.15665</cdr:x>
      <cdr:y>0.68841</cdr:y>
    </cdr:to>
    <cdr:sp macro="" textlink="">
      <cdr:nvSpPr>
        <cdr:cNvPr id="3" name="テキスト ボックス 2">
          <a:extLst xmlns:a="http://schemas.openxmlformats.org/drawingml/2006/main">
            <a:ext uri="{FF2B5EF4-FFF2-40B4-BE49-F238E27FC236}">
              <a16:creationId xmlns:a16="http://schemas.microsoft.com/office/drawing/2014/main" id="{EF9BC4AD-F70E-4691-80B6-4AE57E8FE21B}"/>
            </a:ext>
          </a:extLst>
        </cdr:cNvPr>
        <cdr:cNvSpPr txBox="1"/>
      </cdr:nvSpPr>
      <cdr:spPr>
        <a:xfrm xmlns:a="http://schemas.openxmlformats.org/drawingml/2006/main">
          <a:off x="1193549" y="2545796"/>
          <a:ext cx="592925" cy="399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200" b="1" u="sng" dirty="0"/>
            <a:t>4,092</a:t>
          </a:r>
          <a:endParaRPr lang="ja-JP" altLang="en-US" sz="1200" b="1" u="sng" dirty="0"/>
        </a:p>
      </cdr:txBody>
    </cdr:sp>
  </cdr:relSizeAnchor>
</c:userShapes>
</file>

<file path=ppt/drawings/drawing2.xml><?xml version="1.0" encoding="utf-8"?>
<c:userShapes xmlns:c="http://schemas.openxmlformats.org/drawingml/2006/chart">
  <cdr:relSizeAnchor xmlns:cdr="http://schemas.openxmlformats.org/drawingml/2006/chartDrawing">
    <cdr:from>
      <cdr:x>0.91342</cdr:x>
      <cdr:y>0.13604</cdr:y>
    </cdr:from>
    <cdr:to>
      <cdr:x>0.98625</cdr:x>
      <cdr:y>0.21836</cdr:y>
    </cdr:to>
    <cdr:sp macro="" textlink="">
      <cdr:nvSpPr>
        <cdr:cNvPr id="2" name="テキスト ボックス 1">
          <a:extLst xmlns:a="http://schemas.openxmlformats.org/drawingml/2006/main">
            <a:ext uri="{FF2B5EF4-FFF2-40B4-BE49-F238E27FC236}">
              <a16:creationId xmlns:a16="http://schemas.microsoft.com/office/drawing/2014/main" id="{67E12EEC-0C00-A809-0E18-ECA77981874F}"/>
            </a:ext>
          </a:extLst>
        </cdr:cNvPr>
        <cdr:cNvSpPr txBox="1"/>
      </cdr:nvSpPr>
      <cdr:spPr>
        <a:xfrm xmlns:a="http://schemas.openxmlformats.org/drawingml/2006/main">
          <a:off x="9605210" y="610293"/>
          <a:ext cx="765804"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b="1" dirty="0">
              <a:solidFill>
                <a:schemeClr val="accent6">
                  <a:lumMod val="75000"/>
                </a:schemeClr>
              </a:solidFill>
            </a:rPr>
            <a:t>全体</a:t>
          </a:r>
        </a:p>
      </cdr:txBody>
    </cdr:sp>
  </cdr:relSizeAnchor>
  <cdr:relSizeAnchor xmlns:cdr="http://schemas.openxmlformats.org/drawingml/2006/chartDrawing">
    <cdr:from>
      <cdr:x>0.91389</cdr:x>
      <cdr:y>0.04522</cdr:y>
    </cdr:from>
    <cdr:to>
      <cdr:x>0.98671</cdr:x>
      <cdr:y>0.1344</cdr:y>
    </cdr:to>
    <cdr:sp macro="" textlink="">
      <cdr:nvSpPr>
        <cdr:cNvPr id="3" name="テキスト ボックス 2">
          <a:extLst xmlns:a="http://schemas.openxmlformats.org/drawingml/2006/main">
            <a:ext uri="{FF2B5EF4-FFF2-40B4-BE49-F238E27FC236}">
              <a16:creationId xmlns:a16="http://schemas.microsoft.com/office/drawing/2014/main" id="{B9EA2A6F-540F-3792-D43F-2F473B695F5D}"/>
            </a:ext>
          </a:extLst>
        </cdr:cNvPr>
        <cdr:cNvSpPr txBox="1"/>
      </cdr:nvSpPr>
      <cdr:spPr>
        <a:xfrm xmlns:a="http://schemas.openxmlformats.org/drawingml/2006/main">
          <a:off x="9610083" y="202853"/>
          <a:ext cx="765804" cy="40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2000" b="1" dirty="0">
              <a:solidFill>
                <a:srgbClr val="FF0000"/>
              </a:solidFill>
            </a:rPr>
            <a:t>女性</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06C759D6-828D-4BF3-9F18-17ECB618360D}" type="datetimeFigureOut">
              <a:rPr kumimoji="1" lang="ja-JP" altLang="en-US" smtClean="0"/>
              <a:t>2024/4/19</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38A3778-AECF-463A-858B-1D6A4820F16F}" type="slidenum">
              <a:rPr kumimoji="1" lang="ja-JP" altLang="en-US" smtClean="0"/>
              <a:t>‹#›</a:t>
            </a:fld>
            <a:endParaRPr kumimoji="1" lang="ja-JP" altLang="en-US"/>
          </a:p>
        </p:txBody>
      </p:sp>
    </p:spTree>
    <p:extLst>
      <p:ext uri="{BB962C8B-B14F-4D97-AF65-F5344CB8AC3E}">
        <p14:creationId xmlns:p14="http://schemas.microsoft.com/office/powerpoint/2010/main" val="30896294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nakamaaru.asahi.com/nakamaaru/extra/kibounomichi/index.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a:t>
            </a:fld>
            <a:endParaRPr kumimoji="1" lang="ja-JP" altLang="en-US"/>
          </a:p>
        </p:txBody>
      </p:sp>
    </p:spTree>
    <p:extLst>
      <p:ext uri="{BB962C8B-B14F-4D97-AF65-F5344CB8AC3E}">
        <p14:creationId xmlns:p14="http://schemas.microsoft.com/office/powerpoint/2010/main" val="1351168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kern="100" dirty="0">
                <a:effectLst/>
                <a:latin typeface="+mn-ea"/>
                <a:ea typeface="+mn-ea"/>
                <a:cs typeface="Times New Roman" panose="02020603050405020304" pitchFamily="18" charset="0"/>
              </a:rPr>
              <a:t>○本人のメッセージ動画</a:t>
            </a:r>
            <a:endParaRPr lang="en-US" altLang="ja-JP" sz="1050" b="0" kern="100" dirty="0">
              <a:effectLst/>
              <a:latin typeface="+mn-ea"/>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b="0" kern="100" dirty="0">
                <a:effectLst/>
                <a:latin typeface="+mn-ea"/>
                <a:ea typeface="+mn-ea"/>
                <a:cs typeface="Times New Roman" panose="02020603050405020304" pitchFamily="18" charset="0"/>
              </a:rPr>
              <a:t>認知症の普及啓発に関する映像「希望の道」（</a:t>
            </a:r>
            <a:r>
              <a:rPr lang="en-US" altLang="ja-JP" sz="1050" b="0" kern="100" dirty="0">
                <a:effectLst/>
                <a:latin typeface="+mn-ea"/>
                <a:ea typeface="+mn-ea"/>
                <a:cs typeface="Times New Roman" panose="02020603050405020304" pitchFamily="18" charset="0"/>
              </a:rPr>
              <a:t>※</a:t>
            </a:r>
            <a:r>
              <a:rPr lang="ja-JP" altLang="en-US" sz="1050" b="0" kern="100" dirty="0">
                <a:effectLst/>
                <a:latin typeface="+mn-ea"/>
                <a:ea typeface="+mn-ea"/>
                <a:cs typeface="Times New Roman" panose="02020603050405020304" pitchFamily="18" charset="0"/>
              </a:rPr>
              <a:t>インターネット環境が必要です。）</a:t>
            </a:r>
            <a:endParaRPr lang="en-US" altLang="ja-JP" sz="1050" b="0" kern="100" dirty="0">
              <a:effectLst/>
              <a:latin typeface="+mn-ea"/>
              <a:ea typeface="+mn-ea"/>
              <a:cs typeface="Times New Roman" panose="02020603050405020304" pitchFamily="18" charset="0"/>
            </a:endParaRPr>
          </a:p>
          <a:p>
            <a:r>
              <a:rPr kumimoji="1" lang="ja-JP" altLang="en-US" sz="1050" b="0" dirty="0">
                <a:latin typeface="+mn-ea"/>
                <a:ea typeface="+mn-ea"/>
              </a:rPr>
              <a:t>出典：厚生労働省ホームページ「認知症の人からのメッセージ」</a:t>
            </a:r>
            <a:endParaRPr kumimoji="1" lang="en-US" altLang="ja-JP" sz="1050" b="0" dirty="0">
              <a:latin typeface="+mn-ea"/>
              <a:ea typeface="+mn-ea"/>
            </a:endParaRPr>
          </a:p>
          <a:p>
            <a:r>
              <a:rPr lang="ja-JP" altLang="en-US" sz="1050" b="0" dirty="0">
                <a:latin typeface="+mn-ea"/>
                <a:ea typeface="+mn-ea"/>
                <a:hlinkClick r:id="rId3"/>
              </a:rPr>
              <a:t>「希望の道」─認知症とともに生きる─｜なかまぁる </a:t>
            </a:r>
            <a:r>
              <a:rPr lang="en-US" altLang="ja-JP" sz="1050" b="0" dirty="0">
                <a:latin typeface="+mn-ea"/>
                <a:ea typeface="+mn-ea"/>
                <a:hlinkClick r:id="rId3"/>
              </a:rPr>
              <a:t>(asahi.com)</a:t>
            </a:r>
            <a:endParaRPr lang="en-US" altLang="ja-JP" sz="1050" b="0" dirty="0">
              <a:latin typeface="+mn-ea"/>
              <a:ea typeface="+mn-ea"/>
            </a:endParaRPr>
          </a:p>
          <a:p>
            <a:r>
              <a:rPr kumimoji="1" lang="en-US" altLang="ja-JP" sz="1050" b="0" dirty="0">
                <a:latin typeface="+mn-ea"/>
                <a:ea typeface="+mn-ea"/>
              </a:rPr>
              <a:t>https://nakamaaru.asahi.com/nakamaaru/extra/kibounomichi/</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10</a:t>
            </a:fld>
            <a:endParaRPr kumimoji="1" lang="ja-JP" altLang="en-US"/>
          </a:p>
        </p:txBody>
      </p:sp>
    </p:spTree>
    <p:extLst>
      <p:ext uri="{BB962C8B-B14F-4D97-AF65-F5344CB8AC3E}">
        <p14:creationId xmlns:p14="http://schemas.microsoft.com/office/powerpoint/2010/main" val="342352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になった本人だけでなく、その家族にも少なからず変化が訪れます。多くの家族が経験する“気持ち”のステップがあります。これを理解することは、家族が認知症になったときに状況を受け入れる助けになります。また家族の介護をしている人の何か力になりたいときにも役立ちます。</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11</a:t>
            </a:fld>
            <a:endParaRPr kumimoji="1" lang="ja-JP" altLang="en-US"/>
          </a:p>
        </p:txBody>
      </p:sp>
    </p:spTree>
    <p:extLst>
      <p:ext uri="{BB962C8B-B14F-4D97-AF65-F5344CB8AC3E}">
        <p14:creationId xmlns:p14="http://schemas.microsoft.com/office/powerpoint/2010/main" val="6784312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○されたらいやな思いがすることは</a:t>
            </a:r>
            <a:r>
              <a:rPr kumimoji="1" lang="en-US" altLang="ja-JP" dirty="0"/>
              <a:t>…</a:t>
            </a:r>
            <a:r>
              <a:rPr kumimoji="1" lang="ja-JP" altLang="en-US" dirty="0"/>
              <a:t>例えば（失敗やできないことを指摘される。何もしないうちから、いろいろなことができないかのような態度をとられる。一方的に周囲から何かをしてもらう立場になる。）</a:t>
            </a:r>
            <a:endParaRPr kumimoji="1" lang="en-US" altLang="ja-JP" dirty="0"/>
          </a:p>
          <a:p>
            <a:r>
              <a:rPr kumimoji="1" lang="ja-JP" altLang="en-US" dirty="0"/>
              <a:t>○では周りの人は、どんなことを気に留めたらよいでしょうか。</a:t>
            </a:r>
            <a:endParaRPr kumimoji="1" lang="en-US" altLang="ja-JP" dirty="0"/>
          </a:p>
          <a:p>
            <a:r>
              <a:rPr kumimoji="1" lang="ja-JP" altLang="en-US" dirty="0"/>
              <a:t>・付き合いにおいては「認知症だから」の前提をとりはらう。・・・そこにいるのは「認知症の人」ではなく、○○さんが認知症になっただけのこと</a:t>
            </a:r>
            <a:endParaRPr kumimoji="1" lang="en-US" altLang="ja-JP" dirty="0"/>
          </a:p>
          <a:p>
            <a:r>
              <a:rPr kumimoji="1" lang="ja-JP" altLang="en-US" dirty="0"/>
              <a:t>・認知症により苦手になっていることの特性を理解した上で、さりげなく自然な気遣いを。</a:t>
            </a:r>
            <a:endParaRPr kumimoji="1" lang="en-US" altLang="ja-JP" dirty="0"/>
          </a:p>
          <a:p>
            <a:r>
              <a:rPr kumimoji="1" lang="ja-JP" altLang="en-US" dirty="0"/>
              <a:t>・本人が得意なこと、少し頑張ればできることでは、頼りにし、力を発揮してもらう。・・・「期待される」存在であることは誰でもうれしい</a:t>
            </a:r>
            <a:endParaRPr kumimoji="1" lang="en-US" altLang="ja-JP" dirty="0"/>
          </a:p>
          <a:p>
            <a:r>
              <a:rPr kumimoji="1" lang="ja-JP" altLang="en-US" dirty="0"/>
              <a:t>・重要なことほど、本人の考え、希望についてじっくりと話し合って決める。・・・親切心から行う行為でも、相手の自尊心や意思をないがしろにしては逆効果となることがある</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12</a:t>
            </a:fld>
            <a:endParaRPr kumimoji="1" lang="ja-JP" altLang="en-US"/>
          </a:p>
        </p:txBody>
      </p:sp>
    </p:spTree>
    <p:extLst>
      <p:ext uri="{BB962C8B-B14F-4D97-AF65-F5344CB8AC3E}">
        <p14:creationId xmlns:p14="http://schemas.microsoft.com/office/powerpoint/2010/main" val="3933439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○家の近所で、職場で、町中で「あの人は困っているのかな」「もしかしたら認知症の人かもしれない」と思った時には、どのような点に気をつけて声をかけ、接するとよいでしょうか。</a:t>
            </a:r>
            <a:endParaRPr kumimoji="1" lang="en-US" altLang="ja-JP" dirty="0"/>
          </a:p>
          <a:p>
            <a:r>
              <a:rPr kumimoji="1" lang="ja-JP" altLang="en-US" dirty="0"/>
              <a:t>○基本の考え方</a:t>
            </a:r>
            <a:r>
              <a:rPr kumimoji="1" lang="en-US" altLang="ja-JP" dirty="0"/>
              <a:t>…</a:t>
            </a:r>
            <a:r>
              <a:rPr kumimoji="1" lang="ja-JP" altLang="en-US" dirty="0"/>
              <a:t>人から不意に声をかけられると、誰でもびっくりします。背後から声をかけるなど相手を驚かせたり、急かせたりして混乱させることがないように気をつけましょう。本人の意思、自尊心を尊重する接し方を心がけることも重要です。</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13</a:t>
            </a:fld>
            <a:endParaRPr kumimoji="1" lang="ja-JP" altLang="en-US"/>
          </a:p>
        </p:txBody>
      </p:sp>
    </p:spTree>
    <p:extLst>
      <p:ext uri="{BB962C8B-B14F-4D97-AF65-F5344CB8AC3E}">
        <p14:creationId xmlns:p14="http://schemas.microsoft.com/office/powerpoint/2010/main" val="1112255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がおきるしくみ・・・脳は、生きていくために必要なほとんどのはたらきをコントロールしています。なんらかの原因によって脳の神経ネットワークが傷つくと、そのネットワークが担っている役割をこなせなくなります。</a:t>
            </a:r>
            <a:endParaRPr kumimoji="1" lang="en-US" altLang="ja-JP" dirty="0"/>
          </a:p>
          <a:p>
            <a:r>
              <a:rPr kumimoji="1" lang="ja-JP" altLang="en-US" dirty="0"/>
              <a:t>○認知機能について・・・認知症の原因となる病気により、どのような症状が出てくるのかが異なります。脳におこっている病気そのものによって直接おこる、もの忘れ、理解・判断力の低下などの症状を「認知機能障害」といいます。</a:t>
            </a:r>
            <a:endParaRPr kumimoji="1" lang="en-US" altLang="ja-JP" dirty="0"/>
          </a:p>
          <a:p>
            <a:r>
              <a:rPr kumimoji="1" lang="ja-JP" altLang="en-US" dirty="0"/>
              <a:t>○行動・心理症状（</a:t>
            </a:r>
            <a:r>
              <a:rPr kumimoji="1" lang="en-US" altLang="ja-JP" dirty="0"/>
              <a:t>BPSD)</a:t>
            </a:r>
            <a:r>
              <a:rPr kumimoji="1" lang="ja-JP" altLang="en-US" dirty="0"/>
              <a:t>について・・・認知症の人にあらわれる症状のうち、行動と心理に関するものを行動・心理症状（</a:t>
            </a:r>
            <a:r>
              <a:rPr kumimoji="1" lang="en-US" altLang="ja-JP" dirty="0"/>
              <a:t>BPSD)</a:t>
            </a:r>
            <a:r>
              <a:rPr kumimoji="1" lang="ja-JP" altLang="en-US" dirty="0"/>
              <a:t>といいます。行動・心理症状（</a:t>
            </a:r>
            <a:r>
              <a:rPr kumimoji="1" lang="en-US" altLang="ja-JP" dirty="0"/>
              <a:t>BPSD</a:t>
            </a:r>
            <a:r>
              <a:rPr kumimoji="1" lang="ja-JP" altLang="en-US" dirty="0"/>
              <a:t>）は不安、不眠、いらいらなど多岐にわたり、その多くが、本人をとりまく環境の影響を受けておこります。これらがあらわれるのは、本人が困っている状況である場合が多く、認知症の人の</a:t>
            </a:r>
            <a:r>
              <a:rPr kumimoji="1" lang="en-US" altLang="ja-JP" dirty="0"/>
              <a:t>SOS</a:t>
            </a:r>
            <a:r>
              <a:rPr kumimoji="1" lang="ja-JP" altLang="en-US" dirty="0"/>
              <a:t>サインともいわれています。なぜ、そのような症状があらわれているのか、原因を探りながら対応を考える必要があります。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14</a:t>
            </a:fld>
            <a:endParaRPr kumimoji="1" lang="ja-JP" altLang="en-US"/>
          </a:p>
        </p:txBody>
      </p:sp>
    </p:spTree>
    <p:extLst>
      <p:ext uri="{BB962C8B-B14F-4D97-AF65-F5344CB8AC3E}">
        <p14:creationId xmlns:p14="http://schemas.microsoft.com/office/powerpoint/2010/main" val="760229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のもの忘れは、出来事そのものを忘れてしまうこと、ヒントがあっても思い出すことができないことなどが特徴です。たとえば、自分で納豆を買ってきたのに、忘れてまた納豆を買って帰り、冷蔵庫を開けたときに「誰なの？こんなにたくさん納豆を買ったのは」と思うようなこともおこります。</a:t>
            </a:r>
            <a:endParaRPr kumimoji="1" lang="en-US" altLang="ja-JP" dirty="0"/>
          </a:p>
          <a:p>
            <a:r>
              <a:rPr kumimoji="1" lang="ja-JP" altLang="en-US" dirty="0"/>
              <a:t>○そのほかの例</a:t>
            </a:r>
            <a:endParaRPr kumimoji="1" lang="en-US" altLang="ja-JP" dirty="0"/>
          </a:p>
          <a:p>
            <a:r>
              <a:rPr kumimoji="1" lang="ja-JP" altLang="en-US" dirty="0"/>
              <a:t>・夕食のおかずではなく食べたことを忘れる。</a:t>
            </a:r>
            <a:endParaRPr kumimoji="1" lang="en-US" altLang="ja-JP" dirty="0"/>
          </a:p>
          <a:p>
            <a:r>
              <a:rPr kumimoji="1" lang="ja-JP" altLang="en-US" dirty="0"/>
              <a:t>・伝言を忘れていると指摘されても、伝言があったことじたいを思い出せない。</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15</a:t>
            </a:fld>
            <a:endParaRPr kumimoji="1" lang="ja-JP" altLang="en-US"/>
          </a:p>
        </p:txBody>
      </p:sp>
    </p:spTree>
    <p:extLst>
      <p:ext uri="{BB962C8B-B14F-4D97-AF65-F5344CB8AC3E}">
        <p14:creationId xmlns:p14="http://schemas.microsoft.com/office/powerpoint/2010/main" val="177221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16</a:t>
            </a:fld>
            <a:endParaRPr kumimoji="1" lang="ja-JP" altLang="en-US"/>
          </a:p>
        </p:txBody>
      </p:sp>
    </p:spTree>
    <p:extLst>
      <p:ext uri="{BB962C8B-B14F-4D97-AF65-F5344CB8AC3E}">
        <p14:creationId xmlns:p14="http://schemas.microsoft.com/office/powerpoint/2010/main" val="2882866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○何事も本人のペースで物事を進めることが大切です。慌てたり、焦ったりすると、できるはずのこともうまくいかないものです。</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17</a:t>
            </a:fld>
            <a:endParaRPr kumimoji="1" lang="ja-JP" altLang="en-US"/>
          </a:p>
        </p:txBody>
      </p:sp>
    </p:spTree>
    <p:extLst>
      <p:ext uri="{BB962C8B-B14F-4D97-AF65-F5344CB8AC3E}">
        <p14:creationId xmlns:p14="http://schemas.microsoft.com/office/powerpoint/2010/main" val="4211137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18</a:t>
            </a:fld>
            <a:endParaRPr kumimoji="1" lang="ja-JP" altLang="en-US"/>
          </a:p>
        </p:txBody>
      </p:sp>
    </p:spTree>
    <p:extLst>
      <p:ext uri="{BB962C8B-B14F-4D97-AF65-F5344CB8AC3E}">
        <p14:creationId xmlns:p14="http://schemas.microsoft.com/office/powerpoint/2010/main" val="284514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・不安やうつ・・・初期には多くの人が変わっていく自分に、今後どうなるのだろうと不安になります。また、認知症にうつを伴うこともあります。</a:t>
            </a:r>
            <a:endParaRPr kumimoji="1" lang="en-US" altLang="ja-JP" dirty="0"/>
          </a:p>
          <a:p>
            <a:r>
              <a:rPr kumimoji="1" lang="ja-JP" altLang="en-US" dirty="0"/>
              <a:t>➡そんなときに、失敗を責められると、誰でも悲しくなるものです。</a:t>
            </a:r>
            <a:endParaRPr kumimoji="1" lang="en-US" altLang="ja-JP" dirty="0"/>
          </a:p>
          <a:p>
            <a:r>
              <a:rPr kumimoji="1" lang="ja-JP" altLang="en-US" dirty="0"/>
              <a:t>➡日課や役割があり、居場所があるなど安心して過ごせる環境づくりが大切です。</a:t>
            </a:r>
            <a:endParaRPr kumimoji="1" lang="en-US" altLang="ja-JP" dirty="0"/>
          </a:p>
          <a:p>
            <a:r>
              <a:rPr kumimoji="1" lang="ja-JP" altLang="en-US" dirty="0"/>
              <a:t>・いらいらと興奮</a:t>
            </a:r>
            <a:endParaRPr kumimoji="1" lang="en-US" altLang="ja-JP" dirty="0"/>
          </a:p>
          <a:p>
            <a:r>
              <a:rPr kumimoji="1" lang="ja-JP" altLang="en-US" dirty="0"/>
              <a:t>➡いままでできたことがうまくいかず、自分自身にいらだつこともあります。精神状態や体調が悪いとき、感情のコントロールがうまくいかず、興奮してしまうことがあります。</a:t>
            </a:r>
            <a:endParaRPr kumimoji="1" lang="en-US" altLang="ja-JP" dirty="0"/>
          </a:p>
          <a:p>
            <a:r>
              <a:rPr kumimoji="1" lang="ja-JP" altLang="en-US" dirty="0"/>
              <a:t>・幻覚・妄想・・・アルツハイマー型認知症では、もの盗られ妄想が有名です。もの盗られ妄想は、もの忘れに不安や「自分はもの忘れなどしない」という意識などが加わっておこります。</a:t>
            </a:r>
            <a:endParaRPr kumimoji="1" lang="en-US" altLang="ja-JP" dirty="0"/>
          </a:p>
          <a:p>
            <a:r>
              <a:rPr kumimoji="1" lang="ja-JP" altLang="en-US" dirty="0"/>
              <a:t>➡大事なものが見つからず、不安になっている本人の気持ちを受け止めて、一緒に探すのも一案です。</a:t>
            </a:r>
            <a:endParaRPr kumimoji="1" lang="en-US" altLang="ja-JP" dirty="0"/>
          </a:p>
          <a:p>
            <a:r>
              <a:rPr kumimoji="1" lang="ja-JP" altLang="en-US" dirty="0"/>
              <a:t>・・・レビー小体型認知症では、「こどもが</a:t>
            </a:r>
            <a:r>
              <a:rPr kumimoji="1" lang="en-US" altLang="ja-JP" dirty="0"/>
              <a:t>3</a:t>
            </a:r>
            <a:r>
              <a:rPr kumimoji="1" lang="ja-JP" altLang="en-US" dirty="0"/>
              <a:t>人きている」などのありありとした幻視を伴うことが少なくありません。</a:t>
            </a:r>
            <a:endParaRPr kumimoji="1" lang="en-US" altLang="ja-JP" dirty="0"/>
          </a:p>
          <a:p>
            <a:r>
              <a:rPr kumimoji="1" lang="ja-JP" altLang="en-US" dirty="0"/>
              <a:t>➡薬が効く場合が多くあります。</a:t>
            </a:r>
            <a:endParaRPr kumimoji="1" lang="en-US" altLang="ja-JP" dirty="0"/>
          </a:p>
          <a:p>
            <a:r>
              <a:rPr kumimoji="1" lang="ja-JP" altLang="en-US" dirty="0"/>
              <a:t>・歩き回る・道に迷う・・・一人で出かけて道に迷ってしまうことや、歩き回ってしまうことがあります。</a:t>
            </a:r>
            <a:endParaRPr kumimoji="1" lang="en-US" altLang="ja-JP" dirty="0"/>
          </a:p>
          <a:p>
            <a:r>
              <a:rPr kumimoji="1" lang="ja-JP" altLang="en-US" dirty="0"/>
              <a:t>➡本人は目的があって出かけています。その人の行動の原因や背景を考えて対応すること、周囲の見守りが大切です。</a:t>
            </a:r>
            <a:endParaRPr kumimoji="1" lang="en-US" altLang="ja-JP" dirty="0"/>
          </a:p>
          <a:p>
            <a:r>
              <a:rPr kumimoji="1" lang="ja-JP" altLang="en-US" dirty="0"/>
              <a:t>「徘徊」という言葉は、あてもなく歩き回るという意味なので、ふさわしい表現ではありません。</a:t>
            </a:r>
            <a:endParaRPr kumimoji="1" lang="en-US" altLang="ja-JP" dirty="0"/>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19</a:t>
            </a:fld>
            <a:endParaRPr kumimoji="1" lang="ja-JP" altLang="en-US"/>
          </a:p>
        </p:txBody>
      </p:sp>
    </p:spTree>
    <p:extLst>
      <p:ext uri="{BB962C8B-B14F-4D97-AF65-F5344CB8AC3E}">
        <p14:creationId xmlns:p14="http://schemas.microsoft.com/office/powerpoint/2010/main" val="395296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a:t>
            </a:fld>
            <a:endParaRPr kumimoji="1" lang="ja-JP" altLang="en-US"/>
          </a:p>
        </p:txBody>
      </p:sp>
    </p:spTree>
    <p:extLst>
      <p:ext uri="{BB962C8B-B14F-4D97-AF65-F5344CB8AC3E}">
        <p14:creationId xmlns:p14="http://schemas.microsoft.com/office/powerpoint/2010/main" val="285241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20</a:t>
            </a:fld>
            <a:endParaRPr kumimoji="1" lang="ja-JP" altLang="en-US"/>
          </a:p>
        </p:txBody>
      </p:sp>
    </p:spTree>
    <p:extLst>
      <p:ext uri="{BB962C8B-B14F-4D97-AF65-F5344CB8AC3E}">
        <p14:creationId xmlns:p14="http://schemas.microsoft.com/office/powerpoint/2010/main" val="3388954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21</a:t>
            </a:fld>
            <a:endParaRPr kumimoji="1" lang="ja-JP" altLang="en-US"/>
          </a:p>
        </p:txBody>
      </p:sp>
    </p:spTree>
    <p:extLst>
      <p:ext uri="{BB962C8B-B14F-4D97-AF65-F5344CB8AC3E}">
        <p14:creationId xmlns:p14="http://schemas.microsoft.com/office/powerpoint/2010/main" val="18256811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22</a:t>
            </a:fld>
            <a:endParaRPr kumimoji="1" lang="ja-JP" altLang="en-US"/>
          </a:p>
        </p:txBody>
      </p:sp>
    </p:spTree>
    <p:extLst>
      <p:ext uri="{BB962C8B-B14F-4D97-AF65-F5344CB8AC3E}">
        <p14:creationId xmlns:p14="http://schemas.microsoft.com/office/powerpoint/2010/main" val="3838867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MCI</a:t>
            </a:r>
            <a:r>
              <a:rPr kumimoji="1" lang="ja-JP" altLang="en-US" dirty="0"/>
              <a:t>（軽度認知障害）とは？・・・日常生活に影響を及ぼす程度ではないため認知症と診断されませんが、記憶障害など軽度の認知機能障害が認められ、正常とも言い切れない中間的な段階を</a:t>
            </a:r>
            <a:r>
              <a:rPr kumimoji="1" lang="en-US" altLang="ja-JP" dirty="0"/>
              <a:t>MCI</a:t>
            </a:r>
            <a:r>
              <a:rPr kumimoji="1" lang="ja-JP" altLang="en-US" dirty="0"/>
              <a:t>（軽度認知障害）と呼びます。</a:t>
            </a:r>
            <a:r>
              <a:rPr kumimoji="1" lang="en-US" altLang="ja-JP" dirty="0"/>
              <a:t>MCI</a:t>
            </a:r>
            <a:r>
              <a:rPr kumimoji="1" lang="ja-JP" altLang="en-US" dirty="0"/>
              <a:t>と診断されたひとは、必ずしも認知症に移行するとは限りません。この状態にとどまっている人、健常に戻る人も多く報告されています。この段階で、脳の活性化や生活習慣の改善に取り組むことは非常に重要です。また、</a:t>
            </a:r>
            <a:r>
              <a:rPr kumimoji="1" lang="en-US" altLang="ja-JP" dirty="0"/>
              <a:t>MCI</a:t>
            </a:r>
            <a:r>
              <a:rPr kumimoji="1" lang="ja-JP" altLang="en-US" dirty="0"/>
              <a:t>の段階で、認知機能の低下をおこす原因疾患がわかれば、適切な治療により進行を予防できる可能性が高くなります。</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23</a:t>
            </a:fld>
            <a:endParaRPr kumimoji="1" lang="ja-JP" altLang="en-US"/>
          </a:p>
        </p:txBody>
      </p:sp>
    </p:spTree>
    <p:extLst>
      <p:ext uri="{BB962C8B-B14F-4D97-AF65-F5344CB8AC3E}">
        <p14:creationId xmlns:p14="http://schemas.microsoft.com/office/powerpoint/2010/main" val="4668827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○安心して暮らすために</a:t>
            </a:r>
            <a:endParaRPr kumimoji="1" lang="en-US" altLang="ja-JP" dirty="0"/>
          </a:p>
          <a:p>
            <a:r>
              <a:rPr kumimoji="1" lang="ja-JP" altLang="en-US" dirty="0"/>
              <a:t>➡就労している人では、職場で最初に症状に気づくケースが多く、上司や同僚が気づいたことをメモしておくと、早期診断につながります。</a:t>
            </a:r>
            <a:endParaRPr kumimoji="1" lang="en-US" altLang="ja-JP" dirty="0"/>
          </a:p>
          <a:p>
            <a:r>
              <a:rPr kumimoji="1" lang="ja-JP" altLang="en-US" dirty="0"/>
              <a:t>➡経済的問題を含め、本人の不安が大きく、抑うつ状態になる場合もあります。「若年性認知症支援コーディネーター」や病院のソーシャルワーカーに相談して具体的な助言を受けることができます。</a:t>
            </a:r>
            <a:endParaRPr kumimoji="1" lang="en-US" altLang="ja-JP" dirty="0"/>
          </a:p>
          <a:p>
            <a:r>
              <a:rPr kumimoji="1" lang="ja-JP" altLang="en-US" dirty="0"/>
              <a:t>➡本人を支える職場の理解とスキルがあれば仕事が継続できる場合もあります。</a:t>
            </a:r>
            <a:endParaRPr kumimoji="1" lang="en-US" altLang="ja-JP" dirty="0"/>
          </a:p>
          <a:p>
            <a:r>
              <a:rPr kumimoji="1" lang="ja-JP" altLang="en-US" dirty="0"/>
              <a:t>➡職場では、若年性認知症への正しい理解が不可欠です。研修等を行い、働きやすい職場風土を醸成していくことは、すべての従業員にとって安心して働ける職場への信頼感になり、企業にとって社会評価を高めることになります。</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24</a:t>
            </a:fld>
            <a:endParaRPr kumimoji="1" lang="ja-JP" altLang="en-US"/>
          </a:p>
        </p:txBody>
      </p:sp>
    </p:spTree>
    <p:extLst>
      <p:ext uri="{BB962C8B-B14F-4D97-AF65-F5344CB8AC3E}">
        <p14:creationId xmlns:p14="http://schemas.microsoft.com/office/powerpoint/2010/main" val="2452853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○予防のためのポイント</a:t>
            </a:r>
            <a:endParaRPr kumimoji="1" lang="en-US" altLang="ja-JP" dirty="0"/>
          </a:p>
          <a:p>
            <a:r>
              <a:rPr kumimoji="1" lang="ja-JP" altLang="en-US" dirty="0"/>
              <a:t>・血管性認知症を予防する・・・高血圧症、脂質異常症、糖尿病といった生活習慣病への対策により、脳卒中などの血管の病気を予防することが有効です。</a:t>
            </a:r>
            <a:endParaRPr kumimoji="1" lang="en-US" altLang="ja-JP" dirty="0"/>
          </a:p>
          <a:p>
            <a:r>
              <a:rPr kumimoji="1" lang="ja-JP" altLang="en-US" dirty="0"/>
              <a:t>・アルツハイマー型認知症を予防する・・・生活習慣病対策として運動習慣や食生活の改善などに努めることは、発症のリスクを減らす効果が認められています。</a:t>
            </a:r>
            <a:endParaRPr kumimoji="1" lang="en-US" altLang="ja-JP" dirty="0"/>
          </a:p>
          <a:p>
            <a:r>
              <a:rPr kumimoji="1" lang="ja-JP" altLang="en-US" dirty="0"/>
              <a:t>・脳の病気の加速因子を防ぐ・・・脳や身体を使わないことによって生じる状態（廃用）は、老化を促進し認知症の発症や進行を加速させます。病気やけがなどで安静に過ごす時間が長くなることや、うつ病やうつ状態が続くことで、脳や身体の活動量が減少し、脳の病気を加速させることにつながります。</a:t>
            </a:r>
            <a:endParaRPr kumimoji="1" lang="en-US" altLang="ja-JP" dirty="0"/>
          </a:p>
          <a:p>
            <a:r>
              <a:rPr kumimoji="1" lang="ja-JP" altLang="en-US" dirty="0"/>
              <a:t>○脳の活性化を図る</a:t>
            </a:r>
            <a:endParaRPr kumimoji="1" lang="en-US" altLang="ja-JP" dirty="0"/>
          </a:p>
          <a:p>
            <a:r>
              <a:rPr kumimoji="1" lang="ja-JP" altLang="en-US" dirty="0"/>
              <a:t>・脳活性化の</a:t>
            </a:r>
            <a:r>
              <a:rPr kumimoji="1" lang="en-US" altLang="ja-JP" dirty="0"/>
              <a:t>4</a:t>
            </a:r>
            <a:r>
              <a:rPr kumimoji="1" lang="ja-JP" altLang="en-US" dirty="0"/>
              <a:t>原則</a:t>
            </a:r>
            <a:endParaRPr kumimoji="1" lang="en-US" altLang="ja-JP" dirty="0"/>
          </a:p>
          <a:p>
            <a:r>
              <a:rPr kumimoji="1" lang="en-US" altLang="ja-JP" dirty="0"/>
              <a:t>1</a:t>
            </a:r>
            <a:r>
              <a:rPr kumimoji="1" lang="ja-JP" altLang="en-US" dirty="0"/>
              <a:t>．快刺激で笑顔に・・・心地よい刺激や、笑うことにより、意欲をもたらす脳内物質（ドーパミン）がたくさん放出されます。</a:t>
            </a:r>
            <a:endParaRPr kumimoji="1" lang="en-US" altLang="ja-JP" dirty="0"/>
          </a:p>
          <a:p>
            <a:r>
              <a:rPr kumimoji="1" lang="en-US" altLang="ja-JP" dirty="0"/>
              <a:t>2</a:t>
            </a:r>
            <a:r>
              <a:rPr kumimoji="1" lang="ja-JP" altLang="en-US" dirty="0"/>
              <a:t>．コミュニケーションで安心・・・社会との接触が失われると、認知機能の低下を促進させます。友人や家族などと楽しい時間を持つことが大切です。</a:t>
            </a:r>
            <a:endParaRPr kumimoji="1" lang="en-US" altLang="ja-JP" dirty="0"/>
          </a:p>
          <a:p>
            <a:r>
              <a:rPr kumimoji="1" lang="en-US" altLang="ja-JP" dirty="0"/>
              <a:t>3</a:t>
            </a:r>
            <a:r>
              <a:rPr kumimoji="1" lang="ja-JP" altLang="en-US" dirty="0"/>
              <a:t>．役割・日課を持つ・・・人の役に立つことを日課に取り入れることが、生活を充実させ、認知機能の維持に役立ちます。</a:t>
            </a:r>
            <a:endParaRPr kumimoji="1" lang="en-US" altLang="ja-JP" dirty="0"/>
          </a:p>
          <a:p>
            <a:r>
              <a:rPr kumimoji="1" lang="en-US" altLang="ja-JP" dirty="0"/>
              <a:t>4</a:t>
            </a:r>
            <a:r>
              <a:rPr kumimoji="1" lang="ja-JP" altLang="en-US" dirty="0"/>
              <a:t>．ほめる・ほめられる・・・ほめても、ほめられてもドーパミンがたくさん放出され、活動意欲が高まります。</a:t>
            </a:r>
            <a:endParaRPr kumimoji="1" lang="en-US" altLang="ja-JP" dirty="0"/>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25</a:t>
            </a:fld>
            <a:endParaRPr kumimoji="1" lang="ja-JP" altLang="en-US"/>
          </a:p>
        </p:txBody>
      </p:sp>
    </p:spTree>
    <p:extLst>
      <p:ext uri="{BB962C8B-B14F-4D97-AF65-F5344CB8AC3E}">
        <p14:creationId xmlns:p14="http://schemas.microsoft.com/office/powerpoint/2010/main" val="3936795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○検査内容・・・</a:t>
            </a:r>
            <a:r>
              <a:rPr kumimoji="1" lang="en-US" altLang="ja-JP" dirty="0"/>
              <a:t>CT</a:t>
            </a:r>
            <a:r>
              <a:rPr kumimoji="1" lang="ja-JP" altLang="en-US" dirty="0"/>
              <a:t>・</a:t>
            </a:r>
            <a:r>
              <a:rPr kumimoji="1" lang="en-US" altLang="ja-JP" dirty="0"/>
              <a:t>MRI</a:t>
            </a:r>
            <a:r>
              <a:rPr kumimoji="1" lang="ja-JP" altLang="en-US" dirty="0"/>
              <a:t>・脳血流検査などの画像検査、記憶・知能などに関する心理検査を行います。同時に、認知症を引き起こす身体の病気でないことを確認します。</a:t>
            </a:r>
            <a:endParaRPr kumimoji="1" lang="en-US" altLang="ja-JP" dirty="0"/>
          </a:p>
          <a:p>
            <a:r>
              <a:rPr kumimoji="1" lang="ja-JP" altLang="en-US" dirty="0"/>
              <a:t>○早期に受診することのメリット</a:t>
            </a:r>
            <a:endParaRPr kumimoji="1" lang="en-US" altLang="ja-JP" dirty="0"/>
          </a:p>
          <a:p>
            <a:r>
              <a:rPr kumimoji="1" lang="ja-JP" altLang="en-US" dirty="0"/>
              <a:t>・認知症と診断されたら、原因疾患に合わせた適切な治療を始めることにより、進行を遅らせることができる場合があります。</a:t>
            </a:r>
            <a:endParaRPr kumimoji="1" lang="en-US" altLang="ja-JP" dirty="0"/>
          </a:p>
          <a:p>
            <a:r>
              <a:rPr kumimoji="1" lang="ja-JP" altLang="en-US" dirty="0"/>
              <a:t>・認知症ではない場合、手術や内科的治療、不適切な薬の調整で治る場合もありますが、長期間放置すると、回復がむずかしくなります。</a:t>
            </a:r>
            <a:endParaRPr kumimoji="1" lang="en-US" altLang="ja-JP" dirty="0"/>
          </a:p>
          <a:p>
            <a:r>
              <a:rPr kumimoji="1" lang="ja-JP" altLang="en-US" dirty="0"/>
              <a:t>・早期であればあるほど病気のことを理解して受け入れやすく、生活しづらさやトラブルを自分で工夫して軽減することもできます。</a:t>
            </a:r>
            <a:endParaRPr kumimoji="1" lang="en-US" altLang="ja-JP" dirty="0"/>
          </a:p>
          <a:p>
            <a:r>
              <a:rPr kumimoji="1" lang="ja-JP" altLang="en-US" dirty="0"/>
              <a:t>・症状が軽度のうちに、重度になったときに備えて信頼できる人に代理判断を託すことを決めておけば、自分が願う生き方を全うすることができます。</a:t>
            </a:r>
            <a:endParaRPr kumimoji="1" lang="en-US" altLang="ja-JP" dirty="0"/>
          </a:p>
          <a:p>
            <a:r>
              <a:rPr kumimoji="1" lang="ja-JP" altLang="en-US" dirty="0"/>
              <a:t>○早く発見したい治る病気や一時的な症状</a:t>
            </a:r>
            <a:endParaRPr kumimoji="1" lang="en-US" altLang="ja-JP" dirty="0"/>
          </a:p>
          <a:p>
            <a:r>
              <a:rPr kumimoji="1" lang="ja-JP" altLang="en-US" dirty="0"/>
              <a:t>・正常圧水頭症、脳腫瘍、慢性硬膜下血腫➡脳外科的治療で劇的によくなる場合があります</a:t>
            </a:r>
            <a:endParaRPr kumimoji="1" lang="en-US" altLang="ja-JP" dirty="0"/>
          </a:p>
          <a:p>
            <a:r>
              <a:rPr kumimoji="1" lang="ja-JP" altLang="en-US" dirty="0"/>
              <a:t>・甲状腺ホルモン異常➡内科的治療でよくなります</a:t>
            </a:r>
            <a:endParaRPr kumimoji="1" lang="en-US" altLang="ja-JP" dirty="0"/>
          </a:p>
          <a:p>
            <a:r>
              <a:rPr kumimoji="1" lang="ja-JP" altLang="en-US" dirty="0"/>
              <a:t>・不適切な薬の使用➡薬の中止や変更などにより回復します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26</a:t>
            </a:fld>
            <a:endParaRPr kumimoji="1" lang="ja-JP" altLang="en-US"/>
          </a:p>
        </p:txBody>
      </p:sp>
    </p:spTree>
    <p:extLst>
      <p:ext uri="{BB962C8B-B14F-4D97-AF65-F5344CB8AC3E}">
        <p14:creationId xmlns:p14="http://schemas.microsoft.com/office/powerpoint/2010/main" val="2028915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27</a:t>
            </a:fld>
            <a:endParaRPr kumimoji="1" lang="ja-JP" altLang="en-US"/>
          </a:p>
        </p:txBody>
      </p:sp>
    </p:spTree>
    <p:extLst>
      <p:ext uri="{BB962C8B-B14F-4D97-AF65-F5344CB8AC3E}">
        <p14:creationId xmlns:p14="http://schemas.microsoft.com/office/powerpoint/2010/main" val="1565854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○頼りになるところ</a:t>
            </a:r>
            <a:endParaRPr kumimoji="1" lang="en-US" altLang="ja-JP" dirty="0"/>
          </a:p>
          <a:p>
            <a:r>
              <a:rPr kumimoji="1" lang="ja-JP" altLang="en-US" dirty="0"/>
              <a:t>・認知症の本人による各種活動・・・</a:t>
            </a:r>
            <a:endParaRPr kumimoji="1" lang="en-US" altLang="ja-JP" dirty="0"/>
          </a:p>
          <a:p>
            <a:r>
              <a:rPr kumimoji="1" lang="ja-JP" altLang="en-US" dirty="0"/>
              <a:t>・認知症初期集中支援チーム・・・家族等からの相談を受け、医療・介護の専門職チームが認知症の疑いのある人や認知症の人及びその家族を訪問し、必要な医療や介護の導入・調整や家族支援などを包括的、集中的に行うことによって、自立生活のサポートを行います。</a:t>
            </a:r>
            <a:endParaRPr kumimoji="1" lang="en-US" altLang="ja-JP" dirty="0"/>
          </a:p>
          <a:p>
            <a:r>
              <a:rPr kumimoji="1" lang="ja-JP" altLang="en-US" dirty="0"/>
              <a:t>・認知症地域支援推進員・・・認知症の人への医療・介護・生活支援に関する関係者のネットワークの構築、認知症の人と家族を支援する相談への対応や認知症カフェなどの支援体制の構築、社会参加活動のための体制整備、認知症ケアに携わる多職種協働のための研修など担っています。</a:t>
            </a:r>
            <a:endParaRPr kumimoji="1" lang="en-US" altLang="ja-JP" dirty="0"/>
          </a:p>
          <a:p>
            <a:r>
              <a:rPr kumimoji="1" lang="ja-JP" altLang="en-US" dirty="0"/>
              <a:t>・若年性認知症コーディネーター・・・若年性認知症に関する悩みや困り事などの相談に応じ、関係機関やサービス担当者との間の調整役として、解決に向けた支援を行います。都道府県・政令指定都市に配置されています。</a:t>
            </a:r>
            <a:endParaRPr kumimoji="1" lang="en-US" altLang="ja-JP" dirty="0"/>
          </a:p>
          <a:p>
            <a:r>
              <a:rPr kumimoji="1" lang="ja-JP" altLang="en-US" dirty="0"/>
              <a:t>・認知症疾患医療センター・・・認知症疾患に関する鑑別診断とその初期対応、認知症の行動・心理症状（</a:t>
            </a:r>
            <a:r>
              <a:rPr kumimoji="1" lang="en-US" altLang="ja-JP" dirty="0"/>
              <a:t>BPSD</a:t>
            </a:r>
            <a:r>
              <a:rPr kumimoji="1" lang="ja-JP" altLang="en-US" dirty="0"/>
              <a:t>）と身体合併症への対応、専門医療相談などを行う医療機関です。併せて、地域の関係機関と連携し、認知症の人や家族への相談支援も行います。</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28</a:t>
            </a:fld>
            <a:endParaRPr kumimoji="1" lang="ja-JP" altLang="en-US"/>
          </a:p>
        </p:txBody>
      </p:sp>
    </p:spTree>
    <p:extLst>
      <p:ext uri="{BB962C8B-B14F-4D97-AF65-F5344CB8AC3E}">
        <p14:creationId xmlns:p14="http://schemas.microsoft.com/office/powerpoint/2010/main" val="2331888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○ヘルプカード・・・認知症の人本人があらかじめお手伝いを頼みたい内容や緊急連絡先などを記載しておき、必要な時に提示します。周囲の人や支援者に希望を伝えるのに役立ちます。</a:t>
            </a:r>
            <a:endParaRPr kumimoji="1" lang="en-US" altLang="ja-JP" dirty="0"/>
          </a:p>
          <a:p>
            <a:r>
              <a:rPr kumimoji="1" lang="ja-JP" altLang="en-US" dirty="0"/>
              <a:t>○ピアサポート・・・当事者が集まり、同じ体験をしている仲間同士で語り合ったり、相談に乗ったり、お互いにサポートをします。もの忘れ総合相談窓口として機能する「おれんじドア」（宮崎県仙台市）が先進的な例として有名ですが、全国各地でさまざまな当事者主催の集いが立ち上げられています。</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29</a:t>
            </a:fld>
            <a:endParaRPr kumimoji="1" lang="ja-JP" altLang="en-US"/>
          </a:p>
        </p:txBody>
      </p:sp>
    </p:spTree>
    <p:extLst>
      <p:ext uri="{BB962C8B-B14F-4D97-AF65-F5344CB8AC3E}">
        <p14:creationId xmlns:p14="http://schemas.microsoft.com/office/powerpoint/2010/main" val="3014964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P30</a:t>
            </a:r>
            <a:r>
              <a:rPr kumimoji="1" lang="ja-JP" altLang="en-US" dirty="0"/>
              <a:t>「受講前・受講後記入シート」より</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3</a:t>
            </a:fld>
            <a:endParaRPr kumimoji="1" lang="ja-JP" altLang="en-US"/>
          </a:p>
        </p:txBody>
      </p:sp>
    </p:spTree>
    <p:extLst>
      <p:ext uri="{BB962C8B-B14F-4D97-AF65-F5344CB8AC3E}">
        <p14:creationId xmlns:p14="http://schemas.microsoft.com/office/powerpoint/2010/main" val="30033143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30</a:t>
            </a:fld>
            <a:endParaRPr kumimoji="1" lang="ja-JP" altLang="en-US"/>
          </a:p>
        </p:txBody>
      </p:sp>
    </p:spTree>
    <p:extLst>
      <p:ext uri="{BB962C8B-B14F-4D97-AF65-F5344CB8AC3E}">
        <p14:creationId xmlns:p14="http://schemas.microsoft.com/office/powerpoint/2010/main" val="8006398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31</a:t>
            </a:fld>
            <a:endParaRPr kumimoji="1" lang="ja-JP" altLang="en-US"/>
          </a:p>
        </p:txBody>
      </p:sp>
    </p:spTree>
    <p:extLst>
      <p:ext uri="{BB962C8B-B14F-4D97-AF65-F5344CB8AC3E}">
        <p14:creationId xmlns:p14="http://schemas.microsoft.com/office/powerpoint/2010/main" val="1408043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32</a:t>
            </a:fld>
            <a:endParaRPr kumimoji="1" lang="ja-JP" altLang="en-US"/>
          </a:p>
        </p:txBody>
      </p:sp>
    </p:spTree>
    <p:extLst>
      <p:ext uri="{BB962C8B-B14F-4D97-AF65-F5344CB8AC3E}">
        <p14:creationId xmlns:p14="http://schemas.microsoft.com/office/powerpoint/2010/main" val="1572863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○申請・・・桐生市健康長寿課、お住いの地域包括支援センター等に相談してみましょう。</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33</a:t>
            </a:fld>
            <a:endParaRPr kumimoji="1" lang="ja-JP" altLang="en-US"/>
          </a:p>
        </p:txBody>
      </p:sp>
    </p:spTree>
    <p:extLst>
      <p:ext uri="{BB962C8B-B14F-4D97-AF65-F5344CB8AC3E}">
        <p14:creationId xmlns:p14="http://schemas.microsoft.com/office/powerpoint/2010/main" val="3241890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a:t>
            </a:r>
            <a:r>
              <a:rPr kumimoji="1" lang="en-US" altLang="ja-JP" dirty="0"/>
              <a:t>P30</a:t>
            </a:r>
            <a:r>
              <a:rPr kumimoji="1" lang="ja-JP" altLang="en-US"/>
              <a:t>「受講前・受講後記入シート」より</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34</a:t>
            </a:fld>
            <a:endParaRPr kumimoji="1" lang="ja-JP" altLang="en-US"/>
          </a:p>
        </p:txBody>
      </p:sp>
    </p:spTree>
    <p:extLst>
      <p:ext uri="{BB962C8B-B14F-4D97-AF65-F5344CB8AC3E}">
        <p14:creationId xmlns:p14="http://schemas.microsoft.com/office/powerpoint/2010/main" val="2359579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100" b="0" dirty="0">
              <a:latin typeface="+mn-ea"/>
              <a:ea typeface="+mn-ea"/>
            </a:endParaRPr>
          </a:p>
        </p:txBody>
      </p:sp>
      <p:sp>
        <p:nvSpPr>
          <p:cNvPr id="6" name="スライド番号プレースホルダー 5">
            <a:extLst>
              <a:ext uri="{FF2B5EF4-FFF2-40B4-BE49-F238E27FC236}">
                <a16:creationId xmlns:a16="http://schemas.microsoft.com/office/drawing/2014/main" id="{175C270D-E68F-4D13-94F5-8A57D8C513D2}"/>
              </a:ext>
            </a:extLst>
          </p:cNvPr>
          <p:cNvSpPr>
            <a:spLocks noGrp="1"/>
          </p:cNvSpPr>
          <p:nvPr>
            <p:ph type="sldNum" sz="quarter" idx="5"/>
          </p:nvPr>
        </p:nvSpPr>
        <p:spPr/>
        <p:txBody>
          <a:bodyPr/>
          <a:lstStyle/>
          <a:p>
            <a:fld id="{8744AEE6-3A6D-4E72-95A8-DC3A52423C5C}" type="slidenum">
              <a:rPr kumimoji="1" lang="ja-JP" altLang="en-US" smtClean="0"/>
              <a:t>4</a:t>
            </a:fld>
            <a:endParaRPr kumimoji="1" lang="ja-JP" altLang="en-US"/>
          </a:p>
        </p:txBody>
      </p:sp>
    </p:spTree>
    <p:extLst>
      <p:ext uri="{BB962C8B-B14F-4D97-AF65-F5344CB8AC3E}">
        <p14:creationId xmlns:p14="http://schemas.microsoft.com/office/powerpoint/2010/main" val="2661194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人は年を重ねると、思慮深くなり人間として成熟する一方で、身体機能は衰えていきます。認知症は脳の疾患により認知機能が低下し、日常生活に不具合が生じる状態ですが、年齢が高くなるほど有病率は高くなります。若年期でかかる人もあり、家族や身近な人が認知症になることを含め、誰にとっても身近なものとなっています。</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5</a:t>
            </a:fld>
            <a:endParaRPr kumimoji="1" lang="ja-JP" altLang="en-US"/>
          </a:p>
        </p:txBody>
      </p:sp>
    </p:spTree>
    <p:extLst>
      <p:ext uri="{BB962C8B-B14F-4D97-AF65-F5344CB8AC3E}">
        <p14:creationId xmlns:p14="http://schemas.microsoft.com/office/powerpoint/2010/main" val="81680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バリアフリー・・・多様な人が社会に参加する上での障壁（バリア）をなくすことです。生活の中で不便を感じること、様々な活動をしようとするときに障壁になっているバリアをなくす（フリーにする）ことです。</a:t>
            </a:r>
            <a:endParaRPr kumimoji="1" lang="en-US" altLang="ja-JP" dirty="0"/>
          </a:p>
          <a:p>
            <a:r>
              <a:rPr kumimoji="1" lang="ja-JP" altLang="en-US" dirty="0"/>
              <a:t>○バリアはどこにあるのか・・・①物理的なバリア②制度的なバリア③文化・情報面でのバリア④意識上のバリア</a:t>
            </a:r>
            <a:endParaRPr kumimoji="1" lang="en-US" altLang="ja-JP" dirty="0"/>
          </a:p>
          <a:p>
            <a:r>
              <a:rPr kumimoji="1" lang="ja-JP" altLang="en-US" dirty="0"/>
              <a:t>○共生・・・一緒に生きてゆくこと</a:t>
            </a:r>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6</a:t>
            </a:fld>
            <a:endParaRPr kumimoji="1" lang="ja-JP" altLang="en-US"/>
          </a:p>
        </p:txBody>
      </p:sp>
    </p:spTree>
    <p:extLst>
      <p:ext uri="{BB962C8B-B14F-4D97-AF65-F5344CB8AC3E}">
        <p14:creationId xmlns:p14="http://schemas.microsoft.com/office/powerpoint/2010/main" val="3888258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サポーターキャラバン」とは・・・認知症を正しく理解し、認知症に対する誤解と偏見を解消し、認知症の人や家族を応援する「認知症サポーター」を増やし、安心して暮らせるまちをみんなでつくっていくことを目指している事業で、</a:t>
            </a:r>
            <a:r>
              <a:rPr kumimoji="1" lang="en-US" altLang="ja-JP" dirty="0"/>
              <a:t>2005</a:t>
            </a:r>
            <a:r>
              <a:rPr kumimoji="1" lang="ja-JP" altLang="en-US" dirty="0"/>
              <a:t>年から全国で展開されています。すでに</a:t>
            </a:r>
            <a:r>
              <a:rPr kumimoji="1" lang="en-US" altLang="ja-JP" dirty="0"/>
              <a:t>1500</a:t>
            </a:r>
            <a:r>
              <a:rPr kumimoji="1" lang="ja-JP" altLang="en-US" dirty="0"/>
              <a:t>万人（</a:t>
            </a:r>
            <a:r>
              <a:rPr kumimoji="1" lang="en-US" altLang="ja-JP" dirty="0"/>
              <a:t>2023</a:t>
            </a:r>
            <a:r>
              <a:rPr kumimoji="1" lang="ja-JP" altLang="en-US" dirty="0"/>
              <a:t>年）の認知症サポーターが誕生しており、日本発祥の取り組みを手本に、世界各国でも同様の取り組みが進められています。</a:t>
            </a:r>
            <a:endParaRPr kumimoji="1" lang="en-US" altLang="ja-JP" dirty="0"/>
          </a:p>
          <a:p>
            <a:r>
              <a:rPr kumimoji="1" lang="ja-JP" altLang="en-US" dirty="0"/>
              <a:t>○認知症サポーターには「認知症の人を支援します」という意思を示す「目印」である認知症サポーターカードが渡されます。（</a:t>
            </a:r>
            <a:r>
              <a:rPr kumimoji="1" lang="en-US" altLang="ja-JP" dirty="0"/>
              <a:t>2021.4</a:t>
            </a:r>
            <a:r>
              <a:rPr kumimoji="1" lang="ja-JP" altLang="en-US" dirty="0"/>
              <a:t>以降全国一律のオレンジリングではなくなりました）何かしなければいけない決まりはありません。近所付き合い、友人づきあいの中で気になることがあればさりげなく気にかける、認知症の人やその家族が困っていることがあれば、親身に話を聞いたり、相談に乗ることもその役割の一つです。</a:t>
            </a:r>
            <a:endParaRPr kumimoji="1" lang="en-US" altLang="ja-JP" dirty="0"/>
          </a:p>
          <a:p>
            <a:r>
              <a:rPr kumimoji="1" lang="ja-JP" altLang="en-US" dirty="0"/>
              <a:t>○認知症サポーターの中からは「せっかく勉強したのだから何か役立てたい」「私たちの地域にこんな活動があればいい」との発想から、地域の各種機関とも協力し、認知症カフェやサロンの開催、見守り・傾聴などの活動を全国各地で誕生させている例があります。</a:t>
            </a:r>
            <a:endParaRPr kumimoji="1" lang="en-US" altLang="ja-JP" dirty="0"/>
          </a:p>
          <a:p>
            <a:r>
              <a:rPr kumimoji="1" lang="ja-JP" altLang="en-US" dirty="0"/>
              <a:t>○日常生活に身近な金融機関やスーパーマーケットや商店をはじめさまざまな企業でも、従業員が認知症サポーターとなり、認知症の人の特性を理解して、業務に生かす取り組みが進められています。</a:t>
            </a:r>
            <a:endParaRPr kumimoji="1" lang="en-US" altLang="ja-JP" dirty="0"/>
          </a:p>
          <a:p>
            <a:r>
              <a:rPr kumimoji="1" lang="ja-JP" altLang="en-US" dirty="0"/>
              <a:t>○桐生市・・・約</a:t>
            </a:r>
            <a:r>
              <a:rPr kumimoji="1" lang="en-US" altLang="ja-JP" dirty="0"/>
              <a:t>19,500</a:t>
            </a:r>
            <a:r>
              <a:rPr kumimoji="1" lang="ja-JP" altLang="en-US" dirty="0"/>
              <a:t>人（延べ人数）が誕生しています。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7</a:t>
            </a:fld>
            <a:endParaRPr kumimoji="1" lang="ja-JP" altLang="en-US"/>
          </a:p>
        </p:txBody>
      </p:sp>
    </p:spTree>
    <p:extLst>
      <p:ext uri="{BB962C8B-B14F-4D97-AF65-F5344CB8AC3E}">
        <p14:creationId xmlns:p14="http://schemas.microsoft.com/office/powerpoint/2010/main" val="374918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認知症サポーターが認知症に対する正しい理解を得たことをきっかけに地域で暮らす認知症の人や家族に目を向け、地域の中で見守りや声かけ、時には一緒に活動する等、認知症であるということを普通の事として捉え、認知症に対する偏見を失くしてバリアフリーな地域づくりの</a:t>
            </a:r>
            <a:r>
              <a:rPr kumimoji="1" lang="en-US" altLang="ja-JP" dirty="0"/>
              <a:t>1</a:t>
            </a:r>
            <a:r>
              <a:rPr kumimoji="1" lang="ja-JP" altLang="en-US" dirty="0"/>
              <a:t>つの取り組みとして全国で</a:t>
            </a:r>
            <a:r>
              <a:rPr kumimoji="1" lang="en-US" altLang="ja-JP" dirty="0"/>
              <a:t>2019</a:t>
            </a:r>
            <a:r>
              <a:rPr kumimoji="1" lang="ja-JP" altLang="en-US" dirty="0"/>
              <a:t>年度から開始されています。</a:t>
            </a:r>
            <a:endParaRPr kumimoji="1" lang="en-US" altLang="ja-JP" dirty="0"/>
          </a:p>
          <a:p>
            <a:r>
              <a:rPr kumimoji="1" lang="ja-JP" altLang="en-US" dirty="0"/>
              <a:t>桐生市では、</a:t>
            </a:r>
            <a:endParaRPr kumimoji="1" lang="en-US" altLang="ja-JP" dirty="0"/>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8</a:t>
            </a:fld>
            <a:endParaRPr kumimoji="1" lang="ja-JP" altLang="en-US"/>
          </a:p>
        </p:txBody>
      </p:sp>
    </p:spTree>
    <p:extLst>
      <p:ext uri="{BB962C8B-B14F-4D97-AF65-F5344CB8AC3E}">
        <p14:creationId xmlns:p14="http://schemas.microsoft.com/office/powerpoint/2010/main" val="42543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38A3778-AECF-463A-858B-1D6A4820F16F}" type="slidenum">
              <a:rPr kumimoji="1" lang="ja-JP" altLang="en-US" smtClean="0"/>
              <a:t>9</a:t>
            </a:fld>
            <a:endParaRPr kumimoji="1" lang="ja-JP" altLang="en-US"/>
          </a:p>
        </p:txBody>
      </p:sp>
    </p:spTree>
    <p:extLst>
      <p:ext uri="{BB962C8B-B14F-4D97-AF65-F5344CB8AC3E}">
        <p14:creationId xmlns:p14="http://schemas.microsoft.com/office/powerpoint/2010/main" val="351361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34704F-BBB4-E930-0911-099E77457B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B1E3E91-3D4F-9983-03F8-605416C2D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7558B61-C8B3-DFED-2E9A-4B49D71CA270}"/>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4984B72A-3515-D0F2-6EA2-54DB4A95F41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5ED817-E5B9-A222-0A33-0E08F0834772}"/>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353991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8138E0-6A90-63C5-594F-12306221688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95245C5-7A4A-4E16-8CE3-B9015BA9E92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B244C41-D510-EC51-C928-BC385D13D5ED}"/>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0C51D1BC-5A91-E31D-8202-4B21C38073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CDD8B35-B5F7-B38B-1BEE-371245CD67F8}"/>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358009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4544F00-DE2F-B4E9-24D3-B4802116342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756EB2A-C6C5-37B5-7695-CF9ABF622C3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CA5083-3A5A-BF5B-6267-031E3A80FE18}"/>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095B5719-8EE5-6715-E4C7-54BB6DFFC6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BB27BC-0734-8983-8582-64C5B62F6B2F}"/>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346341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411B27-6862-5B6D-0447-746D4B18C8A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D8AA4A8-DE49-3BE6-577F-D72F2CD9CD5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DCCAFF-83E9-0C46-2940-9CF872260E59}"/>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751DF82F-3748-2E15-26B9-3AEE0ECE30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BDA375-F178-DDA4-DD54-F42E778F560D}"/>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243076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9E6E27-A247-09C1-C52B-BA222550548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B6E2EBB-E000-4B7D-EFE8-549A45A388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2549293-6DDF-55D1-85C9-BC3EDAE6A6A5}"/>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E6AE7933-FD16-5221-62F2-CA44E04DFE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3092975-116B-A7E7-54AE-62CDCEAFD7F2}"/>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182644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7441E4-42CB-A426-F777-E857ED5883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87CF44-2FCA-4A29-0CE1-E5632DB00AF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D8D76556-D97C-D3AA-AFEE-202783767BB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2C92B20-4587-E2B6-10DC-23A3411EDCDA}"/>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6" name="フッター プレースホルダー 5">
            <a:extLst>
              <a:ext uri="{FF2B5EF4-FFF2-40B4-BE49-F238E27FC236}">
                <a16:creationId xmlns:a16="http://schemas.microsoft.com/office/drawing/2014/main" id="{B969A384-F648-E513-0578-B12766C06B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A67912-3A27-4AE1-3760-EF2E1E593190}"/>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206403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37CDC9-1DDF-83B9-7488-88EDD3B9A7D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381DB70-7237-1574-689D-5AEDB8F78C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8F97517-119D-2AF0-65C6-3EE4E1969CA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B35ACD0-8435-0E11-04F6-33A9D0C2D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D7AA30F8-77EA-F605-DDD2-4AC1564D2A7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5EC148F-304F-B1F8-15C3-7C99D5B3855D}"/>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8" name="フッター プレースホルダー 7">
            <a:extLst>
              <a:ext uri="{FF2B5EF4-FFF2-40B4-BE49-F238E27FC236}">
                <a16:creationId xmlns:a16="http://schemas.microsoft.com/office/drawing/2014/main" id="{3C21CAAF-0F84-1B83-6F38-58F06A6738A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60D8A95-A992-0984-280F-8AF20BC548FA}"/>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181191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D60DCC-ACDF-FC97-8C2D-C9CC4D077ED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AA05A6A-9639-9523-9528-83DCF5A1CD56}"/>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4" name="フッター プレースホルダー 3">
            <a:extLst>
              <a:ext uri="{FF2B5EF4-FFF2-40B4-BE49-F238E27FC236}">
                <a16:creationId xmlns:a16="http://schemas.microsoft.com/office/drawing/2014/main" id="{C4CD08BF-F111-0A5F-FEAB-90B28E503DF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851963B-CF4D-0193-EC82-940189916158}"/>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209359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B79222A-2AE3-98EA-0F7C-8A7AC319DE78}"/>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3" name="フッター プレースホルダー 2">
            <a:extLst>
              <a:ext uri="{FF2B5EF4-FFF2-40B4-BE49-F238E27FC236}">
                <a16:creationId xmlns:a16="http://schemas.microsoft.com/office/drawing/2014/main" id="{56081D58-DB0D-ABF4-82E5-63B800EE37E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261EB7A-59B7-6BF8-B421-2664F63E51A0}"/>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3574405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411587-B58A-D657-6C1A-9FA0396CF29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242E06-36C4-69F2-FBA5-785127461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5F98634-119C-787C-E6F4-4E0812C61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ABF051-D414-064C-388E-A2C23E6A8F3D}"/>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6" name="フッター プレースホルダー 5">
            <a:extLst>
              <a:ext uri="{FF2B5EF4-FFF2-40B4-BE49-F238E27FC236}">
                <a16:creationId xmlns:a16="http://schemas.microsoft.com/office/drawing/2014/main" id="{8189DF98-91C6-52E6-B59A-C536CB5E3E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8509BC3-0024-781D-42A1-525AA572CEFE}"/>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177323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45E432-D695-9CB3-8382-6C87BA88B13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26CB6EA-B37B-27F8-301D-BA82C4D9C7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5022881-294A-8723-820D-408610B6A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7F9C7A-0FC6-C124-DDC3-7E79C0FEC2B8}"/>
              </a:ext>
            </a:extLst>
          </p:cNvPr>
          <p:cNvSpPr>
            <a:spLocks noGrp="1"/>
          </p:cNvSpPr>
          <p:nvPr>
            <p:ph type="dt" sz="half" idx="10"/>
          </p:nvPr>
        </p:nvSpPr>
        <p:spPr/>
        <p:txBody>
          <a:bodyPr/>
          <a:lstStyle/>
          <a:p>
            <a:fld id="{BCE65665-E385-4D3D-A20C-27C4495CF939}" type="datetimeFigureOut">
              <a:rPr kumimoji="1" lang="ja-JP" altLang="en-US" smtClean="0"/>
              <a:t>2024/4/19</a:t>
            </a:fld>
            <a:endParaRPr kumimoji="1" lang="ja-JP" altLang="en-US"/>
          </a:p>
        </p:txBody>
      </p:sp>
      <p:sp>
        <p:nvSpPr>
          <p:cNvPr id="6" name="フッター プレースホルダー 5">
            <a:extLst>
              <a:ext uri="{FF2B5EF4-FFF2-40B4-BE49-F238E27FC236}">
                <a16:creationId xmlns:a16="http://schemas.microsoft.com/office/drawing/2014/main" id="{D89B96CD-8B6F-05A5-0B04-C1D8EED8CA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58F5768-3D98-E072-8D7F-0AE76B464706}"/>
              </a:ext>
            </a:extLst>
          </p:cNvPr>
          <p:cNvSpPr>
            <a:spLocks noGrp="1"/>
          </p:cNvSpPr>
          <p:nvPr>
            <p:ph type="sldNum" sz="quarter" idx="12"/>
          </p:nvPr>
        </p:nvSpPr>
        <p:spPr/>
        <p:txBody>
          <a:body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2979683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rgbClr val="FFFCFA"/>
            </a:gs>
            <a:gs pos="17000">
              <a:srgbClr val="FDF2EB"/>
            </a:gs>
            <a:gs pos="98000">
              <a:schemeClr val="bg1"/>
            </a:gs>
            <a:gs pos="0">
              <a:srgbClr val="FFCCCC"/>
            </a:gs>
          </a:gsLst>
          <a:lin ang="5400000" scaled="1"/>
          <a:tileRect/>
        </a:gra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E1CBFB6-F9CD-32BA-48C3-810A726091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EC99E67-C33E-6793-0B3E-7508C2704F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789BA5-983E-BD81-EA41-A2CF1036E6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E65665-E385-4D3D-A20C-27C4495CF939}" type="datetimeFigureOut">
              <a:rPr kumimoji="1" lang="ja-JP" altLang="en-US" smtClean="0"/>
              <a:t>2024/4/19</a:t>
            </a:fld>
            <a:endParaRPr kumimoji="1" lang="ja-JP" altLang="en-US"/>
          </a:p>
        </p:txBody>
      </p:sp>
      <p:sp>
        <p:nvSpPr>
          <p:cNvPr id="5" name="フッター プレースホルダー 4">
            <a:extLst>
              <a:ext uri="{FF2B5EF4-FFF2-40B4-BE49-F238E27FC236}">
                <a16:creationId xmlns:a16="http://schemas.microsoft.com/office/drawing/2014/main" id="{D41BF651-0203-1805-0DF5-A608D794E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FDBF256-E9F6-70DF-7347-7714716E81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51112-FD06-4EC9-A51D-67F445506F27}" type="slidenum">
              <a:rPr kumimoji="1" lang="ja-JP" altLang="en-US" smtClean="0"/>
              <a:t>‹#›</a:t>
            </a:fld>
            <a:endParaRPr kumimoji="1" lang="ja-JP" altLang="en-US"/>
          </a:p>
        </p:txBody>
      </p:sp>
    </p:spTree>
    <p:extLst>
      <p:ext uri="{BB962C8B-B14F-4D97-AF65-F5344CB8AC3E}">
        <p14:creationId xmlns:p14="http://schemas.microsoft.com/office/powerpoint/2010/main" val="3981259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FFFCFA"/>
            </a:gs>
            <a:gs pos="17000">
              <a:srgbClr val="FDF2EB"/>
            </a:gs>
            <a:gs pos="98000">
              <a:schemeClr val="bg1"/>
            </a:gs>
            <a:gs pos="0">
              <a:srgbClr val="FFCCCC"/>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06EFB1-4708-85E6-0236-7A43AF7F931D}"/>
              </a:ext>
            </a:extLst>
          </p:cNvPr>
          <p:cNvSpPr>
            <a:spLocks noGrp="1"/>
          </p:cNvSpPr>
          <p:nvPr>
            <p:ph type="ctrTitle"/>
          </p:nvPr>
        </p:nvSpPr>
        <p:spPr>
          <a:xfrm>
            <a:off x="1524000" y="490379"/>
            <a:ext cx="9144000" cy="2227421"/>
          </a:xfrm>
        </p:spPr>
        <p:txBody>
          <a:bodyPr>
            <a:normAutofit/>
          </a:bodyPr>
          <a:lstStyle/>
          <a:p>
            <a:pPr>
              <a:lnSpc>
                <a:spcPct val="100000"/>
              </a:lnSpc>
            </a:pPr>
            <a:r>
              <a:rPr kumimoji="1" lang="ja-JP" altLang="en-US" sz="6600" b="1" dirty="0">
                <a:solidFill>
                  <a:srgbClr val="990000"/>
                </a:solidFill>
                <a:latin typeface="HG丸ｺﾞｼｯｸM-PRO" panose="020F0600000000000000" pitchFamily="50" charset="-128"/>
                <a:ea typeface="HG丸ｺﾞｼｯｸM-PRO" panose="020F0600000000000000" pitchFamily="50" charset="-128"/>
              </a:rPr>
              <a:t>認知症を学び</a:t>
            </a:r>
            <a:br>
              <a:rPr kumimoji="1" lang="en-US" altLang="ja-JP" sz="6600" b="1" dirty="0">
                <a:solidFill>
                  <a:srgbClr val="990000"/>
                </a:solidFill>
                <a:latin typeface="HG丸ｺﾞｼｯｸM-PRO" panose="020F0600000000000000" pitchFamily="50" charset="-128"/>
                <a:ea typeface="HG丸ｺﾞｼｯｸM-PRO" panose="020F0600000000000000" pitchFamily="50" charset="-128"/>
              </a:rPr>
            </a:br>
            <a:r>
              <a:rPr kumimoji="1" lang="ja-JP" altLang="en-US" sz="6600" b="1" dirty="0">
                <a:solidFill>
                  <a:srgbClr val="990000"/>
                </a:solidFill>
                <a:latin typeface="HG丸ｺﾞｼｯｸM-PRO" panose="020F0600000000000000" pitchFamily="50" charset="-128"/>
                <a:ea typeface="HG丸ｺﾞｼｯｸM-PRO" panose="020F0600000000000000" pitchFamily="50" charset="-128"/>
              </a:rPr>
              <a:t>みんなで考える</a:t>
            </a:r>
          </a:p>
        </p:txBody>
      </p:sp>
      <p:sp>
        <p:nvSpPr>
          <p:cNvPr id="9" name="正方形/長方形 8">
            <a:extLst>
              <a:ext uri="{FF2B5EF4-FFF2-40B4-BE49-F238E27FC236}">
                <a16:creationId xmlns:a16="http://schemas.microsoft.com/office/drawing/2014/main" id="{0EF9A814-1952-8414-44B7-2D533B748ACB}"/>
              </a:ext>
            </a:extLst>
          </p:cNvPr>
          <p:cNvSpPr/>
          <p:nvPr/>
        </p:nvSpPr>
        <p:spPr>
          <a:xfrm>
            <a:off x="9296493" y="4658939"/>
            <a:ext cx="1884634" cy="116193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E71ABB99-96B2-52D3-2B3E-5CF3DCC7954C}"/>
              </a:ext>
            </a:extLst>
          </p:cNvPr>
          <p:cNvPicPr>
            <a:picLocks noChangeAspect="1"/>
          </p:cNvPicPr>
          <p:nvPr/>
        </p:nvPicPr>
        <p:blipFill>
          <a:blip r:embed="rId3"/>
          <a:stretch>
            <a:fillRect/>
          </a:stretch>
        </p:blipFill>
        <p:spPr>
          <a:xfrm>
            <a:off x="9455835" y="4716097"/>
            <a:ext cx="1565951" cy="1104781"/>
          </a:xfrm>
          <a:prstGeom prst="rect">
            <a:avLst/>
          </a:prstGeom>
        </p:spPr>
      </p:pic>
      <p:pic>
        <p:nvPicPr>
          <p:cNvPr id="3" name="図 2">
            <a:extLst>
              <a:ext uri="{FF2B5EF4-FFF2-40B4-BE49-F238E27FC236}">
                <a16:creationId xmlns:a16="http://schemas.microsoft.com/office/drawing/2014/main" id="{F98EB65F-3D97-A3C6-FB0A-D8F671EB40F8}"/>
              </a:ext>
            </a:extLst>
          </p:cNvPr>
          <p:cNvPicPr>
            <a:picLocks noChangeAspect="1"/>
          </p:cNvPicPr>
          <p:nvPr/>
        </p:nvPicPr>
        <p:blipFill>
          <a:blip r:embed="rId4"/>
          <a:stretch>
            <a:fillRect/>
          </a:stretch>
        </p:blipFill>
        <p:spPr>
          <a:xfrm>
            <a:off x="3931547" y="2675370"/>
            <a:ext cx="4328906" cy="3918890"/>
          </a:xfrm>
          <a:prstGeom prst="rect">
            <a:avLst/>
          </a:prstGeom>
        </p:spPr>
      </p:pic>
      <p:sp>
        <p:nvSpPr>
          <p:cNvPr id="5" name="字幕 2">
            <a:extLst>
              <a:ext uri="{FF2B5EF4-FFF2-40B4-BE49-F238E27FC236}">
                <a16:creationId xmlns:a16="http://schemas.microsoft.com/office/drawing/2014/main" id="{C69D7AC2-53E7-A4A2-4983-EB8E88D95C07}"/>
              </a:ext>
            </a:extLst>
          </p:cNvPr>
          <p:cNvSpPr txBox="1">
            <a:spLocks/>
          </p:cNvSpPr>
          <p:nvPr/>
        </p:nvSpPr>
        <p:spPr>
          <a:xfrm>
            <a:off x="7708900" y="6145680"/>
            <a:ext cx="4140200" cy="3968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000" dirty="0"/>
              <a:t>桐生市キャラバン・メイト連絡会</a:t>
            </a:r>
          </a:p>
        </p:txBody>
      </p:sp>
    </p:spTree>
    <p:extLst>
      <p:ext uri="{BB962C8B-B14F-4D97-AF65-F5344CB8AC3E}">
        <p14:creationId xmlns:p14="http://schemas.microsoft.com/office/powerpoint/2010/main" val="652405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CFCFF"/>
            </a:gs>
            <a:gs pos="20000">
              <a:srgbClr val="F5F5FF"/>
            </a:gs>
            <a:gs pos="1835">
              <a:srgbClr val="CCCCFF"/>
            </a:gs>
            <a:gs pos="98000">
              <a:schemeClr val="bg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2D4977-69BB-01A9-8676-3F2CD44B8CB5}"/>
              </a:ext>
            </a:extLst>
          </p:cNvPr>
          <p:cNvSpPr>
            <a:spLocks noGrp="1"/>
          </p:cNvSpPr>
          <p:nvPr>
            <p:ph type="title"/>
          </p:nvPr>
        </p:nvSpPr>
        <p:spPr/>
        <p:txBody>
          <a:bodyPr/>
          <a:lstStyle/>
          <a:p>
            <a:r>
              <a:rPr kumimoji="1" lang="ja-JP" altLang="en-US" dirty="0">
                <a:latin typeface="+mn-ea"/>
                <a:ea typeface="+mn-ea"/>
              </a:rPr>
              <a:t>認知症とともに</a:t>
            </a:r>
            <a:r>
              <a:rPr kumimoji="1" lang="ja-JP" altLang="en-US" sz="2800" dirty="0">
                <a:latin typeface="+mn-ea"/>
                <a:ea typeface="+mn-ea"/>
              </a:rPr>
              <a:t>（</a:t>
            </a:r>
            <a:r>
              <a:rPr kumimoji="1" lang="en-US" altLang="ja-JP" sz="2800" dirty="0">
                <a:latin typeface="+mn-ea"/>
                <a:ea typeface="+mn-ea"/>
              </a:rPr>
              <a:t>”</a:t>
            </a:r>
            <a:r>
              <a:rPr kumimoji="1" lang="ja-JP" altLang="en-US" sz="2800" dirty="0">
                <a:latin typeface="+mn-ea"/>
                <a:ea typeface="+mn-ea"/>
              </a:rPr>
              <a:t>先輩“からのアドバイス）</a:t>
            </a:r>
          </a:p>
        </p:txBody>
      </p:sp>
      <p:sp>
        <p:nvSpPr>
          <p:cNvPr id="3" name="コンテンツ プレースホルダー 2">
            <a:extLst>
              <a:ext uri="{FF2B5EF4-FFF2-40B4-BE49-F238E27FC236}">
                <a16:creationId xmlns:a16="http://schemas.microsoft.com/office/drawing/2014/main" id="{0F59B8DC-507E-2113-DFC4-75C0A0880263}"/>
              </a:ext>
            </a:extLst>
          </p:cNvPr>
          <p:cNvSpPr>
            <a:spLocks noGrp="1"/>
          </p:cNvSpPr>
          <p:nvPr>
            <p:ph idx="1"/>
          </p:nvPr>
        </p:nvSpPr>
        <p:spPr>
          <a:xfrm>
            <a:off x="546100" y="1825624"/>
            <a:ext cx="11099800" cy="4867275"/>
          </a:xfrm>
        </p:spPr>
        <p:txBody>
          <a:bodyPr>
            <a:normAutofit/>
          </a:bodyPr>
          <a:lstStyle/>
          <a:p>
            <a:pPr marL="0" indent="0">
              <a:lnSpc>
                <a:spcPct val="100000"/>
              </a:lnSpc>
              <a:buNone/>
            </a:pPr>
            <a:r>
              <a:rPr lang="ja-JP" altLang="en-US" dirty="0">
                <a:latin typeface="+mn-ea"/>
              </a:rPr>
              <a:t>①変化に気づき始めた頃</a:t>
            </a:r>
            <a:endParaRPr lang="en-US" altLang="ja-JP" dirty="0">
              <a:latin typeface="+mn-ea"/>
            </a:endParaRPr>
          </a:p>
          <a:p>
            <a:pPr marL="0" indent="0">
              <a:lnSpc>
                <a:spcPts val="2300"/>
              </a:lnSpc>
              <a:buNone/>
            </a:pPr>
            <a:r>
              <a:rPr lang="ja-JP" altLang="en-US" sz="2400" dirty="0">
                <a:latin typeface="+mn-ea"/>
              </a:rPr>
              <a:t>　多くの場合、認知症の始まりはあいまいで、暮らしの中で「何かおかしい」  </a:t>
            </a:r>
            <a:endParaRPr lang="en-US" altLang="ja-JP" sz="2400" dirty="0">
              <a:latin typeface="+mn-ea"/>
            </a:endParaRPr>
          </a:p>
          <a:p>
            <a:pPr marL="0" indent="0">
              <a:lnSpc>
                <a:spcPts val="2300"/>
              </a:lnSpc>
              <a:buNone/>
            </a:pPr>
            <a:r>
              <a:rPr lang="ja-JP" altLang="en-US" sz="2400" dirty="0">
                <a:latin typeface="+mn-ea"/>
              </a:rPr>
              <a:t>  「今までと感じが違う</a:t>
            </a:r>
            <a:r>
              <a:rPr lang="en-US" altLang="ja-JP" sz="2400" dirty="0">
                <a:latin typeface="+mn-ea"/>
              </a:rPr>
              <a:t>…</a:t>
            </a:r>
            <a:r>
              <a:rPr lang="ja-JP" altLang="en-US" sz="2400" dirty="0">
                <a:latin typeface="+mn-ea"/>
              </a:rPr>
              <a:t>」と思うことが少しずつ増えて行きます。</a:t>
            </a:r>
            <a:endParaRPr lang="en-US" altLang="ja-JP" sz="2400" dirty="0">
              <a:latin typeface="+mn-ea"/>
            </a:endParaRPr>
          </a:p>
          <a:p>
            <a:pPr marL="0" indent="0">
              <a:lnSpc>
                <a:spcPct val="100000"/>
              </a:lnSpc>
              <a:buNone/>
            </a:pPr>
            <a:r>
              <a:rPr lang="ja-JP" altLang="en-US" dirty="0">
                <a:latin typeface="+mn-ea"/>
              </a:rPr>
              <a:t>②元気に自分らしく暮らす</a:t>
            </a:r>
            <a:endParaRPr lang="en-US" altLang="ja-JP" dirty="0">
              <a:latin typeface="+mn-ea"/>
            </a:endParaRPr>
          </a:p>
          <a:p>
            <a:pPr marL="0" indent="0">
              <a:lnSpc>
                <a:spcPct val="100000"/>
              </a:lnSpc>
              <a:buNone/>
            </a:pPr>
            <a:r>
              <a:rPr lang="ja-JP" altLang="en-US" dirty="0">
                <a:latin typeface="+mn-ea"/>
              </a:rPr>
              <a:t>▪自分なりの生活を続ける</a:t>
            </a:r>
            <a:endParaRPr lang="en-US" altLang="ja-JP" dirty="0">
              <a:latin typeface="+mn-ea"/>
            </a:endParaRPr>
          </a:p>
          <a:p>
            <a:pPr marL="0" indent="0">
              <a:lnSpc>
                <a:spcPts val="2300"/>
              </a:lnSpc>
              <a:buNone/>
            </a:pPr>
            <a:r>
              <a:rPr lang="ja-JP" altLang="en-US" dirty="0">
                <a:latin typeface="+mn-ea"/>
              </a:rPr>
              <a:t>　　</a:t>
            </a:r>
            <a:r>
              <a:rPr lang="ja-JP" altLang="en-US" sz="2400" dirty="0">
                <a:latin typeface="+mn-ea"/>
              </a:rPr>
              <a:t>認知症があるとわかっても、急に何か変わることはありません。今まで　</a:t>
            </a:r>
            <a:endParaRPr lang="en-US" altLang="ja-JP" sz="2400" dirty="0">
              <a:latin typeface="+mn-ea"/>
            </a:endParaRPr>
          </a:p>
          <a:p>
            <a:pPr marL="0" indent="0">
              <a:lnSpc>
                <a:spcPts val="2300"/>
              </a:lnSpc>
              <a:buNone/>
            </a:pPr>
            <a:r>
              <a:rPr lang="ja-JP" altLang="en-US" sz="2400" dirty="0">
                <a:latin typeface="+mn-ea"/>
              </a:rPr>
              <a:t>　　 通りの生活を続けることが安心と自信につながります。</a:t>
            </a:r>
            <a:endParaRPr lang="en-US" altLang="ja-JP" sz="2400" dirty="0">
              <a:latin typeface="+mn-ea"/>
            </a:endParaRPr>
          </a:p>
          <a:p>
            <a:pPr marL="0" indent="0">
              <a:lnSpc>
                <a:spcPct val="100000"/>
              </a:lnSpc>
              <a:buNone/>
            </a:pPr>
            <a:r>
              <a:rPr lang="ja-JP" altLang="en-US" dirty="0">
                <a:latin typeface="+mn-ea"/>
              </a:rPr>
              <a:t>▪地域にいる仲間と出会う</a:t>
            </a:r>
            <a:endParaRPr lang="en-US" altLang="ja-JP" dirty="0">
              <a:latin typeface="+mn-ea"/>
            </a:endParaRPr>
          </a:p>
          <a:p>
            <a:pPr marL="0" indent="0">
              <a:lnSpc>
                <a:spcPts val="2300"/>
              </a:lnSpc>
              <a:buNone/>
            </a:pPr>
            <a:r>
              <a:rPr lang="ja-JP" altLang="en-US" dirty="0">
                <a:latin typeface="+mn-ea"/>
              </a:rPr>
              <a:t>　　</a:t>
            </a:r>
            <a:r>
              <a:rPr lang="ja-JP" altLang="en-US" sz="2400" dirty="0">
                <a:latin typeface="+mn-ea"/>
              </a:rPr>
              <a:t>なるべく早くに地域の仲間、味方と思える人に出会えることが、落ち込み</a:t>
            </a:r>
            <a:endParaRPr lang="en-US" altLang="ja-JP" sz="2400" dirty="0">
              <a:latin typeface="+mn-ea"/>
            </a:endParaRPr>
          </a:p>
          <a:p>
            <a:pPr marL="0" indent="0">
              <a:lnSpc>
                <a:spcPts val="2300"/>
              </a:lnSpc>
              <a:buNone/>
            </a:pPr>
            <a:r>
              <a:rPr lang="ja-JP" altLang="en-US" sz="2400" dirty="0">
                <a:latin typeface="+mn-ea"/>
              </a:rPr>
              <a:t>　　 や孤立を防ぎ、前向きに日常を送っていくためには非常に重要です。</a:t>
            </a:r>
            <a:endParaRPr lang="en-US" altLang="ja-JP" sz="2400" dirty="0">
              <a:latin typeface="+mn-ea"/>
            </a:endParaRPr>
          </a:p>
        </p:txBody>
      </p:sp>
      <p:sp>
        <p:nvSpPr>
          <p:cNvPr id="5" name="テキスト ボックス 4">
            <a:extLst>
              <a:ext uri="{FF2B5EF4-FFF2-40B4-BE49-F238E27FC236}">
                <a16:creationId xmlns:a16="http://schemas.microsoft.com/office/drawing/2014/main" id="{B5FDC1FA-FA19-ED9C-0AA8-EF11DAA7876C}"/>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49896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FDFDFF"/>
            </a:gs>
            <a:gs pos="18000">
              <a:srgbClr val="F7F7FF"/>
            </a:gs>
            <a:gs pos="98000">
              <a:schemeClr val="bg1"/>
            </a:gs>
            <a:gs pos="0">
              <a:srgbClr val="CCCCFF"/>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4E0709-9DE8-E00A-3A3E-A920D6C54BC7}"/>
              </a:ext>
            </a:extLst>
          </p:cNvPr>
          <p:cNvSpPr>
            <a:spLocks noGrp="1"/>
          </p:cNvSpPr>
          <p:nvPr>
            <p:ph type="title"/>
          </p:nvPr>
        </p:nvSpPr>
        <p:spPr/>
        <p:txBody>
          <a:bodyPr/>
          <a:lstStyle/>
          <a:p>
            <a:r>
              <a:rPr kumimoji="1" lang="ja-JP" altLang="en-US" dirty="0">
                <a:latin typeface="+mn-ea"/>
                <a:ea typeface="+mn-ea"/>
              </a:rPr>
              <a:t>認知症とともに</a:t>
            </a:r>
            <a:r>
              <a:rPr kumimoji="1" lang="en-US" altLang="ja-JP" sz="2800" dirty="0">
                <a:latin typeface="+mn-ea"/>
                <a:ea typeface="+mn-ea"/>
              </a:rPr>
              <a:t>(</a:t>
            </a:r>
            <a:r>
              <a:rPr kumimoji="1" lang="ja-JP" altLang="en-US" sz="2800" dirty="0">
                <a:latin typeface="+mn-ea"/>
                <a:ea typeface="+mn-ea"/>
              </a:rPr>
              <a:t>ともに生きる家族）</a:t>
            </a:r>
          </a:p>
        </p:txBody>
      </p:sp>
      <p:sp>
        <p:nvSpPr>
          <p:cNvPr id="4" name="テキスト ボックス 3">
            <a:extLst>
              <a:ext uri="{FF2B5EF4-FFF2-40B4-BE49-F238E27FC236}">
                <a16:creationId xmlns:a16="http://schemas.microsoft.com/office/drawing/2014/main" id="{A76F5193-D7EE-FDEB-2829-E4A4A48C01C4}"/>
              </a:ext>
            </a:extLst>
          </p:cNvPr>
          <p:cNvSpPr txBox="1"/>
          <p:nvPr/>
        </p:nvSpPr>
        <p:spPr>
          <a:xfrm>
            <a:off x="8318501" y="3763713"/>
            <a:ext cx="3568700" cy="2625975"/>
          </a:xfrm>
          <a:prstGeom prst="rect">
            <a:avLst/>
          </a:prstGeom>
          <a:noFill/>
        </p:spPr>
        <p:txBody>
          <a:bodyPr wrap="square" rtlCol="0">
            <a:spAutoFit/>
          </a:bodyPr>
          <a:lstStyle/>
          <a:p>
            <a:pPr>
              <a:lnSpc>
                <a:spcPts val="2200"/>
              </a:lnSpc>
            </a:pPr>
            <a:r>
              <a:rPr kumimoji="1" lang="en-US" altLang="ja-JP" dirty="0">
                <a:latin typeface="+mn-ea"/>
              </a:rPr>
              <a:t>※</a:t>
            </a:r>
            <a:r>
              <a:rPr kumimoji="1" lang="ja-JP" altLang="en-US" dirty="0">
                <a:latin typeface="+mn-ea"/>
              </a:rPr>
              <a:t>実際には、第</a:t>
            </a:r>
            <a:r>
              <a:rPr kumimoji="1" lang="en-US" altLang="ja-JP" dirty="0">
                <a:latin typeface="+mn-ea"/>
              </a:rPr>
              <a:t>1</a:t>
            </a:r>
            <a:r>
              <a:rPr kumimoji="1" lang="ja-JP" altLang="en-US" dirty="0">
                <a:latin typeface="+mn-ea"/>
              </a:rPr>
              <a:t>から第</a:t>
            </a:r>
            <a:r>
              <a:rPr kumimoji="1" lang="en-US" altLang="ja-JP" dirty="0">
                <a:latin typeface="+mn-ea"/>
              </a:rPr>
              <a:t>4</a:t>
            </a:r>
            <a:r>
              <a:rPr kumimoji="1" lang="ja-JP" altLang="en-US" dirty="0">
                <a:latin typeface="+mn-ea"/>
              </a:rPr>
              <a:t>の順</a:t>
            </a:r>
            <a:endParaRPr kumimoji="1" lang="en-US" altLang="ja-JP" dirty="0">
              <a:latin typeface="+mn-ea"/>
            </a:endParaRPr>
          </a:p>
          <a:p>
            <a:pPr>
              <a:lnSpc>
                <a:spcPts val="2200"/>
              </a:lnSpc>
            </a:pPr>
            <a:r>
              <a:rPr lang="ja-JP" altLang="en-US" dirty="0">
                <a:latin typeface="+mn-ea"/>
              </a:rPr>
              <a:t>　</a:t>
            </a:r>
            <a:r>
              <a:rPr kumimoji="1" lang="ja-JP" altLang="en-US" dirty="0">
                <a:latin typeface="+mn-ea"/>
              </a:rPr>
              <a:t>に単純に進むわけではなく、</a:t>
            </a:r>
            <a:endParaRPr kumimoji="1" lang="en-US" altLang="ja-JP" dirty="0">
              <a:latin typeface="+mn-ea"/>
            </a:endParaRPr>
          </a:p>
          <a:p>
            <a:pPr>
              <a:lnSpc>
                <a:spcPts val="2200"/>
              </a:lnSpc>
            </a:pPr>
            <a:r>
              <a:rPr lang="ja-JP" altLang="en-US" dirty="0">
                <a:latin typeface="+mn-ea"/>
              </a:rPr>
              <a:t>　</a:t>
            </a:r>
            <a:r>
              <a:rPr kumimoji="1" lang="en-US" altLang="ja-JP" dirty="0">
                <a:latin typeface="+mn-ea"/>
              </a:rPr>
              <a:t>4</a:t>
            </a:r>
            <a:r>
              <a:rPr kumimoji="1" lang="ja-JP" altLang="en-US" dirty="0">
                <a:latin typeface="+mn-ea"/>
              </a:rPr>
              <a:t>つのステップを行きつ戻りつ</a:t>
            </a:r>
            <a:endParaRPr kumimoji="1" lang="en-US" altLang="ja-JP" dirty="0">
              <a:latin typeface="+mn-ea"/>
            </a:endParaRPr>
          </a:p>
          <a:p>
            <a:pPr>
              <a:lnSpc>
                <a:spcPts val="2200"/>
              </a:lnSpc>
            </a:pPr>
            <a:r>
              <a:rPr lang="ja-JP" altLang="en-US" dirty="0">
                <a:latin typeface="+mn-ea"/>
              </a:rPr>
              <a:t>　</a:t>
            </a:r>
            <a:r>
              <a:rPr kumimoji="1" lang="ja-JP" altLang="en-US" dirty="0">
                <a:latin typeface="+mn-ea"/>
              </a:rPr>
              <a:t>しながら、あるがままを受け</a:t>
            </a:r>
            <a:endParaRPr kumimoji="1" lang="en-US" altLang="ja-JP" dirty="0">
              <a:latin typeface="+mn-ea"/>
            </a:endParaRPr>
          </a:p>
          <a:p>
            <a:pPr>
              <a:lnSpc>
                <a:spcPts val="2200"/>
              </a:lnSpc>
            </a:pPr>
            <a:r>
              <a:rPr lang="ja-JP" altLang="en-US" dirty="0">
                <a:latin typeface="+mn-ea"/>
              </a:rPr>
              <a:t>　</a:t>
            </a:r>
            <a:r>
              <a:rPr kumimoji="1" lang="ja-JP" altLang="en-US" dirty="0">
                <a:latin typeface="+mn-ea"/>
              </a:rPr>
              <a:t>とめるまでの境地に達します。</a:t>
            </a:r>
            <a:endParaRPr kumimoji="1" lang="en-US" altLang="ja-JP" dirty="0">
              <a:latin typeface="+mn-ea"/>
            </a:endParaRPr>
          </a:p>
          <a:p>
            <a:pPr>
              <a:lnSpc>
                <a:spcPts val="2200"/>
              </a:lnSpc>
            </a:pPr>
            <a:r>
              <a:rPr lang="ja-JP" altLang="en-US" dirty="0">
                <a:latin typeface="+mn-ea"/>
              </a:rPr>
              <a:t>　</a:t>
            </a:r>
            <a:r>
              <a:rPr kumimoji="1" lang="ja-JP" altLang="en-US" dirty="0">
                <a:latin typeface="+mn-ea"/>
              </a:rPr>
              <a:t>家族が受容できると、本人も</a:t>
            </a:r>
            <a:endParaRPr kumimoji="1" lang="en-US" altLang="ja-JP" dirty="0">
              <a:latin typeface="+mn-ea"/>
            </a:endParaRPr>
          </a:p>
          <a:p>
            <a:pPr>
              <a:lnSpc>
                <a:spcPts val="2200"/>
              </a:lnSpc>
            </a:pPr>
            <a:r>
              <a:rPr lang="ja-JP" altLang="en-US" dirty="0">
                <a:latin typeface="+mn-ea"/>
              </a:rPr>
              <a:t>　</a:t>
            </a:r>
            <a:r>
              <a:rPr kumimoji="1" lang="ja-JP" altLang="en-US" dirty="0">
                <a:latin typeface="+mn-ea"/>
              </a:rPr>
              <a:t>安心して認知症を受容し、向</a:t>
            </a:r>
            <a:endParaRPr kumimoji="1" lang="en-US" altLang="ja-JP" dirty="0">
              <a:latin typeface="+mn-ea"/>
            </a:endParaRPr>
          </a:p>
          <a:p>
            <a:pPr>
              <a:lnSpc>
                <a:spcPts val="2200"/>
              </a:lnSpc>
            </a:pPr>
            <a:r>
              <a:rPr lang="ja-JP" altLang="en-US" dirty="0">
                <a:latin typeface="+mn-ea"/>
              </a:rPr>
              <a:t>　</a:t>
            </a:r>
            <a:r>
              <a:rPr kumimoji="1" lang="ja-JP" altLang="en-US" dirty="0">
                <a:latin typeface="+mn-ea"/>
              </a:rPr>
              <a:t>き合っていくことができるよ</a:t>
            </a:r>
            <a:endParaRPr kumimoji="1" lang="en-US" altLang="ja-JP" dirty="0">
              <a:latin typeface="+mn-ea"/>
            </a:endParaRPr>
          </a:p>
          <a:p>
            <a:pPr>
              <a:lnSpc>
                <a:spcPts val="2200"/>
              </a:lnSpc>
            </a:pPr>
            <a:r>
              <a:rPr lang="ja-JP" altLang="en-US" dirty="0">
                <a:latin typeface="+mn-ea"/>
              </a:rPr>
              <a:t>　</a:t>
            </a:r>
            <a:r>
              <a:rPr kumimoji="1" lang="ja-JP" altLang="en-US" dirty="0">
                <a:latin typeface="+mn-ea"/>
              </a:rPr>
              <a:t>うになります。</a:t>
            </a:r>
          </a:p>
        </p:txBody>
      </p:sp>
      <p:pic>
        <p:nvPicPr>
          <p:cNvPr id="3" name="図 2">
            <a:extLst>
              <a:ext uri="{FF2B5EF4-FFF2-40B4-BE49-F238E27FC236}">
                <a16:creationId xmlns:a16="http://schemas.microsoft.com/office/drawing/2014/main" id="{CB01756F-B464-6944-5410-2EB31FDBB69D}"/>
              </a:ext>
            </a:extLst>
          </p:cNvPr>
          <p:cNvPicPr>
            <a:picLocks noChangeAspect="1"/>
          </p:cNvPicPr>
          <p:nvPr/>
        </p:nvPicPr>
        <p:blipFill>
          <a:blip r:embed="rId3"/>
          <a:stretch>
            <a:fillRect/>
          </a:stretch>
        </p:blipFill>
        <p:spPr>
          <a:xfrm>
            <a:off x="593945" y="1282700"/>
            <a:ext cx="7724556" cy="5412013"/>
          </a:xfrm>
          <a:prstGeom prst="rect">
            <a:avLst/>
          </a:prstGeom>
        </p:spPr>
      </p:pic>
      <p:sp>
        <p:nvSpPr>
          <p:cNvPr id="6" name="テキスト ボックス 5">
            <a:extLst>
              <a:ext uri="{FF2B5EF4-FFF2-40B4-BE49-F238E27FC236}">
                <a16:creationId xmlns:a16="http://schemas.microsoft.com/office/drawing/2014/main" id="{3EB42E64-EA90-0978-5048-56ABB3323B1C}"/>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2153111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36000">
              <a:srgbClr val="FCFCFF"/>
            </a:gs>
            <a:gs pos="16000">
              <a:srgbClr val="F5F5FF"/>
            </a:gs>
            <a:gs pos="98000">
              <a:schemeClr val="bg1"/>
            </a:gs>
            <a:gs pos="0">
              <a:srgbClr val="CCCCFF"/>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AD7F40-0F4D-5FC8-44C1-978F4D6F3FBB}"/>
              </a:ext>
            </a:extLst>
          </p:cNvPr>
          <p:cNvSpPr>
            <a:spLocks noGrp="1"/>
          </p:cNvSpPr>
          <p:nvPr>
            <p:ph type="title"/>
          </p:nvPr>
        </p:nvSpPr>
        <p:spPr/>
        <p:txBody>
          <a:bodyPr/>
          <a:lstStyle/>
          <a:p>
            <a:r>
              <a:rPr kumimoji="1" lang="ja-JP" altLang="en-US" dirty="0">
                <a:latin typeface="+mn-ea"/>
                <a:ea typeface="+mn-ea"/>
              </a:rPr>
              <a:t>認知症とともに</a:t>
            </a:r>
            <a:r>
              <a:rPr kumimoji="1" lang="ja-JP" altLang="en-US" sz="2100" dirty="0">
                <a:latin typeface="+mn-ea"/>
                <a:ea typeface="+mn-ea"/>
              </a:rPr>
              <a:t>（周りの人にはどのような心がけが必要でしょうか）</a:t>
            </a:r>
            <a:endParaRPr kumimoji="1" lang="ja-JP" altLang="en-US" sz="2100" dirty="0"/>
          </a:p>
        </p:txBody>
      </p:sp>
      <p:sp>
        <p:nvSpPr>
          <p:cNvPr id="3" name="コンテンツ プレースホルダー 2">
            <a:extLst>
              <a:ext uri="{FF2B5EF4-FFF2-40B4-BE49-F238E27FC236}">
                <a16:creationId xmlns:a16="http://schemas.microsoft.com/office/drawing/2014/main" id="{8E3E046E-853E-8E47-847E-7A686164AFEF}"/>
              </a:ext>
            </a:extLst>
          </p:cNvPr>
          <p:cNvSpPr>
            <a:spLocks noGrp="1"/>
          </p:cNvSpPr>
          <p:nvPr>
            <p:ph idx="1"/>
          </p:nvPr>
        </p:nvSpPr>
        <p:spPr/>
        <p:txBody>
          <a:bodyPr/>
          <a:lstStyle/>
          <a:p>
            <a:r>
              <a:rPr kumimoji="1" lang="ja-JP" altLang="en-US" dirty="0"/>
              <a:t>認知症であるかどうかにかかわらず、家族、友人・知人や周囲の人同士がスムーズにコミュニケーションを図るには、ちょっとした気遣いが必要でしょう。認知症になったことで周囲からそれまでとは違った目で見られたり、できなくなったことや失敗に注目されたら、どんな気持ちがするでしょうか。</a:t>
            </a:r>
            <a:endParaRPr kumimoji="1" lang="en-US" altLang="ja-JP" dirty="0"/>
          </a:p>
          <a:p>
            <a:endParaRPr lang="en-US" altLang="ja-JP" dirty="0"/>
          </a:p>
          <a:p>
            <a:r>
              <a:rPr kumimoji="1" lang="ja-JP" altLang="en-US" dirty="0"/>
              <a:t>されたらいやな思いがすることは</a:t>
            </a:r>
            <a:r>
              <a:rPr kumimoji="1" lang="en-US" altLang="ja-JP" dirty="0"/>
              <a:t>…</a:t>
            </a:r>
          </a:p>
          <a:p>
            <a:endParaRPr kumimoji="1" lang="en-US" altLang="ja-JP" dirty="0"/>
          </a:p>
          <a:p>
            <a:r>
              <a:rPr lang="ja-JP" altLang="en-US" dirty="0"/>
              <a:t>では周りの人は、どんな事を気に留めたらよいでしょうか。</a:t>
            </a:r>
            <a:endParaRPr kumimoji="1" lang="ja-JP" altLang="en-US" dirty="0"/>
          </a:p>
        </p:txBody>
      </p:sp>
      <p:sp>
        <p:nvSpPr>
          <p:cNvPr id="5" name="テキスト ボックス 4">
            <a:extLst>
              <a:ext uri="{FF2B5EF4-FFF2-40B4-BE49-F238E27FC236}">
                <a16:creationId xmlns:a16="http://schemas.microsoft.com/office/drawing/2014/main" id="{886D890F-BD62-3A22-5E36-A4D841E65E99}"/>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705740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CFCFF"/>
            </a:gs>
            <a:gs pos="15000">
              <a:srgbClr val="F2F2FF"/>
            </a:gs>
            <a:gs pos="98000">
              <a:schemeClr val="bg1"/>
            </a:gs>
            <a:gs pos="0">
              <a:srgbClr val="CCCCFF"/>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3DFAB9-3C56-65B7-3328-501F1503CDEC}"/>
              </a:ext>
            </a:extLst>
          </p:cNvPr>
          <p:cNvSpPr>
            <a:spLocks noGrp="1"/>
          </p:cNvSpPr>
          <p:nvPr>
            <p:ph type="title"/>
          </p:nvPr>
        </p:nvSpPr>
        <p:spPr/>
        <p:txBody>
          <a:bodyPr/>
          <a:lstStyle/>
          <a:p>
            <a:r>
              <a:rPr kumimoji="1" lang="ja-JP" altLang="en-US" dirty="0">
                <a:latin typeface="+mn-ea"/>
                <a:ea typeface="+mn-ea"/>
              </a:rPr>
              <a:t>認知症とともに</a:t>
            </a:r>
            <a:r>
              <a:rPr kumimoji="1" lang="ja-JP" altLang="en-US" sz="2800" dirty="0">
                <a:latin typeface="+mn-ea"/>
                <a:ea typeface="+mn-ea"/>
              </a:rPr>
              <a:t>（声をかけようと思ったときは）</a:t>
            </a:r>
          </a:p>
        </p:txBody>
      </p:sp>
      <p:pic>
        <p:nvPicPr>
          <p:cNvPr id="3" name="図 2">
            <a:extLst>
              <a:ext uri="{FF2B5EF4-FFF2-40B4-BE49-F238E27FC236}">
                <a16:creationId xmlns:a16="http://schemas.microsoft.com/office/drawing/2014/main" id="{25121566-4AC3-A6F4-91D5-D3E85F0CF3DA}"/>
              </a:ext>
            </a:extLst>
          </p:cNvPr>
          <p:cNvPicPr>
            <a:picLocks noChangeAspect="1"/>
          </p:cNvPicPr>
          <p:nvPr/>
        </p:nvPicPr>
        <p:blipFill>
          <a:blip r:embed="rId3"/>
          <a:stretch>
            <a:fillRect/>
          </a:stretch>
        </p:blipFill>
        <p:spPr>
          <a:xfrm>
            <a:off x="1780517" y="1219200"/>
            <a:ext cx="8646183" cy="5473700"/>
          </a:xfrm>
          <a:prstGeom prst="rect">
            <a:avLst/>
          </a:prstGeom>
        </p:spPr>
      </p:pic>
      <p:sp>
        <p:nvSpPr>
          <p:cNvPr id="4" name="テキスト ボックス 3">
            <a:extLst>
              <a:ext uri="{FF2B5EF4-FFF2-40B4-BE49-F238E27FC236}">
                <a16:creationId xmlns:a16="http://schemas.microsoft.com/office/drawing/2014/main" id="{33442E1C-B63F-C883-8720-27E69D4FB0D5}"/>
              </a:ext>
            </a:extLst>
          </p:cNvPr>
          <p:cNvSpPr txBox="1"/>
          <p:nvPr/>
        </p:nvSpPr>
        <p:spPr>
          <a:xfrm>
            <a:off x="9060872" y="6571453"/>
            <a:ext cx="3118995" cy="286547"/>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a:t>
            </a:r>
            <a:endParaRPr kumimoji="1" lang="ja-JP" altLang="en-US" sz="1200" dirty="0"/>
          </a:p>
        </p:txBody>
      </p:sp>
    </p:spTree>
    <p:extLst>
      <p:ext uri="{BB962C8B-B14F-4D97-AF65-F5344CB8AC3E}">
        <p14:creationId xmlns:p14="http://schemas.microsoft.com/office/powerpoint/2010/main" val="2563484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35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78B16F-0900-8810-235D-E14D3985638F}"/>
              </a:ext>
            </a:extLst>
          </p:cNvPr>
          <p:cNvSpPr>
            <a:spLocks noGrp="1"/>
          </p:cNvSpPr>
          <p:nvPr>
            <p:ph type="title"/>
          </p:nvPr>
        </p:nvSpPr>
        <p:spPr/>
        <p:txBody>
          <a:bodyPr/>
          <a:lstStyle/>
          <a:p>
            <a:r>
              <a:rPr kumimoji="1" lang="ja-JP" altLang="en-US" dirty="0">
                <a:latin typeface="+mn-ea"/>
                <a:ea typeface="+mn-ea"/>
              </a:rPr>
              <a:t>認知症を理解する</a:t>
            </a:r>
          </a:p>
        </p:txBody>
      </p:sp>
      <p:sp>
        <p:nvSpPr>
          <p:cNvPr id="3" name="コンテンツ プレースホルダー 2">
            <a:extLst>
              <a:ext uri="{FF2B5EF4-FFF2-40B4-BE49-F238E27FC236}">
                <a16:creationId xmlns:a16="http://schemas.microsoft.com/office/drawing/2014/main" id="{C78CB0D0-41E3-A0AD-EE54-2A9C75DAAC9A}"/>
              </a:ext>
            </a:extLst>
          </p:cNvPr>
          <p:cNvSpPr>
            <a:spLocks noGrp="1"/>
          </p:cNvSpPr>
          <p:nvPr>
            <p:ph idx="1"/>
          </p:nvPr>
        </p:nvSpPr>
        <p:spPr>
          <a:xfrm>
            <a:off x="838200" y="1825625"/>
            <a:ext cx="10515600" cy="4667250"/>
          </a:xfrm>
        </p:spPr>
        <p:txBody>
          <a:bodyPr/>
          <a:lstStyle/>
          <a:p>
            <a:r>
              <a:rPr kumimoji="1" lang="ja-JP" altLang="en-US" u="sng" dirty="0">
                <a:latin typeface="+mn-ea"/>
              </a:rPr>
              <a:t>認知症とは</a:t>
            </a:r>
            <a:endParaRPr kumimoji="1" lang="en-US" altLang="ja-JP" u="sng" dirty="0">
              <a:latin typeface="+mn-ea"/>
            </a:endParaRPr>
          </a:p>
          <a:p>
            <a:pPr marL="0" indent="0">
              <a:buNone/>
            </a:pPr>
            <a:r>
              <a:rPr lang="ja-JP" altLang="en-US" dirty="0">
                <a:latin typeface="+mn-ea"/>
              </a:rPr>
              <a:t>さまざまな原因により脳に変化がおこり、それまでできていたことができなくなり、生活に支障をきたした状態をいいます。</a:t>
            </a:r>
            <a:endParaRPr lang="en-US" altLang="ja-JP" dirty="0">
              <a:latin typeface="+mn-ea"/>
            </a:endParaRPr>
          </a:p>
          <a:p>
            <a:pPr marL="0" indent="0">
              <a:buNone/>
            </a:pPr>
            <a:r>
              <a:rPr lang="ja-JP" altLang="en-US" dirty="0">
                <a:latin typeface="+mn-ea"/>
              </a:rPr>
              <a:t>▪認知症がおきるしくみ</a:t>
            </a:r>
            <a:endParaRPr lang="en-US" altLang="ja-JP" dirty="0">
              <a:latin typeface="+mn-ea"/>
            </a:endParaRPr>
          </a:p>
          <a:p>
            <a:endParaRPr kumimoji="1" lang="en-US" altLang="ja-JP" dirty="0">
              <a:latin typeface="+mn-ea"/>
            </a:endParaRPr>
          </a:p>
          <a:p>
            <a:r>
              <a:rPr lang="ja-JP" altLang="en-US" u="sng" dirty="0">
                <a:latin typeface="+mn-ea"/>
              </a:rPr>
              <a:t>認知症の症状</a:t>
            </a:r>
            <a:endParaRPr lang="en-US" altLang="ja-JP" u="sng" dirty="0">
              <a:latin typeface="+mn-ea"/>
            </a:endParaRPr>
          </a:p>
          <a:p>
            <a:pPr marL="0" indent="0">
              <a:buNone/>
            </a:pPr>
            <a:r>
              <a:rPr kumimoji="1" lang="ja-JP" altLang="en-US" dirty="0">
                <a:latin typeface="+mn-ea"/>
              </a:rPr>
              <a:t>▪認知機能について</a:t>
            </a:r>
            <a:endParaRPr kumimoji="1" lang="en-US" altLang="ja-JP" dirty="0">
              <a:latin typeface="+mn-ea"/>
            </a:endParaRPr>
          </a:p>
          <a:p>
            <a:pPr marL="0" indent="0">
              <a:buNone/>
            </a:pPr>
            <a:r>
              <a:rPr lang="ja-JP" altLang="en-US" dirty="0">
                <a:latin typeface="+mn-ea"/>
              </a:rPr>
              <a:t>▪行動・心理症状（</a:t>
            </a:r>
            <a:r>
              <a:rPr lang="en-US" altLang="ja-JP" dirty="0">
                <a:latin typeface="+mn-ea"/>
              </a:rPr>
              <a:t>BPSD)</a:t>
            </a:r>
            <a:r>
              <a:rPr lang="ja-JP" altLang="en-US" dirty="0">
                <a:latin typeface="+mn-ea"/>
              </a:rPr>
              <a:t>について</a:t>
            </a:r>
            <a:endParaRPr kumimoji="1" lang="ja-JP" altLang="en-US" dirty="0">
              <a:latin typeface="+mn-ea"/>
            </a:endParaRPr>
          </a:p>
        </p:txBody>
      </p:sp>
      <p:sp>
        <p:nvSpPr>
          <p:cNvPr id="5" name="テキスト ボックス 4">
            <a:extLst>
              <a:ext uri="{FF2B5EF4-FFF2-40B4-BE49-F238E27FC236}">
                <a16:creationId xmlns:a16="http://schemas.microsoft.com/office/drawing/2014/main" id="{1C4F535A-C0B5-EBE1-26C6-EF6CFBA12B6A}"/>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2303565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7CCCF9-86F8-9E59-111B-ECEB6FDD9EC0}"/>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4000" dirty="0">
                <a:latin typeface="+mn-ea"/>
                <a:ea typeface="+mn-ea"/>
              </a:rPr>
              <a:t>（認知機能障害）①</a:t>
            </a:r>
          </a:p>
        </p:txBody>
      </p:sp>
      <p:sp>
        <p:nvSpPr>
          <p:cNvPr id="3" name="コンテンツ プレースホルダー 2">
            <a:extLst>
              <a:ext uri="{FF2B5EF4-FFF2-40B4-BE49-F238E27FC236}">
                <a16:creationId xmlns:a16="http://schemas.microsoft.com/office/drawing/2014/main" id="{68DE1E26-2BD8-95BA-E4A9-3D6B85F0D482}"/>
              </a:ext>
            </a:extLst>
          </p:cNvPr>
          <p:cNvSpPr>
            <a:spLocks noGrp="1"/>
          </p:cNvSpPr>
          <p:nvPr>
            <p:ph idx="1"/>
          </p:nvPr>
        </p:nvSpPr>
        <p:spPr>
          <a:xfrm>
            <a:off x="239896" y="1825624"/>
            <a:ext cx="5104990" cy="4820105"/>
          </a:xfrm>
        </p:spPr>
        <p:txBody>
          <a:bodyPr>
            <a:normAutofit fontScale="92500"/>
          </a:bodyPr>
          <a:lstStyle/>
          <a:p>
            <a:pPr marL="0" indent="0">
              <a:buNone/>
            </a:pPr>
            <a:r>
              <a:rPr kumimoji="1" lang="ja-JP" altLang="en-US" dirty="0">
                <a:latin typeface="+mn-ea"/>
              </a:rPr>
              <a:t>「そんなこと聞いてない」　　</a:t>
            </a:r>
            <a:endParaRPr kumimoji="1" lang="en-US" altLang="ja-JP" dirty="0">
              <a:latin typeface="+mn-ea"/>
            </a:endParaRPr>
          </a:p>
          <a:p>
            <a:pPr marL="0" indent="0">
              <a:buNone/>
            </a:pPr>
            <a:r>
              <a:rPr lang="ja-JP" altLang="en-US" dirty="0">
                <a:latin typeface="+mn-ea"/>
              </a:rPr>
              <a:t>　　　　　　　　</a:t>
            </a:r>
            <a:r>
              <a:rPr kumimoji="1" lang="en-US" altLang="ja-JP" dirty="0">
                <a:latin typeface="+mn-ea"/>
              </a:rPr>
              <a:t>…</a:t>
            </a:r>
            <a:r>
              <a:rPr kumimoji="1" lang="ja-JP" altLang="en-US" b="1" dirty="0">
                <a:latin typeface="+mn-ea"/>
              </a:rPr>
              <a:t>もの忘れ</a:t>
            </a:r>
            <a:endParaRPr kumimoji="1" lang="en-US" altLang="ja-JP" b="1" dirty="0">
              <a:latin typeface="+mn-ea"/>
            </a:endParaRPr>
          </a:p>
          <a:p>
            <a:endParaRPr lang="en-US" altLang="ja-JP" dirty="0">
              <a:latin typeface="+mn-ea"/>
            </a:endParaRPr>
          </a:p>
          <a:p>
            <a:pPr marL="0" indent="0">
              <a:lnSpc>
                <a:spcPts val="2000"/>
              </a:lnSpc>
              <a:buNone/>
            </a:pPr>
            <a:r>
              <a:rPr kumimoji="1" lang="ja-JP" altLang="en-US" sz="2400" dirty="0">
                <a:latin typeface="+mn-ea"/>
              </a:rPr>
              <a:t>▪アルツハイマー型認知症では、</a:t>
            </a:r>
            <a:endParaRPr kumimoji="1" lang="en-US" altLang="ja-JP" sz="2400" dirty="0">
              <a:latin typeface="+mn-ea"/>
            </a:endParaRPr>
          </a:p>
          <a:p>
            <a:pPr marL="0" indent="0">
              <a:lnSpc>
                <a:spcPts val="2000"/>
              </a:lnSpc>
              <a:buNone/>
            </a:pPr>
            <a:r>
              <a:rPr lang="ja-JP" altLang="en-US" sz="2400" dirty="0">
                <a:latin typeface="+mn-ea"/>
              </a:rPr>
              <a:t>　</a:t>
            </a:r>
            <a:r>
              <a:rPr kumimoji="1" lang="ja-JP" altLang="en-US" sz="2400" dirty="0">
                <a:latin typeface="+mn-ea"/>
              </a:rPr>
              <a:t>初期からよくみられます。</a:t>
            </a:r>
            <a:endParaRPr kumimoji="1" lang="en-US" altLang="ja-JP" sz="900" dirty="0">
              <a:latin typeface="+mn-ea"/>
            </a:endParaRPr>
          </a:p>
          <a:p>
            <a:pPr marL="0" indent="0">
              <a:lnSpc>
                <a:spcPts val="2000"/>
              </a:lnSpc>
              <a:buNone/>
            </a:pPr>
            <a:r>
              <a:rPr lang="ja-JP" altLang="en-US" sz="2400" dirty="0">
                <a:latin typeface="+mn-ea"/>
              </a:rPr>
              <a:t>▪年齢が高くなると、記憶力の低下　</a:t>
            </a:r>
            <a:endParaRPr lang="en-US" altLang="ja-JP" sz="2400" dirty="0">
              <a:latin typeface="+mn-ea"/>
            </a:endParaRPr>
          </a:p>
          <a:p>
            <a:pPr marL="0" indent="0">
              <a:lnSpc>
                <a:spcPts val="2000"/>
              </a:lnSpc>
              <a:buNone/>
            </a:pPr>
            <a:r>
              <a:rPr lang="ja-JP" altLang="en-US" sz="2400" dirty="0">
                <a:latin typeface="+mn-ea"/>
              </a:rPr>
              <a:t>　を感じる人は少なくありませんが、</a:t>
            </a:r>
            <a:endParaRPr lang="en-US" altLang="ja-JP" sz="2400" dirty="0">
              <a:latin typeface="+mn-ea"/>
            </a:endParaRPr>
          </a:p>
          <a:p>
            <a:pPr marL="0" indent="0">
              <a:lnSpc>
                <a:spcPts val="2000"/>
              </a:lnSpc>
              <a:buNone/>
            </a:pPr>
            <a:r>
              <a:rPr lang="ja-JP" altLang="en-US" sz="2400" dirty="0">
                <a:latin typeface="+mn-ea"/>
              </a:rPr>
              <a:t>　認知症の人の物忘れでは、日々の時</a:t>
            </a:r>
            <a:endParaRPr lang="en-US" altLang="ja-JP" sz="2400" dirty="0">
              <a:latin typeface="+mn-ea"/>
            </a:endParaRPr>
          </a:p>
          <a:p>
            <a:pPr marL="0" indent="0">
              <a:lnSpc>
                <a:spcPts val="2000"/>
              </a:lnSpc>
              <a:buNone/>
            </a:pPr>
            <a:r>
              <a:rPr lang="ja-JP" altLang="en-US" sz="2400" dirty="0">
                <a:latin typeface="+mn-ea"/>
              </a:rPr>
              <a:t>　間の流れの中で、自分の経験そのも</a:t>
            </a:r>
            <a:endParaRPr lang="en-US" altLang="ja-JP" sz="2400" dirty="0">
              <a:latin typeface="+mn-ea"/>
            </a:endParaRPr>
          </a:p>
          <a:p>
            <a:pPr marL="0" indent="0">
              <a:lnSpc>
                <a:spcPts val="2000"/>
              </a:lnSpc>
              <a:buNone/>
            </a:pPr>
            <a:r>
              <a:rPr lang="ja-JP" altLang="en-US" sz="2400" dirty="0">
                <a:latin typeface="+mn-ea"/>
              </a:rPr>
              <a:t>　のをすっぽりとわすれてしまうこと</a:t>
            </a:r>
            <a:endParaRPr lang="en-US" altLang="ja-JP" sz="2400" dirty="0">
              <a:latin typeface="+mn-ea"/>
            </a:endParaRPr>
          </a:p>
          <a:p>
            <a:pPr marL="0" indent="0">
              <a:lnSpc>
                <a:spcPts val="2000"/>
              </a:lnSpc>
              <a:buNone/>
            </a:pPr>
            <a:r>
              <a:rPr lang="ja-JP" altLang="en-US" sz="2400" dirty="0">
                <a:latin typeface="+mn-ea"/>
              </a:rPr>
              <a:t>　が増えて行きます。</a:t>
            </a:r>
            <a:endParaRPr kumimoji="1" lang="ja-JP" altLang="en-US" sz="2400" dirty="0">
              <a:latin typeface="+mn-ea"/>
            </a:endParaRPr>
          </a:p>
        </p:txBody>
      </p:sp>
      <p:pic>
        <p:nvPicPr>
          <p:cNvPr id="5" name="図 4">
            <a:extLst>
              <a:ext uri="{FF2B5EF4-FFF2-40B4-BE49-F238E27FC236}">
                <a16:creationId xmlns:a16="http://schemas.microsoft.com/office/drawing/2014/main" id="{7318C9F8-31F7-7E1C-9191-83B9A6258D2C}"/>
              </a:ext>
            </a:extLst>
          </p:cNvPr>
          <p:cNvPicPr>
            <a:picLocks noChangeAspect="1"/>
          </p:cNvPicPr>
          <p:nvPr/>
        </p:nvPicPr>
        <p:blipFill>
          <a:blip r:embed="rId3"/>
          <a:stretch>
            <a:fillRect/>
          </a:stretch>
        </p:blipFill>
        <p:spPr>
          <a:xfrm>
            <a:off x="5219700" y="1265964"/>
            <a:ext cx="6732404" cy="5379765"/>
          </a:xfrm>
          <a:prstGeom prst="rect">
            <a:avLst/>
          </a:prstGeom>
        </p:spPr>
      </p:pic>
      <p:sp>
        <p:nvSpPr>
          <p:cNvPr id="7" name="テキスト ボックス 6">
            <a:extLst>
              <a:ext uri="{FF2B5EF4-FFF2-40B4-BE49-F238E27FC236}">
                <a16:creationId xmlns:a16="http://schemas.microsoft.com/office/drawing/2014/main" id="{56AF0FBF-A80D-0F0D-9663-4955F5442A03}"/>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3931249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364F66-8A3C-C191-7813-2C03D5D97166}"/>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4000" dirty="0">
                <a:latin typeface="+mn-ea"/>
                <a:ea typeface="+mn-ea"/>
              </a:rPr>
              <a:t>（認知機能障害）②</a:t>
            </a:r>
            <a:endParaRPr kumimoji="1" lang="ja-JP" altLang="en-US" dirty="0"/>
          </a:p>
        </p:txBody>
      </p:sp>
      <p:sp>
        <p:nvSpPr>
          <p:cNvPr id="3" name="コンテンツ プレースホルダー 2">
            <a:extLst>
              <a:ext uri="{FF2B5EF4-FFF2-40B4-BE49-F238E27FC236}">
                <a16:creationId xmlns:a16="http://schemas.microsoft.com/office/drawing/2014/main" id="{8B660E15-82E9-957C-43CF-302CD625B9BC}"/>
              </a:ext>
            </a:extLst>
          </p:cNvPr>
          <p:cNvSpPr>
            <a:spLocks noGrp="1"/>
          </p:cNvSpPr>
          <p:nvPr>
            <p:ph idx="1"/>
          </p:nvPr>
        </p:nvSpPr>
        <p:spPr>
          <a:xfrm>
            <a:off x="609593" y="1673224"/>
            <a:ext cx="10967358" cy="5032376"/>
          </a:xfrm>
        </p:spPr>
        <p:txBody>
          <a:bodyPr>
            <a:normAutofit lnSpcReduction="10000"/>
          </a:bodyPr>
          <a:lstStyle/>
          <a:p>
            <a:pPr marL="0" indent="0">
              <a:buNone/>
            </a:pPr>
            <a:r>
              <a:rPr kumimoji="1" lang="ja-JP" altLang="en-US" dirty="0">
                <a:latin typeface="+mn-ea"/>
              </a:rPr>
              <a:t>「きょうは何日？」</a:t>
            </a:r>
            <a:r>
              <a:rPr kumimoji="1" lang="en-US" altLang="ja-JP" dirty="0">
                <a:latin typeface="+mn-ea"/>
              </a:rPr>
              <a:t>…</a:t>
            </a:r>
            <a:r>
              <a:rPr kumimoji="1" lang="ja-JP" altLang="en-US" b="1" dirty="0">
                <a:latin typeface="+mn-ea"/>
              </a:rPr>
              <a:t>失見当識</a:t>
            </a:r>
            <a:endParaRPr kumimoji="1" lang="en-US" altLang="ja-JP" b="1" dirty="0">
              <a:latin typeface="+mn-ea"/>
            </a:endParaRPr>
          </a:p>
          <a:p>
            <a:pPr marL="0" indent="0">
              <a:lnSpc>
                <a:spcPts val="3200"/>
              </a:lnSpc>
              <a:buNone/>
            </a:pPr>
            <a:r>
              <a:rPr lang="ja-JP" altLang="en-US" dirty="0">
                <a:latin typeface="+mn-ea"/>
              </a:rPr>
              <a:t>いま現在、何年の何月何日か、時刻はいつか、自分がいまどこにいるか、目の前にいる人が誰かなど、基本的な状況を把握することを「見当識（けんとうしき）」といいます。認知症の進行とともに、いまの自分のおかれた状況がわかりにくくなります。多くの場合、時間、場所、人の順に進行します。</a:t>
            </a:r>
            <a:endParaRPr lang="en-US" altLang="ja-JP" dirty="0">
              <a:latin typeface="+mn-ea"/>
            </a:endParaRPr>
          </a:p>
          <a:p>
            <a:pPr marL="0" indent="0">
              <a:buNone/>
            </a:pPr>
            <a:endParaRPr kumimoji="1" lang="en-US" altLang="ja-JP" sz="900" dirty="0">
              <a:latin typeface="+mn-ea"/>
            </a:endParaRPr>
          </a:p>
          <a:p>
            <a:pPr>
              <a:lnSpc>
                <a:spcPts val="1500"/>
              </a:lnSpc>
            </a:pPr>
            <a:r>
              <a:rPr lang="ja-JP" altLang="en-US" sz="2600" dirty="0">
                <a:latin typeface="+mn-ea"/>
              </a:rPr>
              <a:t>時間の見当識</a:t>
            </a:r>
            <a:r>
              <a:rPr lang="en-US" altLang="ja-JP" sz="2600" dirty="0">
                <a:latin typeface="+mn-ea"/>
              </a:rPr>
              <a:t>…</a:t>
            </a:r>
            <a:r>
              <a:rPr lang="ja-JP" altLang="en-US" sz="2100" dirty="0">
                <a:latin typeface="+mn-ea"/>
              </a:rPr>
              <a:t>最初は、頻繁に時間を間違えたりすることから認知症に気づくこが   </a:t>
            </a:r>
            <a:endParaRPr lang="en-US" altLang="ja-JP" sz="2100" dirty="0">
              <a:latin typeface="+mn-ea"/>
            </a:endParaRPr>
          </a:p>
          <a:p>
            <a:pPr marL="0" indent="0">
              <a:lnSpc>
                <a:spcPts val="1500"/>
              </a:lnSpc>
              <a:buNone/>
            </a:pPr>
            <a:r>
              <a:rPr lang="en-US" altLang="ja-JP" sz="2100" dirty="0">
                <a:latin typeface="+mn-ea"/>
              </a:rPr>
              <a:t>                                 </a:t>
            </a:r>
            <a:r>
              <a:rPr lang="ja-JP" altLang="en-US" sz="2100" dirty="0">
                <a:latin typeface="+mn-ea"/>
              </a:rPr>
              <a:t>あります。</a:t>
            </a:r>
            <a:endParaRPr lang="en-US" altLang="ja-JP" sz="2100" dirty="0">
              <a:latin typeface="+mn-ea"/>
            </a:endParaRPr>
          </a:p>
          <a:p>
            <a:pPr>
              <a:lnSpc>
                <a:spcPts val="2000"/>
              </a:lnSpc>
            </a:pPr>
            <a:r>
              <a:rPr kumimoji="1" lang="ja-JP" altLang="en-US" sz="2600" dirty="0">
                <a:latin typeface="+mn-ea"/>
              </a:rPr>
              <a:t>場所の見当識</a:t>
            </a:r>
            <a:r>
              <a:rPr kumimoji="1" lang="en-US" altLang="ja-JP" sz="2600" dirty="0">
                <a:latin typeface="+mn-ea"/>
              </a:rPr>
              <a:t>…</a:t>
            </a:r>
            <a:r>
              <a:rPr kumimoji="1" lang="ja-JP" altLang="en-US" sz="2100" dirty="0">
                <a:latin typeface="+mn-ea"/>
              </a:rPr>
              <a:t>自分がいまどこにいるのかわからなくなるため、病院に入院した時　　　　</a:t>
            </a:r>
            <a:endParaRPr kumimoji="1" lang="en-US" altLang="ja-JP" sz="2100" dirty="0">
              <a:latin typeface="+mn-ea"/>
            </a:endParaRPr>
          </a:p>
          <a:p>
            <a:pPr marL="0" indent="0">
              <a:lnSpc>
                <a:spcPts val="2000"/>
              </a:lnSpc>
              <a:buNone/>
            </a:pPr>
            <a:r>
              <a:rPr lang="ja-JP" altLang="en-US" sz="2100" dirty="0">
                <a:latin typeface="+mn-ea"/>
              </a:rPr>
              <a:t>　　　　　　　　　　</a:t>
            </a:r>
            <a:r>
              <a:rPr kumimoji="1" lang="ja-JP" altLang="en-US" sz="2100" dirty="0">
                <a:latin typeface="+mn-ea"/>
              </a:rPr>
              <a:t>に「ここはどこだ」と思って混乱することがあります。</a:t>
            </a:r>
            <a:endParaRPr kumimoji="1" lang="en-US" altLang="ja-JP" sz="2100" dirty="0">
              <a:latin typeface="+mn-ea"/>
            </a:endParaRPr>
          </a:p>
          <a:p>
            <a:pPr>
              <a:lnSpc>
                <a:spcPts val="2000"/>
              </a:lnSpc>
            </a:pPr>
            <a:r>
              <a:rPr lang="ja-JP" altLang="en-US" sz="2600" dirty="0">
                <a:latin typeface="+mn-ea"/>
              </a:rPr>
              <a:t>人の見当識</a:t>
            </a:r>
            <a:r>
              <a:rPr lang="en-US" altLang="ja-JP" sz="2600" dirty="0">
                <a:latin typeface="+mn-ea"/>
              </a:rPr>
              <a:t>…</a:t>
            </a:r>
            <a:r>
              <a:rPr lang="ja-JP" altLang="en-US" sz="2100" dirty="0">
                <a:latin typeface="+mn-ea"/>
              </a:rPr>
              <a:t>最近の記憶が薄れ、「いま」があいまいになることで、自分が若い頃の   </a:t>
            </a:r>
            <a:endParaRPr lang="en-US" altLang="ja-JP" sz="2100" dirty="0">
              <a:latin typeface="+mn-ea"/>
            </a:endParaRPr>
          </a:p>
          <a:p>
            <a:pPr marL="0" indent="0">
              <a:lnSpc>
                <a:spcPts val="2000"/>
              </a:lnSpc>
              <a:buNone/>
            </a:pPr>
            <a:r>
              <a:rPr lang="ja-JP" altLang="en-US" sz="2100" dirty="0">
                <a:latin typeface="+mn-ea"/>
              </a:rPr>
              <a:t>                             記憶の中の夫をイメージしているのかもしれません。</a:t>
            </a:r>
            <a:endParaRPr kumimoji="1" lang="ja-JP" altLang="en-US" sz="2100" dirty="0">
              <a:latin typeface="+mn-ea"/>
            </a:endParaRPr>
          </a:p>
        </p:txBody>
      </p:sp>
      <p:sp>
        <p:nvSpPr>
          <p:cNvPr id="5" name="テキスト ボックス 4">
            <a:extLst>
              <a:ext uri="{FF2B5EF4-FFF2-40B4-BE49-F238E27FC236}">
                <a16:creationId xmlns:a16="http://schemas.microsoft.com/office/drawing/2014/main" id="{99033AB2-441C-1292-1FB3-F13893F7487A}"/>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122665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BA272E-9327-3936-4777-44D20BDD7520}"/>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4000" dirty="0">
                <a:latin typeface="+mn-ea"/>
                <a:ea typeface="+mn-ea"/>
              </a:rPr>
              <a:t>（認知機能障害）③</a:t>
            </a:r>
            <a:r>
              <a:rPr kumimoji="1" lang="en-US" altLang="ja-JP" sz="4000" dirty="0">
                <a:latin typeface="+mn-ea"/>
                <a:ea typeface="+mn-ea"/>
              </a:rPr>
              <a:t>-1</a:t>
            </a:r>
            <a:endParaRPr kumimoji="1" lang="ja-JP" altLang="en-US" sz="4000" dirty="0"/>
          </a:p>
        </p:txBody>
      </p:sp>
      <p:sp>
        <p:nvSpPr>
          <p:cNvPr id="3" name="コンテンツ プレースホルダー 2">
            <a:extLst>
              <a:ext uri="{FF2B5EF4-FFF2-40B4-BE49-F238E27FC236}">
                <a16:creationId xmlns:a16="http://schemas.microsoft.com/office/drawing/2014/main" id="{D081347C-D5F7-E7B3-D3A0-F300E8161ACA}"/>
              </a:ext>
            </a:extLst>
          </p:cNvPr>
          <p:cNvSpPr>
            <a:spLocks noGrp="1"/>
          </p:cNvSpPr>
          <p:nvPr>
            <p:ph idx="1"/>
          </p:nvPr>
        </p:nvSpPr>
        <p:spPr>
          <a:xfrm>
            <a:off x="838200" y="1825624"/>
            <a:ext cx="10515600" cy="4667251"/>
          </a:xfrm>
        </p:spPr>
        <p:txBody>
          <a:bodyPr>
            <a:normAutofit/>
          </a:bodyPr>
          <a:lstStyle/>
          <a:p>
            <a:pPr marL="0" indent="0">
              <a:buNone/>
            </a:pPr>
            <a:r>
              <a:rPr kumimoji="1" lang="ja-JP" altLang="en-US" b="1" dirty="0">
                <a:latin typeface="+mn-ea"/>
              </a:rPr>
              <a:t>理解・判断力について</a:t>
            </a:r>
            <a:endParaRPr lang="en-US" altLang="ja-JP" b="1" dirty="0">
              <a:latin typeface="+mn-ea"/>
            </a:endParaRPr>
          </a:p>
          <a:p>
            <a:pPr marL="0" indent="0">
              <a:lnSpc>
                <a:spcPts val="2400"/>
              </a:lnSpc>
              <a:buNone/>
            </a:pPr>
            <a:r>
              <a:rPr kumimoji="1" lang="ja-JP" altLang="en-US" sz="2400" dirty="0">
                <a:latin typeface="+mn-ea"/>
              </a:rPr>
              <a:t>▪比較的早い段階から、周囲から受けとる情報を選択して行動にうつすこ　</a:t>
            </a:r>
            <a:endParaRPr kumimoji="1" lang="en-US" altLang="ja-JP" sz="2400" dirty="0">
              <a:latin typeface="+mn-ea"/>
            </a:endParaRPr>
          </a:p>
          <a:p>
            <a:pPr marL="0" indent="0">
              <a:lnSpc>
                <a:spcPts val="2400"/>
              </a:lnSpc>
              <a:buNone/>
            </a:pPr>
            <a:r>
              <a:rPr kumimoji="1" lang="ja-JP" altLang="en-US" sz="2400" dirty="0">
                <a:latin typeface="+mn-ea"/>
              </a:rPr>
              <a:t>　とがむずかしくなります。そのため複雑なこと、予期しないことへの対</a:t>
            </a:r>
            <a:endParaRPr kumimoji="1" lang="en-US" altLang="ja-JP" sz="2400" dirty="0">
              <a:latin typeface="+mn-ea"/>
            </a:endParaRPr>
          </a:p>
          <a:p>
            <a:pPr marL="0" indent="0">
              <a:lnSpc>
                <a:spcPts val="2400"/>
              </a:lnSpc>
              <a:buNone/>
            </a:pPr>
            <a:r>
              <a:rPr lang="ja-JP" altLang="en-US" sz="2400" dirty="0">
                <a:latin typeface="+mn-ea"/>
              </a:rPr>
              <a:t>　</a:t>
            </a:r>
            <a:r>
              <a:rPr kumimoji="1" lang="ja-JP" altLang="en-US" sz="2400" dirty="0">
                <a:latin typeface="+mn-ea"/>
              </a:rPr>
              <a:t>応が苦手になります。記憶力の低下も加わって、以前のようには、素早</a:t>
            </a:r>
            <a:endParaRPr kumimoji="1" lang="en-US" altLang="ja-JP" sz="2400" dirty="0">
              <a:latin typeface="+mn-ea"/>
            </a:endParaRPr>
          </a:p>
          <a:p>
            <a:pPr marL="0" indent="0">
              <a:lnSpc>
                <a:spcPts val="2400"/>
              </a:lnSpc>
              <a:buNone/>
            </a:pPr>
            <a:r>
              <a:rPr lang="ja-JP" altLang="en-US" sz="2400" dirty="0">
                <a:latin typeface="+mn-ea"/>
              </a:rPr>
              <a:t>　</a:t>
            </a:r>
            <a:r>
              <a:rPr kumimoji="1" lang="ja-JP" altLang="en-US" sz="2400" dirty="0">
                <a:latin typeface="+mn-ea"/>
              </a:rPr>
              <a:t>くものごとを理解・判断することができなくなります。</a:t>
            </a:r>
            <a:endParaRPr kumimoji="1" lang="en-US" altLang="ja-JP" sz="2400" dirty="0">
              <a:latin typeface="+mn-ea"/>
            </a:endParaRPr>
          </a:p>
          <a:p>
            <a:pPr marL="0" indent="0">
              <a:lnSpc>
                <a:spcPts val="2400"/>
              </a:lnSpc>
              <a:buNone/>
            </a:pPr>
            <a:endParaRPr kumimoji="1" lang="en-US" altLang="ja-JP" sz="2400" dirty="0">
              <a:latin typeface="+mn-ea"/>
            </a:endParaRPr>
          </a:p>
          <a:p>
            <a:pPr marL="0" indent="0">
              <a:lnSpc>
                <a:spcPts val="2400"/>
              </a:lnSpc>
              <a:buNone/>
            </a:pPr>
            <a:r>
              <a:rPr lang="en-US" altLang="ja-JP" sz="2400" dirty="0">
                <a:latin typeface="+mn-ea"/>
              </a:rPr>
              <a:t>1</a:t>
            </a:r>
            <a:r>
              <a:rPr lang="ja-JP" altLang="en-US" sz="2400" dirty="0">
                <a:latin typeface="+mn-ea"/>
              </a:rPr>
              <a:t>．考えるスピードがゆっくりになります</a:t>
            </a:r>
            <a:endParaRPr lang="en-US" altLang="ja-JP" sz="2400" dirty="0">
              <a:latin typeface="+mn-ea"/>
            </a:endParaRPr>
          </a:p>
          <a:p>
            <a:pPr marL="0" indent="0">
              <a:lnSpc>
                <a:spcPts val="2400"/>
              </a:lnSpc>
              <a:buNone/>
            </a:pPr>
            <a:r>
              <a:rPr kumimoji="1" lang="en-US" altLang="ja-JP" sz="2400" dirty="0">
                <a:latin typeface="+mn-ea"/>
              </a:rPr>
              <a:t>2</a:t>
            </a:r>
            <a:r>
              <a:rPr kumimoji="1" lang="ja-JP" altLang="en-US" sz="2400" dirty="0">
                <a:latin typeface="+mn-ea"/>
              </a:rPr>
              <a:t>．同時に二つ以上のことを処理することがむずかしくなります</a:t>
            </a:r>
            <a:endParaRPr kumimoji="1" lang="en-US" altLang="ja-JP" sz="2400" dirty="0">
              <a:latin typeface="+mn-ea"/>
            </a:endParaRPr>
          </a:p>
          <a:p>
            <a:pPr marL="0" indent="0">
              <a:lnSpc>
                <a:spcPts val="2400"/>
              </a:lnSpc>
              <a:buNone/>
            </a:pPr>
            <a:r>
              <a:rPr lang="en-US" altLang="ja-JP" sz="2400" dirty="0">
                <a:latin typeface="+mn-ea"/>
              </a:rPr>
              <a:t>3</a:t>
            </a:r>
            <a:r>
              <a:rPr lang="ja-JP" altLang="en-US" sz="2400" dirty="0">
                <a:latin typeface="+mn-ea"/>
              </a:rPr>
              <a:t>．いつもと違うできごとが起こると混乱しやすくなります</a:t>
            </a:r>
            <a:endParaRPr lang="en-US" altLang="ja-JP" sz="2400" dirty="0">
              <a:latin typeface="+mn-ea"/>
            </a:endParaRPr>
          </a:p>
          <a:p>
            <a:pPr marL="0" indent="0">
              <a:lnSpc>
                <a:spcPts val="2400"/>
              </a:lnSpc>
              <a:buNone/>
            </a:pPr>
            <a:r>
              <a:rPr kumimoji="1" lang="en-US" altLang="ja-JP" sz="2400" dirty="0">
                <a:latin typeface="+mn-ea"/>
              </a:rPr>
              <a:t>4</a:t>
            </a:r>
            <a:r>
              <a:rPr kumimoji="1" lang="ja-JP" altLang="en-US" sz="2400" dirty="0">
                <a:latin typeface="+mn-ea"/>
              </a:rPr>
              <a:t>．目に見えないしくみが理解しづらくなります</a:t>
            </a:r>
            <a:endParaRPr kumimoji="1" lang="en-US" altLang="ja-JP" sz="2400" dirty="0">
              <a:latin typeface="+mn-ea"/>
            </a:endParaRPr>
          </a:p>
        </p:txBody>
      </p:sp>
      <p:sp>
        <p:nvSpPr>
          <p:cNvPr id="5" name="テキスト ボックス 4">
            <a:extLst>
              <a:ext uri="{FF2B5EF4-FFF2-40B4-BE49-F238E27FC236}">
                <a16:creationId xmlns:a16="http://schemas.microsoft.com/office/drawing/2014/main" id="{99F3A3F8-9EEC-1CCB-5FEB-55019DD85AF1}"/>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2519863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6679AF-3ED0-7752-ABF9-F9A5A65FBDB6}"/>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4000" dirty="0">
                <a:latin typeface="+mn-ea"/>
                <a:ea typeface="+mn-ea"/>
              </a:rPr>
              <a:t>（認知機能障害）</a:t>
            </a:r>
            <a:r>
              <a:rPr lang="ja-JP" altLang="en-US" sz="4000" dirty="0">
                <a:latin typeface="+mn-ea"/>
                <a:ea typeface="+mn-ea"/>
              </a:rPr>
              <a:t>③</a:t>
            </a:r>
            <a:r>
              <a:rPr lang="en-US" altLang="ja-JP" sz="4000" dirty="0">
                <a:latin typeface="+mn-ea"/>
                <a:ea typeface="+mn-ea"/>
              </a:rPr>
              <a:t>-2</a:t>
            </a:r>
            <a:endParaRPr kumimoji="1" lang="ja-JP" altLang="en-US" sz="4000" dirty="0"/>
          </a:p>
        </p:txBody>
      </p:sp>
      <p:sp>
        <p:nvSpPr>
          <p:cNvPr id="3" name="コンテンツ プレースホルダー 2">
            <a:extLst>
              <a:ext uri="{FF2B5EF4-FFF2-40B4-BE49-F238E27FC236}">
                <a16:creationId xmlns:a16="http://schemas.microsoft.com/office/drawing/2014/main" id="{62E2959A-FBD4-423A-8D42-A0CAFACE576B}"/>
              </a:ext>
            </a:extLst>
          </p:cNvPr>
          <p:cNvSpPr>
            <a:spLocks noGrp="1"/>
          </p:cNvSpPr>
          <p:nvPr>
            <p:ph idx="1"/>
          </p:nvPr>
        </p:nvSpPr>
        <p:spPr/>
        <p:txBody>
          <a:bodyPr/>
          <a:lstStyle/>
          <a:p>
            <a:pPr marL="0" indent="0">
              <a:buNone/>
            </a:pPr>
            <a:r>
              <a:rPr lang="ja-JP" altLang="en-US" b="1" dirty="0">
                <a:latin typeface="+mn-ea"/>
              </a:rPr>
              <a:t>実行（遂行）機能について</a:t>
            </a:r>
            <a:endParaRPr lang="en-US" altLang="ja-JP" b="1" dirty="0">
              <a:latin typeface="+mn-ea"/>
            </a:endParaRPr>
          </a:p>
          <a:p>
            <a:pPr marL="0" indent="0">
              <a:lnSpc>
                <a:spcPts val="2400"/>
              </a:lnSpc>
              <a:buNone/>
            </a:pPr>
            <a:r>
              <a:rPr kumimoji="1" lang="ja-JP" altLang="en-US" sz="2800" dirty="0">
                <a:latin typeface="+mn-ea"/>
              </a:rPr>
              <a:t>▪</a:t>
            </a:r>
            <a:r>
              <a:rPr kumimoji="1" lang="ja-JP" altLang="en-US" sz="2400" dirty="0">
                <a:latin typeface="+mn-ea"/>
              </a:rPr>
              <a:t>目的に従って、計画を立てて実行し、さらにその結果を振りかえりなが</a:t>
            </a:r>
            <a:endParaRPr kumimoji="1" lang="en-US" altLang="ja-JP" sz="2400" dirty="0">
              <a:latin typeface="+mn-ea"/>
            </a:endParaRPr>
          </a:p>
          <a:p>
            <a:pPr marL="0" indent="0">
              <a:lnSpc>
                <a:spcPts val="2400"/>
              </a:lnSpc>
              <a:buNone/>
            </a:pPr>
            <a:r>
              <a:rPr lang="ja-JP" altLang="en-US" sz="2400" dirty="0">
                <a:latin typeface="+mn-ea"/>
              </a:rPr>
              <a:t>　</a:t>
            </a:r>
            <a:r>
              <a:rPr kumimoji="1" lang="ja-JP" altLang="en-US" sz="2400" dirty="0">
                <a:latin typeface="+mn-ea"/>
              </a:rPr>
              <a:t>らものごとを進めていくための脳のはたらきを、実行（遂行）機能とい</a:t>
            </a:r>
            <a:endParaRPr kumimoji="1" lang="en-US" altLang="ja-JP" sz="2400" dirty="0">
              <a:latin typeface="+mn-ea"/>
            </a:endParaRPr>
          </a:p>
          <a:p>
            <a:pPr marL="0" indent="0">
              <a:lnSpc>
                <a:spcPts val="2400"/>
              </a:lnSpc>
              <a:buNone/>
            </a:pPr>
            <a:r>
              <a:rPr lang="ja-JP" altLang="en-US" sz="2400" dirty="0">
                <a:latin typeface="+mn-ea"/>
              </a:rPr>
              <a:t>　</a:t>
            </a:r>
            <a:r>
              <a:rPr kumimoji="1" lang="ja-JP" altLang="en-US" sz="2400" dirty="0">
                <a:latin typeface="+mn-ea"/>
              </a:rPr>
              <a:t>います。</a:t>
            </a:r>
            <a:endParaRPr kumimoji="1" lang="en-US" altLang="ja-JP" sz="2400" dirty="0">
              <a:latin typeface="+mn-ea"/>
            </a:endParaRPr>
          </a:p>
          <a:p>
            <a:pPr marL="0" indent="0">
              <a:lnSpc>
                <a:spcPts val="2400"/>
              </a:lnSpc>
              <a:buNone/>
            </a:pPr>
            <a:r>
              <a:rPr lang="ja-JP" altLang="en-US" sz="2400" dirty="0">
                <a:latin typeface="+mn-ea"/>
              </a:rPr>
              <a:t>　段取りよく進めることはむずかしくなっても、個々の動作は保たれてい</a:t>
            </a:r>
            <a:endParaRPr lang="en-US" altLang="ja-JP" sz="2400" dirty="0">
              <a:latin typeface="+mn-ea"/>
            </a:endParaRPr>
          </a:p>
          <a:p>
            <a:pPr marL="0" indent="0">
              <a:lnSpc>
                <a:spcPts val="2400"/>
              </a:lnSpc>
              <a:buNone/>
            </a:pPr>
            <a:r>
              <a:rPr lang="ja-JP" altLang="en-US" sz="2400" dirty="0">
                <a:latin typeface="+mn-ea"/>
              </a:rPr>
              <a:t>　ることが少なくありません。</a:t>
            </a:r>
            <a:endParaRPr kumimoji="1" lang="ja-JP" altLang="en-US" sz="2400" dirty="0">
              <a:latin typeface="+mn-ea"/>
            </a:endParaRPr>
          </a:p>
          <a:p>
            <a:pPr marL="0" indent="0">
              <a:buNone/>
            </a:pPr>
            <a:endParaRPr kumimoji="1" lang="ja-JP" altLang="en-US" dirty="0"/>
          </a:p>
        </p:txBody>
      </p:sp>
      <p:sp>
        <p:nvSpPr>
          <p:cNvPr id="5" name="テキスト ボックス 4">
            <a:extLst>
              <a:ext uri="{FF2B5EF4-FFF2-40B4-BE49-F238E27FC236}">
                <a16:creationId xmlns:a16="http://schemas.microsoft.com/office/drawing/2014/main" id="{C10E84B5-05C8-F05E-8FF8-1855854036CA}"/>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2533187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0DFCD6-31AE-DCED-B606-4EBDF12E6F37}"/>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2500" dirty="0">
                <a:latin typeface="+mn-ea"/>
                <a:ea typeface="+mn-ea"/>
              </a:rPr>
              <a:t>（行動・心理症状（</a:t>
            </a:r>
            <a:r>
              <a:rPr kumimoji="1" lang="en-US" altLang="ja-JP" sz="2500" dirty="0">
                <a:latin typeface="+mn-ea"/>
                <a:ea typeface="+mn-ea"/>
              </a:rPr>
              <a:t>BPSD)</a:t>
            </a:r>
            <a:r>
              <a:rPr kumimoji="1" lang="ja-JP" altLang="en-US" sz="2500" dirty="0">
                <a:latin typeface="+mn-ea"/>
                <a:ea typeface="+mn-ea"/>
              </a:rPr>
              <a:t>を理解する）</a:t>
            </a:r>
          </a:p>
        </p:txBody>
      </p:sp>
      <p:sp>
        <p:nvSpPr>
          <p:cNvPr id="3" name="コンテンツ プレースホルダー 2">
            <a:extLst>
              <a:ext uri="{FF2B5EF4-FFF2-40B4-BE49-F238E27FC236}">
                <a16:creationId xmlns:a16="http://schemas.microsoft.com/office/drawing/2014/main" id="{84E9090A-F762-18C4-A22F-CE9F978CF668}"/>
              </a:ext>
            </a:extLst>
          </p:cNvPr>
          <p:cNvSpPr>
            <a:spLocks noGrp="1"/>
          </p:cNvSpPr>
          <p:nvPr>
            <p:ph idx="1"/>
          </p:nvPr>
        </p:nvSpPr>
        <p:spPr/>
        <p:txBody>
          <a:bodyPr>
            <a:normAutofit lnSpcReduction="10000"/>
          </a:bodyPr>
          <a:lstStyle/>
          <a:p>
            <a:pPr marL="0" indent="0">
              <a:lnSpc>
                <a:spcPts val="2800"/>
              </a:lnSpc>
              <a:buNone/>
            </a:pPr>
            <a:r>
              <a:rPr kumimoji="1" lang="ja-JP" altLang="en-US" sz="2600" dirty="0">
                <a:latin typeface="+mn-ea"/>
              </a:rPr>
              <a:t>認知症の行動・心理症状（</a:t>
            </a:r>
            <a:r>
              <a:rPr kumimoji="1" lang="en-US" altLang="ja-JP" sz="2600" dirty="0">
                <a:latin typeface="+mn-ea"/>
              </a:rPr>
              <a:t>BPSD)</a:t>
            </a:r>
            <a:r>
              <a:rPr kumimoji="1" lang="ja-JP" altLang="en-US" sz="2600" dirty="0">
                <a:latin typeface="+mn-ea"/>
              </a:rPr>
              <a:t>の多くは、背景にそこにいたる理由があります。本人の視点に立って、どうしてこの言動が生じたのだろうと、まずは考えてみましょう。本人に理由を尋ねてみる、またはその人の発する言葉・声・表情・しぐさ・行動からも「望んでいること」「困っていること」などを読みとって接することが大切です。</a:t>
            </a:r>
            <a:endParaRPr kumimoji="1" lang="en-US" altLang="ja-JP" sz="2600" dirty="0">
              <a:latin typeface="+mn-ea"/>
            </a:endParaRPr>
          </a:p>
          <a:p>
            <a:pPr marL="0" indent="0">
              <a:buNone/>
            </a:pPr>
            <a:endParaRPr kumimoji="1" lang="en-US" altLang="ja-JP" sz="2400" dirty="0">
              <a:latin typeface="+mn-ea"/>
            </a:endParaRPr>
          </a:p>
          <a:p>
            <a:pPr marL="0" indent="0">
              <a:buNone/>
            </a:pPr>
            <a:r>
              <a:rPr kumimoji="1" lang="ja-JP" altLang="en-US" dirty="0">
                <a:latin typeface="+mn-ea"/>
              </a:rPr>
              <a:t>▪不安やうつ</a:t>
            </a:r>
            <a:endParaRPr kumimoji="1" lang="en-US" altLang="ja-JP" dirty="0">
              <a:latin typeface="+mn-ea"/>
            </a:endParaRPr>
          </a:p>
          <a:p>
            <a:pPr marL="0" indent="0">
              <a:buNone/>
            </a:pPr>
            <a:r>
              <a:rPr lang="ja-JP" altLang="en-US" dirty="0">
                <a:latin typeface="+mn-ea"/>
              </a:rPr>
              <a:t>▪いらいらと興奮</a:t>
            </a:r>
            <a:endParaRPr lang="en-US" altLang="ja-JP" dirty="0">
              <a:latin typeface="+mn-ea"/>
            </a:endParaRPr>
          </a:p>
          <a:p>
            <a:pPr marL="0" indent="0">
              <a:buNone/>
            </a:pPr>
            <a:r>
              <a:rPr kumimoji="1" lang="ja-JP" altLang="en-US" dirty="0">
                <a:latin typeface="+mn-ea"/>
              </a:rPr>
              <a:t>▪幻覚・妄想</a:t>
            </a:r>
            <a:endParaRPr kumimoji="1" lang="en-US" altLang="ja-JP" dirty="0">
              <a:latin typeface="+mn-ea"/>
            </a:endParaRPr>
          </a:p>
          <a:p>
            <a:pPr marL="0" indent="0">
              <a:buNone/>
            </a:pPr>
            <a:r>
              <a:rPr lang="ja-JP" altLang="en-US" dirty="0">
                <a:latin typeface="+mn-ea"/>
              </a:rPr>
              <a:t>▪歩き回る・道に迷う</a:t>
            </a:r>
            <a:endParaRPr kumimoji="1" lang="ja-JP" altLang="en-US" dirty="0">
              <a:latin typeface="+mn-ea"/>
            </a:endParaRPr>
          </a:p>
        </p:txBody>
      </p:sp>
      <p:sp>
        <p:nvSpPr>
          <p:cNvPr id="5" name="テキスト ボックス 4">
            <a:extLst>
              <a:ext uri="{FF2B5EF4-FFF2-40B4-BE49-F238E27FC236}">
                <a16:creationId xmlns:a16="http://schemas.microsoft.com/office/drawing/2014/main" id="{A6FA92A6-0D8B-35AB-F034-4ADA77892170}"/>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228357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FFCFA"/>
            </a:gs>
            <a:gs pos="17000">
              <a:srgbClr val="FDF2EB"/>
            </a:gs>
            <a:gs pos="98000">
              <a:schemeClr val="bg1"/>
            </a:gs>
            <a:gs pos="0">
              <a:srgbClr val="FFCCCC"/>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E9DE64-95DF-5874-31BD-95A747497FF0}"/>
              </a:ext>
            </a:extLst>
          </p:cNvPr>
          <p:cNvSpPr>
            <a:spLocks noGrp="1"/>
          </p:cNvSpPr>
          <p:nvPr>
            <p:ph type="title"/>
          </p:nvPr>
        </p:nvSpPr>
        <p:spPr/>
        <p:txBody>
          <a:bodyPr/>
          <a:lstStyle/>
          <a:p>
            <a:r>
              <a:rPr kumimoji="1" lang="ja-JP" altLang="en-US" dirty="0">
                <a:latin typeface="+mn-ea"/>
                <a:ea typeface="+mn-ea"/>
              </a:rPr>
              <a:t>本日の内容</a:t>
            </a:r>
          </a:p>
        </p:txBody>
      </p:sp>
      <p:sp>
        <p:nvSpPr>
          <p:cNvPr id="3" name="コンテンツ プレースホルダー 2">
            <a:extLst>
              <a:ext uri="{FF2B5EF4-FFF2-40B4-BE49-F238E27FC236}">
                <a16:creationId xmlns:a16="http://schemas.microsoft.com/office/drawing/2014/main" id="{D9030E75-97AD-601A-E143-9B85A2890BE8}"/>
              </a:ext>
            </a:extLst>
          </p:cNvPr>
          <p:cNvSpPr>
            <a:spLocks noGrp="1"/>
          </p:cNvSpPr>
          <p:nvPr>
            <p:ph idx="1"/>
          </p:nvPr>
        </p:nvSpPr>
        <p:spPr/>
        <p:txBody>
          <a:bodyPr>
            <a:normAutofit/>
          </a:bodyPr>
          <a:lstStyle/>
          <a:p>
            <a:r>
              <a:rPr lang="ja-JP" altLang="en-US" sz="3600" dirty="0">
                <a:latin typeface="+mn-ea"/>
              </a:rPr>
              <a:t>考えてみよう</a:t>
            </a:r>
            <a:endParaRPr lang="en-US" altLang="ja-JP" sz="3600" dirty="0">
              <a:latin typeface="+mn-ea"/>
            </a:endParaRPr>
          </a:p>
          <a:p>
            <a:r>
              <a:rPr kumimoji="1" lang="ja-JP" altLang="en-US" sz="3600" dirty="0">
                <a:latin typeface="+mn-ea"/>
              </a:rPr>
              <a:t>認知症と</a:t>
            </a:r>
            <a:r>
              <a:rPr lang="ja-JP" altLang="en-US" sz="3600" dirty="0">
                <a:latin typeface="+mn-ea"/>
              </a:rPr>
              <a:t>ともに</a:t>
            </a:r>
            <a:endParaRPr lang="en-US" altLang="ja-JP" sz="3600" dirty="0">
              <a:latin typeface="+mn-ea"/>
            </a:endParaRPr>
          </a:p>
          <a:p>
            <a:r>
              <a:rPr kumimoji="1" lang="ja-JP" altLang="en-US" sz="3600" dirty="0">
                <a:latin typeface="+mn-ea"/>
              </a:rPr>
              <a:t>認知症を理解する</a:t>
            </a:r>
            <a:endParaRPr kumimoji="1" lang="en-US" altLang="ja-JP" sz="3600" dirty="0">
              <a:latin typeface="+mn-ea"/>
            </a:endParaRPr>
          </a:p>
          <a:p>
            <a:r>
              <a:rPr lang="ja-JP" altLang="en-US" sz="3600" dirty="0">
                <a:latin typeface="+mn-ea"/>
              </a:rPr>
              <a:t>相談先・頼りになるところ</a:t>
            </a:r>
            <a:endParaRPr lang="en-US" altLang="ja-JP" sz="3600" dirty="0">
              <a:latin typeface="+mn-ea"/>
            </a:endParaRPr>
          </a:p>
          <a:p>
            <a:r>
              <a:rPr kumimoji="1" lang="ja-JP" altLang="en-US" sz="3600" dirty="0">
                <a:latin typeface="+mn-ea"/>
              </a:rPr>
              <a:t>生活を支える制度</a:t>
            </a:r>
          </a:p>
        </p:txBody>
      </p:sp>
    </p:spTree>
    <p:extLst>
      <p:ext uri="{BB962C8B-B14F-4D97-AF65-F5344CB8AC3E}">
        <p14:creationId xmlns:p14="http://schemas.microsoft.com/office/powerpoint/2010/main" val="1136737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32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0D4029-0D86-29FC-130C-37D1B85CBD5B}"/>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4000" dirty="0">
                <a:latin typeface="+mn-ea"/>
                <a:ea typeface="+mn-ea"/>
              </a:rPr>
              <a:t>（対応と工夫）</a:t>
            </a:r>
          </a:p>
        </p:txBody>
      </p:sp>
      <p:sp>
        <p:nvSpPr>
          <p:cNvPr id="3" name="コンテンツ プレースホルダー 2">
            <a:extLst>
              <a:ext uri="{FF2B5EF4-FFF2-40B4-BE49-F238E27FC236}">
                <a16:creationId xmlns:a16="http://schemas.microsoft.com/office/drawing/2014/main" id="{C2D96391-C1E4-7694-E913-6732E84CB1F1}"/>
              </a:ext>
            </a:extLst>
          </p:cNvPr>
          <p:cNvSpPr>
            <a:spLocks noGrp="1"/>
          </p:cNvSpPr>
          <p:nvPr>
            <p:ph idx="1"/>
          </p:nvPr>
        </p:nvSpPr>
        <p:spPr>
          <a:xfrm>
            <a:off x="838200" y="1825625"/>
            <a:ext cx="10515600" cy="4432936"/>
          </a:xfrm>
        </p:spPr>
        <p:txBody>
          <a:bodyPr/>
          <a:lstStyle/>
          <a:p>
            <a:r>
              <a:rPr kumimoji="1" lang="ja-JP" altLang="en-US" sz="2400" dirty="0">
                <a:latin typeface="+mn-ea"/>
              </a:rPr>
              <a:t>本人がポジティブな気持ちでいられる環境は、それじたいが行動・心理症状（</a:t>
            </a:r>
            <a:r>
              <a:rPr kumimoji="1" lang="en-US" altLang="ja-JP" sz="2400" dirty="0">
                <a:latin typeface="+mn-ea"/>
              </a:rPr>
              <a:t>BPSD)</a:t>
            </a:r>
            <a:r>
              <a:rPr kumimoji="1" lang="ja-JP" altLang="en-US" sz="2400" dirty="0">
                <a:latin typeface="+mn-ea"/>
              </a:rPr>
              <a:t>の予防になります。</a:t>
            </a:r>
            <a:endParaRPr kumimoji="1" lang="en-US" altLang="ja-JP" sz="2400" dirty="0">
              <a:latin typeface="+mn-ea"/>
            </a:endParaRPr>
          </a:p>
          <a:p>
            <a:r>
              <a:rPr lang="ja-JP" altLang="en-US" sz="2400" dirty="0">
                <a:latin typeface="+mn-ea"/>
              </a:rPr>
              <a:t>行動・心理症状（</a:t>
            </a:r>
            <a:r>
              <a:rPr lang="en-US" altLang="ja-JP" sz="2400" dirty="0">
                <a:latin typeface="+mn-ea"/>
              </a:rPr>
              <a:t>BPSD</a:t>
            </a:r>
            <a:r>
              <a:rPr lang="ja-JP" altLang="en-US" sz="2400" dirty="0">
                <a:latin typeface="+mn-ea"/>
              </a:rPr>
              <a:t>）と考えられる言動がみられたときは、まず本人の声に耳を傾け、その背景要因を探り、対応します。</a:t>
            </a:r>
            <a:endParaRPr lang="en-US" altLang="ja-JP" sz="2400" dirty="0">
              <a:latin typeface="+mn-ea"/>
            </a:endParaRPr>
          </a:p>
          <a:p>
            <a:r>
              <a:rPr kumimoji="1" lang="ja-JP" altLang="en-US" sz="2400" dirty="0">
                <a:latin typeface="+mn-ea"/>
              </a:rPr>
              <a:t>「さっきも言ったでしょ！」「なんでそんなことするの？」など、関わる人の感情を</a:t>
            </a:r>
            <a:r>
              <a:rPr lang="ja-JP" altLang="en-US" sz="2400" dirty="0">
                <a:latin typeface="+mn-ea"/>
              </a:rPr>
              <a:t>優先</a:t>
            </a:r>
            <a:r>
              <a:rPr kumimoji="1" lang="ja-JP" altLang="en-US" sz="2400" dirty="0">
                <a:latin typeface="+mn-ea"/>
              </a:rPr>
              <a:t>した言葉、態度がきっかけとなって生じる症状もあります。その場合は接し方を変えてみましょう。</a:t>
            </a:r>
            <a:endParaRPr kumimoji="1" lang="en-US" altLang="ja-JP" sz="2400" dirty="0">
              <a:latin typeface="+mn-ea"/>
            </a:endParaRPr>
          </a:p>
          <a:p>
            <a:r>
              <a:rPr lang="ja-JP" altLang="en-US" sz="2400" dirty="0">
                <a:latin typeface="+mn-ea"/>
              </a:rPr>
              <a:t>本人の行動を制限すること、暴言・暴力による対応はぜったいにしてはいけません。</a:t>
            </a:r>
            <a:endParaRPr lang="en-US" altLang="ja-JP" sz="2400" dirty="0">
              <a:latin typeface="+mn-ea"/>
            </a:endParaRPr>
          </a:p>
          <a:p>
            <a:r>
              <a:rPr lang="ja-JP" altLang="en-US" sz="2400" dirty="0">
                <a:latin typeface="+mn-ea"/>
              </a:rPr>
              <a:t>家族が、対応の仕方がわからない、無理だ、と思ったときは、すぐに地域包括支援センターなどへ相談しましょう。</a:t>
            </a:r>
            <a:endParaRPr lang="en-US" altLang="ja-JP" sz="2400" dirty="0">
              <a:latin typeface="+mn-ea"/>
            </a:endParaRPr>
          </a:p>
          <a:p>
            <a:endParaRPr kumimoji="1" lang="ja-JP" altLang="en-US" dirty="0"/>
          </a:p>
        </p:txBody>
      </p:sp>
      <p:sp>
        <p:nvSpPr>
          <p:cNvPr id="5" name="テキスト ボックス 4">
            <a:extLst>
              <a:ext uri="{FF2B5EF4-FFF2-40B4-BE49-F238E27FC236}">
                <a16:creationId xmlns:a16="http://schemas.microsoft.com/office/drawing/2014/main" id="{9D969E85-A1B0-456B-EA1C-1198DED7B2A9}"/>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1167865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015F32-89A2-5FD0-ACA7-C63786E544F7}"/>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3200" dirty="0">
                <a:latin typeface="+mn-ea"/>
                <a:ea typeface="+mn-ea"/>
              </a:rPr>
              <a:t>（あらわれかたは十人十色①）</a:t>
            </a:r>
          </a:p>
        </p:txBody>
      </p:sp>
      <p:sp>
        <p:nvSpPr>
          <p:cNvPr id="3" name="コンテンツ プレースホルダー 2">
            <a:extLst>
              <a:ext uri="{FF2B5EF4-FFF2-40B4-BE49-F238E27FC236}">
                <a16:creationId xmlns:a16="http://schemas.microsoft.com/office/drawing/2014/main" id="{20767BC8-ECBD-6B07-7BCB-2539D8B6FCB8}"/>
              </a:ext>
            </a:extLst>
          </p:cNvPr>
          <p:cNvSpPr>
            <a:spLocks noGrp="1"/>
          </p:cNvSpPr>
          <p:nvPr>
            <p:ph idx="1"/>
          </p:nvPr>
        </p:nvSpPr>
        <p:spPr>
          <a:xfrm>
            <a:off x="838200" y="1879600"/>
            <a:ext cx="10515600" cy="3060699"/>
          </a:xfrm>
        </p:spPr>
        <p:txBody>
          <a:bodyPr>
            <a:normAutofit/>
          </a:bodyPr>
          <a:lstStyle/>
          <a:p>
            <a:pPr marL="0" indent="0">
              <a:lnSpc>
                <a:spcPts val="3000"/>
              </a:lnSpc>
              <a:buNone/>
            </a:pPr>
            <a:r>
              <a:rPr kumimoji="1" lang="ja-JP" altLang="en-US" sz="2400" dirty="0">
                <a:latin typeface="+mn-ea"/>
              </a:rPr>
              <a:t>認知症の進行やあらわれる症状は、ひとによって大きく異なります。原因となる病気や心身の状態、環境も影響します。</a:t>
            </a:r>
            <a:endParaRPr kumimoji="1" lang="en-US" altLang="ja-JP" sz="2400" dirty="0">
              <a:latin typeface="+mn-ea"/>
            </a:endParaRPr>
          </a:p>
          <a:p>
            <a:pPr marL="0" indent="0">
              <a:lnSpc>
                <a:spcPts val="3000"/>
              </a:lnSpc>
              <a:buNone/>
            </a:pPr>
            <a:r>
              <a:rPr lang="ja-JP" altLang="en-US" dirty="0">
                <a:latin typeface="+mn-ea"/>
              </a:rPr>
              <a:t>■認知症の原因となる病気</a:t>
            </a:r>
            <a:endParaRPr lang="en-US" altLang="ja-JP" dirty="0">
              <a:latin typeface="+mn-ea"/>
            </a:endParaRPr>
          </a:p>
          <a:p>
            <a:pPr marL="0" indent="0">
              <a:lnSpc>
                <a:spcPts val="3000"/>
              </a:lnSpc>
              <a:buNone/>
            </a:pPr>
            <a:r>
              <a:rPr kumimoji="1" lang="ja-JP" altLang="en-US" sz="2400" dirty="0">
                <a:latin typeface="+mn-ea"/>
              </a:rPr>
              <a:t>認知症をおこす病気は多くありますが、代表的なものを紹介します。</a:t>
            </a:r>
            <a:endParaRPr kumimoji="1" lang="en-US" altLang="ja-JP" sz="2400" dirty="0">
              <a:latin typeface="+mn-ea"/>
            </a:endParaRPr>
          </a:p>
          <a:p>
            <a:pPr marL="0" indent="0">
              <a:buNone/>
            </a:pPr>
            <a:r>
              <a:rPr lang="ja-JP" altLang="en-US" dirty="0">
                <a:latin typeface="+mn-ea"/>
              </a:rPr>
              <a:t>▪神経変性疾患</a:t>
            </a:r>
            <a:endParaRPr lang="en-US" altLang="ja-JP" dirty="0">
              <a:latin typeface="+mn-ea"/>
            </a:endParaRPr>
          </a:p>
          <a:p>
            <a:pPr marL="0" indent="0">
              <a:buNone/>
            </a:pPr>
            <a:r>
              <a:rPr lang="ja-JP" altLang="en-US" sz="2000" dirty="0">
                <a:latin typeface="+mn-ea"/>
              </a:rPr>
              <a:t>　</a:t>
            </a:r>
            <a:r>
              <a:rPr lang="en-US" altLang="ja-JP" sz="2000" dirty="0">
                <a:latin typeface="+mn-ea"/>
              </a:rPr>
              <a:t>…</a:t>
            </a:r>
            <a:r>
              <a:rPr lang="ja-JP" altLang="en-US" sz="2000" dirty="0">
                <a:latin typeface="+mn-ea"/>
              </a:rPr>
              <a:t>脳の神経細胞そのものが変化していく病気のグループです。</a:t>
            </a:r>
            <a:endParaRPr lang="en-US" altLang="ja-JP" sz="2000" dirty="0">
              <a:latin typeface="+mn-ea"/>
            </a:endParaRPr>
          </a:p>
        </p:txBody>
      </p:sp>
      <p:graphicFrame>
        <p:nvGraphicFramePr>
          <p:cNvPr id="4" name="表 3">
            <a:extLst>
              <a:ext uri="{FF2B5EF4-FFF2-40B4-BE49-F238E27FC236}">
                <a16:creationId xmlns:a16="http://schemas.microsoft.com/office/drawing/2014/main" id="{C345FD3D-31BF-151E-7946-A36D6A10BAE9}"/>
              </a:ext>
            </a:extLst>
          </p:cNvPr>
          <p:cNvGraphicFramePr>
            <a:graphicFrameLocks noGrp="1"/>
          </p:cNvGraphicFramePr>
          <p:nvPr>
            <p:extLst>
              <p:ext uri="{D42A27DB-BD31-4B8C-83A1-F6EECF244321}">
                <p14:modId xmlns:p14="http://schemas.microsoft.com/office/powerpoint/2010/main" val="1467265093"/>
              </p:ext>
            </p:extLst>
          </p:nvPr>
        </p:nvGraphicFramePr>
        <p:xfrm>
          <a:off x="1120616" y="4694236"/>
          <a:ext cx="9950768" cy="1862138"/>
        </p:xfrm>
        <a:graphic>
          <a:graphicData uri="http://schemas.openxmlformats.org/drawingml/2006/table">
            <a:tbl>
              <a:tblPr firstRow="1" bandRow="1">
                <a:tableStyleId>{D7AC3CCA-C797-4891-BE02-D94E43425B78}</a:tableStyleId>
              </a:tblPr>
              <a:tblGrid>
                <a:gridCol w="2762568">
                  <a:extLst>
                    <a:ext uri="{9D8B030D-6E8A-4147-A177-3AD203B41FA5}">
                      <a16:colId xmlns:a16="http://schemas.microsoft.com/office/drawing/2014/main" val="1651172728"/>
                    </a:ext>
                  </a:extLst>
                </a:gridCol>
                <a:gridCol w="7188200">
                  <a:extLst>
                    <a:ext uri="{9D8B030D-6E8A-4147-A177-3AD203B41FA5}">
                      <a16:colId xmlns:a16="http://schemas.microsoft.com/office/drawing/2014/main" val="1561730142"/>
                    </a:ext>
                  </a:extLst>
                </a:gridCol>
              </a:tblGrid>
              <a:tr h="581978">
                <a:tc>
                  <a:txBody>
                    <a:bodyPr/>
                    <a:lstStyle/>
                    <a:p>
                      <a:pPr>
                        <a:lnSpc>
                          <a:spcPct val="150000"/>
                        </a:lnSpc>
                      </a:pPr>
                      <a:r>
                        <a:rPr kumimoji="1" lang="ja-JP" altLang="en-US" b="0" dirty="0"/>
                        <a:t>アルツハイマー型認知症</a:t>
                      </a:r>
                    </a:p>
                  </a:txBody>
                  <a:tcPr>
                    <a:solidFill>
                      <a:schemeClr val="bg1"/>
                    </a:solidFill>
                  </a:tcPr>
                </a:tc>
                <a:tc>
                  <a:txBody>
                    <a:bodyPr/>
                    <a:lstStyle/>
                    <a:p>
                      <a:r>
                        <a:rPr kumimoji="1" lang="ja-JP" altLang="en-US" b="0" dirty="0"/>
                        <a:t>認知症の中でもっとも多くを占め、初期からもの忘れがみられます。</a:t>
                      </a:r>
                    </a:p>
                  </a:txBody>
                  <a:tcPr>
                    <a:solidFill>
                      <a:schemeClr val="bg1"/>
                    </a:solidFill>
                  </a:tcPr>
                </a:tc>
                <a:extLst>
                  <a:ext uri="{0D108BD9-81ED-4DB2-BD59-A6C34878D82A}">
                    <a16:rowId xmlns:a16="http://schemas.microsoft.com/office/drawing/2014/main" val="793306906"/>
                  </a:ext>
                </a:extLst>
              </a:tr>
              <a:tr h="581978">
                <a:tc>
                  <a:txBody>
                    <a:bodyPr/>
                    <a:lstStyle/>
                    <a:p>
                      <a:pPr>
                        <a:lnSpc>
                          <a:spcPct val="150000"/>
                        </a:lnSpc>
                      </a:pPr>
                      <a:r>
                        <a:rPr kumimoji="1" lang="ja-JP" altLang="en-US" dirty="0"/>
                        <a:t>レビー小体型認知症</a:t>
                      </a:r>
                    </a:p>
                  </a:txBody>
                  <a:tcPr>
                    <a:solidFill>
                      <a:schemeClr val="bg1"/>
                    </a:solidFill>
                  </a:tcPr>
                </a:tc>
                <a:tc>
                  <a:txBody>
                    <a:bodyPr/>
                    <a:lstStyle/>
                    <a:p>
                      <a:r>
                        <a:rPr kumimoji="1" lang="ja-JP" altLang="en-US" dirty="0"/>
                        <a:t>脳の神経細胞にレビー小体というかたまりがたまるため、このように呼ばれます。</a:t>
                      </a:r>
                    </a:p>
                  </a:txBody>
                  <a:tcPr>
                    <a:solidFill>
                      <a:schemeClr val="bg1"/>
                    </a:solidFill>
                  </a:tcPr>
                </a:tc>
                <a:extLst>
                  <a:ext uri="{0D108BD9-81ED-4DB2-BD59-A6C34878D82A}">
                    <a16:rowId xmlns:a16="http://schemas.microsoft.com/office/drawing/2014/main" val="3402863446"/>
                  </a:ext>
                </a:extLst>
              </a:tr>
              <a:tr h="581978">
                <a:tc>
                  <a:txBody>
                    <a:bodyPr/>
                    <a:lstStyle/>
                    <a:p>
                      <a:pPr>
                        <a:lnSpc>
                          <a:spcPct val="150000"/>
                        </a:lnSpc>
                      </a:pPr>
                      <a:r>
                        <a:rPr kumimoji="1" lang="ja-JP" altLang="en-US" dirty="0"/>
                        <a:t>前頭側頭型認知症</a:t>
                      </a:r>
                    </a:p>
                  </a:txBody>
                  <a:tcPr>
                    <a:solidFill>
                      <a:schemeClr val="bg1"/>
                    </a:solidFill>
                  </a:tcPr>
                </a:tc>
                <a:tc>
                  <a:txBody>
                    <a:bodyPr/>
                    <a:lstStyle/>
                    <a:p>
                      <a:r>
                        <a:rPr kumimoji="1" lang="ja-JP" altLang="en-US" dirty="0"/>
                        <a:t>同じ行動を繰り返す、我慢が苦手になるなど行動の変化がみられるタイプと言葉の意味理解が苦手になるタイプなどがあります。</a:t>
                      </a:r>
                    </a:p>
                  </a:txBody>
                  <a:tcPr>
                    <a:solidFill>
                      <a:schemeClr val="bg1"/>
                    </a:solidFill>
                  </a:tcPr>
                </a:tc>
                <a:extLst>
                  <a:ext uri="{0D108BD9-81ED-4DB2-BD59-A6C34878D82A}">
                    <a16:rowId xmlns:a16="http://schemas.microsoft.com/office/drawing/2014/main" val="45032372"/>
                  </a:ext>
                </a:extLst>
              </a:tr>
            </a:tbl>
          </a:graphicData>
        </a:graphic>
      </p:graphicFrame>
      <p:sp>
        <p:nvSpPr>
          <p:cNvPr id="6" name="テキスト ボックス 5">
            <a:extLst>
              <a:ext uri="{FF2B5EF4-FFF2-40B4-BE49-F238E27FC236}">
                <a16:creationId xmlns:a16="http://schemas.microsoft.com/office/drawing/2014/main" id="{5491A039-7206-9AA6-738C-7EB40E6C4638}"/>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2216228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7F21EC-05D7-CCFB-A81B-451DE91A01EE}"/>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3200" dirty="0">
                <a:latin typeface="+mn-ea"/>
                <a:ea typeface="+mn-ea"/>
              </a:rPr>
              <a:t>（あらわれかたは十人十色②）</a:t>
            </a:r>
            <a:endParaRPr kumimoji="1" lang="ja-JP" altLang="en-US" sz="3200" dirty="0"/>
          </a:p>
        </p:txBody>
      </p:sp>
      <p:sp>
        <p:nvSpPr>
          <p:cNvPr id="3" name="コンテンツ プレースホルダー 2">
            <a:extLst>
              <a:ext uri="{FF2B5EF4-FFF2-40B4-BE49-F238E27FC236}">
                <a16:creationId xmlns:a16="http://schemas.microsoft.com/office/drawing/2014/main" id="{33E033E2-C9C4-05F9-B5F4-50E1C21B34AE}"/>
              </a:ext>
            </a:extLst>
          </p:cNvPr>
          <p:cNvSpPr>
            <a:spLocks noGrp="1"/>
          </p:cNvSpPr>
          <p:nvPr>
            <p:ph idx="1"/>
          </p:nvPr>
        </p:nvSpPr>
        <p:spPr/>
        <p:txBody>
          <a:bodyPr>
            <a:normAutofit/>
          </a:bodyPr>
          <a:lstStyle/>
          <a:p>
            <a:pPr marL="0" indent="0">
              <a:buNone/>
            </a:pPr>
            <a:r>
              <a:rPr kumimoji="1" lang="ja-JP" altLang="en-US" dirty="0">
                <a:latin typeface="+mn-ea"/>
              </a:rPr>
              <a:t>▪血管障害</a:t>
            </a:r>
            <a:endParaRPr kumimoji="1" lang="en-US" altLang="ja-JP" dirty="0">
              <a:latin typeface="+mn-ea"/>
            </a:endParaRPr>
          </a:p>
          <a:p>
            <a:pPr marL="0" indent="0">
              <a:buNone/>
            </a:pPr>
            <a:r>
              <a:rPr kumimoji="1" lang="ja-JP" altLang="en-US" sz="2000" dirty="0">
                <a:latin typeface="+mn-ea"/>
              </a:rPr>
              <a:t>　</a:t>
            </a:r>
            <a:r>
              <a:rPr kumimoji="1" lang="en-US" altLang="ja-JP" sz="2000" dirty="0">
                <a:latin typeface="+mn-ea"/>
              </a:rPr>
              <a:t>…</a:t>
            </a:r>
            <a:r>
              <a:rPr kumimoji="1" lang="ja-JP" altLang="en-US" sz="2000" dirty="0">
                <a:latin typeface="+mn-ea"/>
              </a:rPr>
              <a:t>脳梗塞や脳出血等を起こしたことにより、おこってくる認知症のグループです。</a:t>
            </a:r>
            <a:endParaRPr kumimoji="1" lang="en-US" altLang="ja-JP" sz="2000" dirty="0">
              <a:latin typeface="+mn-ea"/>
            </a:endParaRPr>
          </a:p>
          <a:p>
            <a:pPr marL="0" indent="0">
              <a:buNone/>
            </a:pPr>
            <a:endParaRPr lang="en-US" altLang="ja-JP" dirty="0"/>
          </a:p>
          <a:p>
            <a:pPr marL="0" indent="0">
              <a:buNone/>
            </a:pPr>
            <a:endParaRPr kumimoji="1" lang="en-US" altLang="ja-JP" dirty="0"/>
          </a:p>
          <a:p>
            <a:pPr marL="0" indent="0">
              <a:buNone/>
            </a:pPr>
            <a:endParaRPr kumimoji="1" lang="en-US" altLang="ja-JP" sz="2000" dirty="0">
              <a:latin typeface="+mn-ea"/>
            </a:endParaRPr>
          </a:p>
          <a:p>
            <a:pPr marL="0" indent="0">
              <a:buNone/>
            </a:pPr>
            <a:r>
              <a:rPr lang="ja-JP" altLang="en-US" sz="2000" dirty="0">
                <a:latin typeface="+mn-ea"/>
              </a:rPr>
              <a:t>・</a:t>
            </a:r>
            <a:r>
              <a:rPr kumimoji="1" lang="ja-JP" altLang="en-US" sz="2000" u="sng" dirty="0">
                <a:latin typeface="+mn-ea"/>
              </a:rPr>
              <a:t>認知症と似た症状があらわれる疾患</a:t>
            </a:r>
            <a:endParaRPr kumimoji="1" lang="en-US" altLang="ja-JP" sz="2000" u="sng" dirty="0">
              <a:latin typeface="+mn-ea"/>
            </a:endParaRPr>
          </a:p>
          <a:p>
            <a:pPr marL="0" indent="0">
              <a:buNone/>
            </a:pPr>
            <a:r>
              <a:rPr lang="ja-JP" altLang="en-US" sz="2000" dirty="0">
                <a:latin typeface="+mn-ea"/>
              </a:rPr>
              <a:t>他の病気や薬の影響などで、認知症のような症状があらわれる場合もあります。治療によって改善できるものが少なくないので、自己判断せず、早めに受診をしましょう。</a:t>
            </a:r>
            <a:endParaRPr lang="en-US" altLang="ja-JP" sz="2000" dirty="0">
              <a:latin typeface="+mn-ea"/>
            </a:endParaRPr>
          </a:p>
          <a:p>
            <a:pPr marL="0" indent="0">
              <a:buNone/>
            </a:pPr>
            <a:r>
              <a:rPr kumimoji="1" lang="ja-JP" altLang="en-US" sz="2000" dirty="0">
                <a:latin typeface="+mn-ea"/>
              </a:rPr>
              <a:t>　　　　　　　（例）甲状腺機能低下症、正常圧水頭症、慢性硬膜下血腫、うつ状態など</a:t>
            </a:r>
          </a:p>
        </p:txBody>
      </p:sp>
      <p:graphicFrame>
        <p:nvGraphicFramePr>
          <p:cNvPr id="7" name="表 6">
            <a:extLst>
              <a:ext uri="{FF2B5EF4-FFF2-40B4-BE49-F238E27FC236}">
                <a16:creationId xmlns:a16="http://schemas.microsoft.com/office/drawing/2014/main" id="{4D43ACEF-CDD4-C4BD-19EC-2EE09012B362}"/>
              </a:ext>
            </a:extLst>
          </p:cNvPr>
          <p:cNvGraphicFramePr>
            <a:graphicFrameLocks noGrp="1"/>
          </p:cNvGraphicFramePr>
          <p:nvPr>
            <p:extLst>
              <p:ext uri="{D42A27DB-BD31-4B8C-83A1-F6EECF244321}">
                <p14:modId xmlns:p14="http://schemas.microsoft.com/office/powerpoint/2010/main" val="2365685065"/>
              </p:ext>
            </p:extLst>
          </p:nvPr>
        </p:nvGraphicFramePr>
        <p:xfrm>
          <a:off x="1120616" y="2755900"/>
          <a:ext cx="9950768" cy="914400"/>
        </p:xfrm>
        <a:graphic>
          <a:graphicData uri="http://schemas.openxmlformats.org/drawingml/2006/table">
            <a:tbl>
              <a:tblPr firstRow="1" bandRow="1">
                <a:tableStyleId>{D7AC3CCA-C797-4891-BE02-D94E43425B78}</a:tableStyleId>
              </a:tblPr>
              <a:tblGrid>
                <a:gridCol w="2762568">
                  <a:extLst>
                    <a:ext uri="{9D8B030D-6E8A-4147-A177-3AD203B41FA5}">
                      <a16:colId xmlns:a16="http://schemas.microsoft.com/office/drawing/2014/main" val="1651172728"/>
                    </a:ext>
                  </a:extLst>
                </a:gridCol>
                <a:gridCol w="7188200">
                  <a:extLst>
                    <a:ext uri="{9D8B030D-6E8A-4147-A177-3AD203B41FA5}">
                      <a16:colId xmlns:a16="http://schemas.microsoft.com/office/drawing/2014/main" val="1561730142"/>
                    </a:ext>
                  </a:extLst>
                </a:gridCol>
              </a:tblGrid>
              <a:tr h="581978">
                <a:tc>
                  <a:txBody>
                    <a:bodyPr/>
                    <a:lstStyle/>
                    <a:p>
                      <a:pPr>
                        <a:lnSpc>
                          <a:spcPts val="2160"/>
                        </a:lnSpc>
                      </a:pPr>
                      <a:endParaRPr kumimoji="1" lang="en-US" altLang="ja-JP" b="0" dirty="0">
                        <a:latin typeface="+mn-ea"/>
                        <a:ea typeface="+mn-ea"/>
                      </a:endParaRPr>
                    </a:p>
                    <a:p>
                      <a:pPr>
                        <a:lnSpc>
                          <a:spcPts val="2160"/>
                        </a:lnSpc>
                      </a:pPr>
                      <a:r>
                        <a:rPr kumimoji="1" lang="ja-JP" altLang="en-US" b="0" dirty="0">
                          <a:latin typeface="+mn-ea"/>
                          <a:ea typeface="+mn-ea"/>
                        </a:rPr>
                        <a:t>血管性認知症</a:t>
                      </a:r>
                    </a:p>
                  </a:txBody>
                  <a:tcPr>
                    <a:solidFill>
                      <a:schemeClr val="bg1"/>
                    </a:solidFill>
                  </a:tcPr>
                </a:tc>
                <a:tc>
                  <a:txBody>
                    <a:bodyPr/>
                    <a:lstStyle/>
                    <a:p>
                      <a:r>
                        <a:rPr kumimoji="1" lang="ja-JP" altLang="en-US" b="0" dirty="0">
                          <a:latin typeface="+mn-ea"/>
                          <a:ea typeface="+mn-ea"/>
                        </a:rPr>
                        <a:t>脳梗塞・脳出血などのいわゆる脳卒中を繰り返して脳が損傷されたり、脳に血液を送る動脈硬化、狭窄などで脳に栄養や酸素が行き渡らなくなると、認知機能が低下します。生じる症状はさまざまです。</a:t>
                      </a:r>
                    </a:p>
                  </a:txBody>
                  <a:tcPr>
                    <a:solidFill>
                      <a:schemeClr val="bg1"/>
                    </a:solidFill>
                  </a:tcPr>
                </a:tc>
                <a:extLst>
                  <a:ext uri="{0D108BD9-81ED-4DB2-BD59-A6C34878D82A}">
                    <a16:rowId xmlns:a16="http://schemas.microsoft.com/office/drawing/2014/main" val="793306906"/>
                  </a:ext>
                </a:extLst>
              </a:tr>
            </a:tbl>
          </a:graphicData>
        </a:graphic>
      </p:graphicFrame>
      <p:sp>
        <p:nvSpPr>
          <p:cNvPr id="5" name="テキスト ボックス 4">
            <a:extLst>
              <a:ext uri="{FF2B5EF4-FFF2-40B4-BE49-F238E27FC236}">
                <a16:creationId xmlns:a16="http://schemas.microsoft.com/office/drawing/2014/main" id="{A6C6F45A-D037-FCAD-6008-D6BABD965648}"/>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3907044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3E355C-2C84-51F2-581B-56B342460E10}"/>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4000" dirty="0">
                <a:latin typeface="+mn-ea"/>
                <a:ea typeface="+mn-ea"/>
              </a:rPr>
              <a:t>（認知症の経過）</a:t>
            </a:r>
          </a:p>
        </p:txBody>
      </p:sp>
      <p:sp>
        <p:nvSpPr>
          <p:cNvPr id="5" name="コンテンツ プレースホルダー 2">
            <a:extLst>
              <a:ext uri="{FF2B5EF4-FFF2-40B4-BE49-F238E27FC236}">
                <a16:creationId xmlns:a16="http://schemas.microsoft.com/office/drawing/2014/main" id="{F975B997-DCC2-4ED1-021C-4FA51EC3AE4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a:latin typeface="+mn-ea"/>
              </a:rPr>
              <a:t>■進行・経過は個人差が大きい</a:t>
            </a:r>
            <a:endParaRPr lang="en-US" altLang="ja-JP" dirty="0">
              <a:latin typeface="+mn-ea"/>
            </a:endParaRPr>
          </a:p>
          <a:p>
            <a:pPr marL="0" indent="0">
              <a:lnSpc>
                <a:spcPts val="3120"/>
              </a:lnSpc>
              <a:buNone/>
            </a:pPr>
            <a:r>
              <a:rPr lang="ja-JP" altLang="en-US" sz="2600" dirty="0">
                <a:latin typeface="+mn-ea"/>
              </a:rPr>
              <a:t>認知症の進行とともに、認知機能が低下していきますが、進行の仕方は、原因となる病気や人によって違います。</a:t>
            </a:r>
            <a:endParaRPr lang="en-US" altLang="ja-JP" sz="2600" dirty="0">
              <a:latin typeface="+mn-ea"/>
            </a:endParaRPr>
          </a:p>
          <a:p>
            <a:pPr marL="0" indent="0">
              <a:lnSpc>
                <a:spcPts val="2000"/>
              </a:lnSpc>
              <a:buNone/>
            </a:pPr>
            <a:r>
              <a:rPr lang="ja-JP" altLang="en-US" sz="2000" dirty="0">
                <a:latin typeface="+mn-ea"/>
              </a:rPr>
              <a:t>　</a:t>
            </a:r>
            <a:r>
              <a:rPr lang="en-US" altLang="ja-JP" sz="2000" dirty="0">
                <a:latin typeface="+mn-ea"/>
              </a:rPr>
              <a:t>‣</a:t>
            </a:r>
            <a:r>
              <a:rPr lang="ja-JP" altLang="en-US" sz="2000" dirty="0">
                <a:latin typeface="+mn-ea"/>
              </a:rPr>
              <a:t>原因となる病気により、治療法やケア方法も異なります。また、不適切な対応は、</a:t>
            </a:r>
            <a:endParaRPr lang="en-US" altLang="ja-JP" sz="2000" dirty="0">
              <a:latin typeface="+mn-ea"/>
            </a:endParaRPr>
          </a:p>
          <a:p>
            <a:pPr marL="0" indent="0">
              <a:lnSpc>
                <a:spcPts val="2000"/>
              </a:lnSpc>
              <a:buNone/>
            </a:pPr>
            <a:r>
              <a:rPr lang="ja-JP" altLang="en-US" sz="2000" dirty="0">
                <a:latin typeface="+mn-ea"/>
              </a:rPr>
              <a:t>　  行動・心理症状（</a:t>
            </a:r>
            <a:r>
              <a:rPr lang="en-US" altLang="ja-JP" sz="2000" dirty="0">
                <a:latin typeface="+mn-ea"/>
              </a:rPr>
              <a:t>BPSD)</a:t>
            </a:r>
            <a:r>
              <a:rPr lang="ja-JP" altLang="en-US" sz="2000" dirty="0">
                <a:latin typeface="+mn-ea"/>
              </a:rPr>
              <a:t>を招くなど、病状を悪化させることがあります。</a:t>
            </a:r>
            <a:endParaRPr lang="en-US" altLang="ja-JP" sz="2000" dirty="0">
              <a:latin typeface="+mn-ea"/>
            </a:endParaRPr>
          </a:p>
          <a:p>
            <a:pPr marL="0" indent="0">
              <a:lnSpc>
                <a:spcPts val="2000"/>
              </a:lnSpc>
              <a:buNone/>
            </a:pPr>
            <a:endParaRPr lang="en-US" altLang="ja-JP" sz="2000" dirty="0">
              <a:latin typeface="+mn-ea"/>
            </a:endParaRPr>
          </a:p>
          <a:p>
            <a:pPr marL="0" indent="0">
              <a:buNone/>
            </a:pPr>
            <a:r>
              <a:rPr lang="ja-JP" altLang="en-US" dirty="0">
                <a:latin typeface="+mn-ea"/>
              </a:rPr>
              <a:t>■初期のうちに将来を考える</a:t>
            </a:r>
            <a:endParaRPr lang="en-US" altLang="ja-JP" dirty="0">
              <a:latin typeface="+mn-ea"/>
            </a:endParaRPr>
          </a:p>
          <a:p>
            <a:pPr marL="0" indent="0">
              <a:buNone/>
            </a:pPr>
            <a:endParaRPr lang="ja-JP" altLang="en-US" dirty="0"/>
          </a:p>
        </p:txBody>
      </p:sp>
      <p:pic>
        <p:nvPicPr>
          <p:cNvPr id="12" name="図 11">
            <a:extLst>
              <a:ext uri="{FF2B5EF4-FFF2-40B4-BE49-F238E27FC236}">
                <a16:creationId xmlns:a16="http://schemas.microsoft.com/office/drawing/2014/main" id="{7C95DB97-E5CE-DDDE-EDF3-BFF3608CCBC3}"/>
              </a:ext>
            </a:extLst>
          </p:cNvPr>
          <p:cNvPicPr>
            <a:picLocks noChangeAspect="1"/>
          </p:cNvPicPr>
          <p:nvPr/>
        </p:nvPicPr>
        <p:blipFill>
          <a:blip r:embed="rId3"/>
          <a:stretch>
            <a:fillRect/>
          </a:stretch>
        </p:blipFill>
        <p:spPr>
          <a:xfrm>
            <a:off x="5664751" y="4124960"/>
            <a:ext cx="6161741" cy="2367915"/>
          </a:xfrm>
          <a:prstGeom prst="rect">
            <a:avLst/>
          </a:prstGeom>
        </p:spPr>
      </p:pic>
      <p:sp>
        <p:nvSpPr>
          <p:cNvPr id="4" name="テキスト ボックス 3">
            <a:extLst>
              <a:ext uri="{FF2B5EF4-FFF2-40B4-BE49-F238E27FC236}">
                <a16:creationId xmlns:a16="http://schemas.microsoft.com/office/drawing/2014/main" id="{DB95B2D1-D645-C23C-609C-A9BDF21C23CB}"/>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124726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815BDF-A558-3F86-EFC0-87C9D11A4EB1}"/>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4000" dirty="0">
                <a:latin typeface="+mn-ea"/>
                <a:ea typeface="+mn-ea"/>
              </a:rPr>
              <a:t>（若年性認知症とは）</a:t>
            </a:r>
          </a:p>
        </p:txBody>
      </p:sp>
      <p:sp>
        <p:nvSpPr>
          <p:cNvPr id="3" name="コンテンツ プレースホルダー 2">
            <a:extLst>
              <a:ext uri="{FF2B5EF4-FFF2-40B4-BE49-F238E27FC236}">
                <a16:creationId xmlns:a16="http://schemas.microsoft.com/office/drawing/2014/main" id="{82AC9F99-7058-F666-56A8-1EC7620F0B8F}"/>
              </a:ext>
            </a:extLst>
          </p:cNvPr>
          <p:cNvSpPr>
            <a:spLocks noGrp="1"/>
          </p:cNvSpPr>
          <p:nvPr>
            <p:ph idx="1"/>
          </p:nvPr>
        </p:nvSpPr>
        <p:spPr>
          <a:xfrm>
            <a:off x="838200" y="1825625"/>
            <a:ext cx="10515600" cy="4562476"/>
          </a:xfrm>
        </p:spPr>
        <p:txBody>
          <a:bodyPr>
            <a:normAutofit/>
          </a:bodyPr>
          <a:lstStyle/>
          <a:p>
            <a:pPr marL="0" indent="0">
              <a:buNone/>
            </a:pPr>
            <a:r>
              <a:rPr kumimoji="1" lang="ja-JP" altLang="en-US" dirty="0">
                <a:latin typeface="+mn-ea"/>
              </a:rPr>
              <a:t>■</a:t>
            </a:r>
            <a:r>
              <a:rPr kumimoji="1" lang="en-US" altLang="ja-JP" dirty="0">
                <a:latin typeface="+mn-ea"/>
              </a:rPr>
              <a:t>65</a:t>
            </a:r>
            <a:r>
              <a:rPr kumimoji="1" lang="ja-JP" altLang="en-US" dirty="0">
                <a:latin typeface="+mn-ea"/>
              </a:rPr>
              <a:t>歳未満で発症する認知症の総称</a:t>
            </a:r>
            <a:endParaRPr kumimoji="1" lang="en-US" altLang="ja-JP" dirty="0">
              <a:latin typeface="+mn-ea"/>
            </a:endParaRPr>
          </a:p>
          <a:p>
            <a:pPr marL="0" indent="0">
              <a:lnSpc>
                <a:spcPts val="2200"/>
              </a:lnSpc>
              <a:buNone/>
            </a:pPr>
            <a:r>
              <a:rPr lang="ja-JP" altLang="en-US" sz="2400" dirty="0">
                <a:latin typeface="+mn-ea"/>
              </a:rPr>
              <a:t>・認知症は高齢になるほど発症しやすくなりますが、若い世代で発症する</a:t>
            </a:r>
            <a:endParaRPr lang="en-US" altLang="ja-JP" sz="2400" dirty="0">
              <a:latin typeface="+mn-ea"/>
            </a:endParaRPr>
          </a:p>
          <a:p>
            <a:pPr marL="0" indent="0">
              <a:lnSpc>
                <a:spcPts val="2200"/>
              </a:lnSpc>
              <a:buNone/>
            </a:pPr>
            <a:r>
              <a:rPr lang="ja-JP" altLang="en-US" sz="2400" dirty="0">
                <a:latin typeface="+mn-ea"/>
              </a:rPr>
              <a:t>　場合もあります。</a:t>
            </a:r>
            <a:endParaRPr lang="en-US" altLang="ja-JP" sz="2400" dirty="0">
              <a:latin typeface="+mn-ea"/>
            </a:endParaRPr>
          </a:p>
          <a:p>
            <a:pPr marL="0" indent="0">
              <a:lnSpc>
                <a:spcPts val="2200"/>
              </a:lnSpc>
              <a:buNone/>
            </a:pPr>
            <a:r>
              <a:rPr lang="ja-JP" altLang="en-US" sz="2400" dirty="0">
                <a:latin typeface="+mn-ea"/>
              </a:rPr>
              <a:t>・働き盛りで、就学期の子どもがいる場合も多く、仕事を辞めなければな</a:t>
            </a:r>
            <a:endParaRPr lang="en-US" altLang="ja-JP" sz="2400" dirty="0">
              <a:latin typeface="+mn-ea"/>
            </a:endParaRPr>
          </a:p>
          <a:p>
            <a:pPr marL="0" indent="0">
              <a:lnSpc>
                <a:spcPts val="2200"/>
              </a:lnSpc>
              <a:buNone/>
            </a:pPr>
            <a:r>
              <a:rPr lang="ja-JP" altLang="en-US" sz="2400" dirty="0">
                <a:latin typeface="+mn-ea"/>
              </a:rPr>
              <a:t>　らなくなると、経済的困難に陥ってしまいます。育児・</a:t>
            </a:r>
            <a:r>
              <a:rPr lang="ja-JP" altLang="en-US" sz="2400">
                <a:latin typeface="+mn-ea"/>
              </a:rPr>
              <a:t>家事に関する</a:t>
            </a:r>
            <a:endParaRPr lang="en-US" altLang="ja-JP" sz="2400" dirty="0">
              <a:latin typeface="+mn-ea"/>
            </a:endParaRPr>
          </a:p>
          <a:p>
            <a:pPr marL="0" indent="0">
              <a:lnSpc>
                <a:spcPts val="2200"/>
              </a:lnSpc>
              <a:buNone/>
            </a:pPr>
            <a:r>
              <a:rPr lang="ja-JP" altLang="en-US" sz="2400" dirty="0">
                <a:latin typeface="+mn-ea"/>
              </a:rPr>
              <a:t>　困難など、高齢者と異なる問題も生じます。</a:t>
            </a:r>
            <a:endParaRPr lang="en-US" altLang="ja-JP" sz="2400" dirty="0">
              <a:latin typeface="+mn-ea"/>
            </a:endParaRPr>
          </a:p>
          <a:p>
            <a:pPr marL="0" indent="0">
              <a:lnSpc>
                <a:spcPts val="2200"/>
              </a:lnSpc>
              <a:buNone/>
            </a:pPr>
            <a:r>
              <a:rPr lang="ja-JP" altLang="en-US" sz="2400" dirty="0">
                <a:latin typeface="+mn-ea"/>
              </a:rPr>
              <a:t>・高齢の人の場合に比べ、周囲の人も家族も、病気を理解し、受け入れる</a:t>
            </a:r>
            <a:endParaRPr lang="en-US" altLang="ja-JP" sz="2400" dirty="0">
              <a:latin typeface="+mn-ea"/>
            </a:endParaRPr>
          </a:p>
          <a:p>
            <a:pPr marL="0" indent="0">
              <a:lnSpc>
                <a:spcPts val="2200"/>
              </a:lnSpc>
              <a:buNone/>
            </a:pPr>
            <a:r>
              <a:rPr lang="ja-JP" altLang="en-US" sz="2400" dirty="0">
                <a:latin typeface="+mn-ea"/>
              </a:rPr>
              <a:t>　のに往々にして時間がかかります。職場や地域での理解や手助けが求め</a:t>
            </a:r>
            <a:endParaRPr lang="en-US" altLang="ja-JP" sz="2400" dirty="0">
              <a:latin typeface="+mn-ea"/>
            </a:endParaRPr>
          </a:p>
          <a:p>
            <a:pPr marL="0" indent="0">
              <a:lnSpc>
                <a:spcPts val="2200"/>
              </a:lnSpc>
              <a:buNone/>
            </a:pPr>
            <a:r>
              <a:rPr lang="ja-JP" altLang="en-US" sz="2400" dirty="0">
                <a:latin typeface="+mn-ea"/>
              </a:rPr>
              <a:t>　られます。</a:t>
            </a:r>
            <a:endParaRPr lang="en-US" altLang="ja-JP" sz="900" dirty="0">
              <a:latin typeface="+mn-ea"/>
            </a:endParaRPr>
          </a:p>
          <a:p>
            <a:pPr marL="0" indent="0">
              <a:lnSpc>
                <a:spcPct val="100000"/>
              </a:lnSpc>
              <a:buNone/>
            </a:pPr>
            <a:endParaRPr lang="en-US" altLang="ja-JP" sz="800" dirty="0">
              <a:latin typeface="+mn-ea"/>
            </a:endParaRPr>
          </a:p>
          <a:p>
            <a:pPr marL="0" indent="0">
              <a:buNone/>
            </a:pPr>
            <a:r>
              <a:rPr lang="ja-JP" altLang="en-US" dirty="0">
                <a:latin typeface="+mn-ea"/>
              </a:rPr>
              <a:t>■安心して暮らすために</a:t>
            </a:r>
            <a:endParaRPr lang="en-US" altLang="ja-JP" dirty="0">
              <a:latin typeface="+mn-ea"/>
            </a:endParaRPr>
          </a:p>
          <a:p>
            <a:pPr marL="0" indent="0">
              <a:buNone/>
            </a:pPr>
            <a:endParaRPr kumimoji="1" lang="ja-JP" altLang="en-US" dirty="0">
              <a:latin typeface="+mn-ea"/>
            </a:endParaRPr>
          </a:p>
        </p:txBody>
      </p:sp>
      <p:sp>
        <p:nvSpPr>
          <p:cNvPr id="5" name="テキスト ボックス 4">
            <a:extLst>
              <a:ext uri="{FF2B5EF4-FFF2-40B4-BE49-F238E27FC236}">
                <a16:creationId xmlns:a16="http://schemas.microsoft.com/office/drawing/2014/main" id="{33363ADD-80F5-35ED-D42A-9751C3D66605}"/>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481855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BB08CB-EB90-0019-035C-55F2FE6C319C}"/>
              </a:ext>
            </a:extLst>
          </p:cNvPr>
          <p:cNvSpPr>
            <a:spLocks noGrp="1"/>
          </p:cNvSpPr>
          <p:nvPr>
            <p:ph type="title"/>
          </p:nvPr>
        </p:nvSpPr>
        <p:spPr/>
        <p:txBody>
          <a:bodyPr>
            <a:normAutofit/>
          </a:bodyPr>
          <a:lstStyle/>
          <a:p>
            <a:r>
              <a:rPr kumimoji="1" lang="ja-JP" altLang="en-US" dirty="0">
                <a:latin typeface="+mn-ea"/>
                <a:ea typeface="+mn-ea"/>
              </a:rPr>
              <a:t>認知症を理解する</a:t>
            </a:r>
            <a:r>
              <a:rPr kumimoji="1" lang="ja-JP" altLang="en-US" sz="3600" dirty="0">
                <a:latin typeface="+mn-ea"/>
                <a:ea typeface="+mn-ea"/>
              </a:rPr>
              <a:t>（認知症は予防できる？）</a:t>
            </a:r>
          </a:p>
        </p:txBody>
      </p:sp>
      <p:sp>
        <p:nvSpPr>
          <p:cNvPr id="3" name="コンテンツ プレースホルダー 2">
            <a:extLst>
              <a:ext uri="{FF2B5EF4-FFF2-40B4-BE49-F238E27FC236}">
                <a16:creationId xmlns:a16="http://schemas.microsoft.com/office/drawing/2014/main" id="{6EDF2CE6-9014-7601-BCDC-C51B8C547058}"/>
              </a:ext>
            </a:extLst>
          </p:cNvPr>
          <p:cNvSpPr>
            <a:spLocks noGrp="1"/>
          </p:cNvSpPr>
          <p:nvPr>
            <p:ph idx="1"/>
          </p:nvPr>
        </p:nvSpPr>
        <p:spPr>
          <a:xfrm>
            <a:off x="838200" y="1825624"/>
            <a:ext cx="10515600" cy="5133976"/>
          </a:xfrm>
        </p:spPr>
        <p:txBody>
          <a:bodyPr>
            <a:normAutofit fontScale="92500" lnSpcReduction="10000"/>
          </a:bodyPr>
          <a:lstStyle/>
          <a:p>
            <a:pPr marL="0" indent="0">
              <a:buNone/>
            </a:pPr>
            <a:r>
              <a:rPr kumimoji="1" lang="ja-JP" altLang="en-US" dirty="0">
                <a:latin typeface="+mn-ea"/>
              </a:rPr>
              <a:t>■認知症予防についての考え方</a:t>
            </a:r>
            <a:endParaRPr kumimoji="1" lang="en-US" altLang="ja-JP" dirty="0">
              <a:latin typeface="+mn-ea"/>
            </a:endParaRPr>
          </a:p>
          <a:p>
            <a:pPr marL="0" indent="0">
              <a:lnSpc>
                <a:spcPts val="1800"/>
              </a:lnSpc>
              <a:buNone/>
            </a:pPr>
            <a:r>
              <a:rPr lang="ja-JP" altLang="en-US" sz="2200" dirty="0">
                <a:latin typeface="+mn-ea"/>
              </a:rPr>
              <a:t>　これをすれば「認知症にならない」という予防法はありません。ライフスタイルの改善　</a:t>
            </a:r>
            <a:endParaRPr lang="en-US" altLang="ja-JP" sz="2200" dirty="0">
              <a:latin typeface="+mn-ea"/>
            </a:endParaRPr>
          </a:p>
          <a:p>
            <a:pPr marL="0" indent="0">
              <a:lnSpc>
                <a:spcPts val="1800"/>
              </a:lnSpc>
              <a:buNone/>
            </a:pPr>
            <a:r>
              <a:rPr lang="ja-JP" altLang="en-US" sz="2200" dirty="0">
                <a:latin typeface="+mn-ea"/>
              </a:rPr>
              <a:t>　により、認知症発症のリスクを減らすことは可能です。また認知症になってからも、進</a:t>
            </a:r>
            <a:endParaRPr lang="en-US" altLang="ja-JP" sz="2200" dirty="0">
              <a:latin typeface="+mn-ea"/>
            </a:endParaRPr>
          </a:p>
          <a:p>
            <a:pPr marL="0" indent="0">
              <a:lnSpc>
                <a:spcPts val="1800"/>
              </a:lnSpc>
              <a:buNone/>
            </a:pPr>
            <a:r>
              <a:rPr lang="ja-JP" altLang="en-US" sz="2200" dirty="0">
                <a:latin typeface="+mn-ea"/>
              </a:rPr>
              <a:t>　行をゆるやかにすることが期待できます。</a:t>
            </a:r>
            <a:endParaRPr lang="en-US" altLang="ja-JP" sz="2200" dirty="0">
              <a:latin typeface="+mn-ea"/>
            </a:endParaRPr>
          </a:p>
          <a:p>
            <a:pPr marL="0" indent="0">
              <a:lnSpc>
                <a:spcPts val="500"/>
              </a:lnSpc>
              <a:buNone/>
            </a:pPr>
            <a:endParaRPr kumimoji="1" lang="en-US" altLang="ja-JP" sz="2200" dirty="0">
              <a:latin typeface="+mn-ea"/>
            </a:endParaRPr>
          </a:p>
          <a:p>
            <a:pPr marL="0" indent="0">
              <a:buNone/>
            </a:pPr>
            <a:r>
              <a:rPr lang="ja-JP" altLang="en-US" dirty="0">
                <a:latin typeface="+mn-ea"/>
              </a:rPr>
              <a:t>■予防のためのポイント</a:t>
            </a:r>
            <a:endParaRPr lang="en-US" altLang="ja-JP" dirty="0">
              <a:latin typeface="+mn-ea"/>
            </a:endParaRPr>
          </a:p>
          <a:p>
            <a:pPr marL="0" indent="0">
              <a:buNone/>
            </a:pPr>
            <a:r>
              <a:rPr lang="ja-JP" altLang="en-US" sz="2200" dirty="0">
                <a:latin typeface="+mn-ea"/>
              </a:rPr>
              <a:t>▪血管性認知症を予防する</a:t>
            </a:r>
            <a:endParaRPr lang="en-US" altLang="ja-JP" sz="2200" dirty="0">
              <a:latin typeface="+mn-ea"/>
            </a:endParaRPr>
          </a:p>
          <a:p>
            <a:pPr marL="0" indent="0">
              <a:buNone/>
            </a:pPr>
            <a:r>
              <a:rPr lang="ja-JP" altLang="en-US" sz="2200" dirty="0">
                <a:latin typeface="+mn-ea"/>
              </a:rPr>
              <a:t>▪アルツハイマー型認知症を予防する</a:t>
            </a:r>
            <a:endParaRPr lang="en-US" altLang="ja-JP" sz="2200" dirty="0">
              <a:latin typeface="+mn-ea"/>
            </a:endParaRPr>
          </a:p>
          <a:p>
            <a:pPr marL="0" indent="0">
              <a:buNone/>
            </a:pPr>
            <a:r>
              <a:rPr lang="ja-JP" altLang="en-US" sz="2200" dirty="0">
                <a:latin typeface="+mn-ea"/>
              </a:rPr>
              <a:t>▪脳の病気の加速因子を防ぐ</a:t>
            </a:r>
            <a:endParaRPr lang="en-US" altLang="ja-JP" sz="2200" dirty="0">
              <a:latin typeface="+mn-ea"/>
            </a:endParaRPr>
          </a:p>
          <a:p>
            <a:pPr marL="0" indent="0">
              <a:lnSpc>
                <a:spcPts val="500"/>
              </a:lnSpc>
              <a:buNone/>
            </a:pPr>
            <a:endParaRPr lang="en-US" altLang="ja-JP" sz="2200" dirty="0">
              <a:latin typeface="+mn-ea"/>
            </a:endParaRPr>
          </a:p>
          <a:p>
            <a:pPr marL="0" indent="0">
              <a:buNone/>
            </a:pPr>
            <a:r>
              <a:rPr kumimoji="1" lang="ja-JP" altLang="en-US" dirty="0">
                <a:latin typeface="+mn-ea"/>
              </a:rPr>
              <a:t>■脳の活性化を図る</a:t>
            </a:r>
            <a:endParaRPr kumimoji="1" lang="en-US" altLang="ja-JP" dirty="0">
              <a:latin typeface="+mn-ea"/>
            </a:endParaRPr>
          </a:p>
          <a:p>
            <a:pPr marL="0" indent="0">
              <a:lnSpc>
                <a:spcPts val="1800"/>
              </a:lnSpc>
              <a:buNone/>
            </a:pPr>
            <a:r>
              <a:rPr lang="ja-JP" altLang="en-US" sz="2200" dirty="0">
                <a:latin typeface="+mn-ea"/>
              </a:rPr>
              <a:t>　認知症の予防のためには、「何をするか」ではなく、どう刺激ある日常を送るかが重要</a:t>
            </a:r>
            <a:endParaRPr lang="en-US" altLang="ja-JP" sz="2200" dirty="0">
              <a:latin typeface="+mn-ea"/>
            </a:endParaRPr>
          </a:p>
          <a:p>
            <a:pPr marL="0" indent="0">
              <a:lnSpc>
                <a:spcPts val="1800"/>
              </a:lnSpc>
              <a:buNone/>
            </a:pPr>
            <a:r>
              <a:rPr lang="ja-JP" altLang="en-US" sz="2200" dirty="0">
                <a:latin typeface="+mn-ea"/>
              </a:rPr>
              <a:t>　です。脳の活性化にはいろいろな方法がありますが、何をするにしても大切なのは、</a:t>
            </a:r>
            <a:endParaRPr lang="en-US" altLang="ja-JP" sz="2200" dirty="0">
              <a:latin typeface="+mn-ea"/>
            </a:endParaRPr>
          </a:p>
          <a:p>
            <a:pPr marL="0" indent="0">
              <a:lnSpc>
                <a:spcPts val="1800"/>
              </a:lnSpc>
              <a:buNone/>
            </a:pPr>
            <a:r>
              <a:rPr lang="ja-JP" altLang="en-US" sz="2200" dirty="0">
                <a:latin typeface="+mn-ea"/>
              </a:rPr>
              <a:t> 「脳活性化の</a:t>
            </a:r>
            <a:r>
              <a:rPr lang="en-US" altLang="ja-JP" sz="2200" dirty="0">
                <a:latin typeface="+mn-ea"/>
              </a:rPr>
              <a:t>4</a:t>
            </a:r>
            <a:r>
              <a:rPr lang="ja-JP" altLang="en-US" sz="2200" dirty="0">
                <a:latin typeface="+mn-ea"/>
              </a:rPr>
              <a:t>原則」を楽しく行うことです。</a:t>
            </a:r>
            <a:endParaRPr kumimoji="1" lang="ja-JP" altLang="en-US" sz="2200" dirty="0">
              <a:latin typeface="+mn-ea"/>
            </a:endParaRPr>
          </a:p>
        </p:txBody>
      </p:sp>
      <p:sp>
        <p:nvSpPr>
          <p:cNvPr id="5" name="テキスト ボックス 4">
            <a:extLst>
              <a:ext uri="{FF2B5EF4-FFF2-40B4-BE49-F238E27FC236}">
                <a16:creationId xmlns:a16="http://schemas.microsoft.com/office/drawing/2014/main" id="{5DF22D63-2B96-38E4-EC2B-6FCDEC628777}"/>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3599112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40C058-834A-9345-79DA-339CA78F50E0}"/>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2400" dirty="0">
                <a:latin typeface="+mn-ea"/>
                <a:ea typeface="+mn-ea"/>
              </a:rPr>
              <a:t>（早期の受診から前向きな生活へ）①</a:t>
            </a:r>
          </a:p>
        </p:txBody>
      </p:sp>
      <p:sp>
        <p:nvSpPr>
          <p:cNvPr id="3" name="コンテンツ プレースホルダー 2">
            <a:extLst>
              <a:ext uri="{FF2B5EF4-FFF2-40B4-BE49-F238E27FC236}">
                <a16:creationId xmlns:a16="http://schemas.microsoft.com/office/drawing/2014/main" id="{49D8B5F5-A6FB-9B78-9A15-6B5D1414C02C}"/>
              </a:ext>
            </a:extLst>
          </p:cNvPr>
          <p:cNvSpPr>
            <a:spLocks noGrp="1"/>
          </p:cNvSpPr>
          <p:nvPr>
            <p:ph idx="1"/>
          </p:nvPr>
        </p:nvSpPr>
        <p:spPr>
          <a:xfrm>
            <a:off x="838200" y="1825624"/>
            <a:ext cx="10515600" cy="4930775"/>
          </a:xfrm>
        </p:spPr>
        <p:txBody>
          <a:bodyPr>
            <a:normAutofit fontScale="92500"/>
          </a:bodyPr>
          <a:lstStyle/>
          <a:p>
            <a:pPr marL="0" indent="0">
              <a:buNone/>
            </a:pPr>
            <a:r>
              <a:rPr kumimoji="1" lang="ja-JP" altLang="en-US" sz="3000" dirty="0">
                <a:latin typeface="+mn-ea"/>
              </a:rPr>
              <a:t>▪診断は認知症専門の医療機関へ</a:t>
            </a:r>
            <a:endParaRPr kumimoji="1" lang="en-US" altLang="ja-JP" sz="3000" dirty="0">
              <a:latin typeface="+mn-ea"/>
            </a:endParaRPr>
          </a:p>
          <a:p>
            <a:pPr marL="0" indent="0">
              <a:lnSpc>
                <a:spcPts val="1800"/>
              </a:lnSpc>
              <a:buNone/>
            </a:pPr>
            <a:r>
              <a:rPr lang="ja-JP" altLang="en-US" sz="2400" dirty="0">
                <a:latin typeface="+mn-ea"/>
              </a:rPr>
              <a:t>　・認知症の診断は初期程むずかしく、専門の医療機関への受診が望まれま</a:t>
            </a:r>
            <a:endParaRPr lang="en-US" altLang="ja-JP" sz="2400" dirty="0">
              <a:latin typeface="+mn-ea"/>
            </a:endParaRPr>
          </a:p>
          <a:p>
            <a:pPr marL="0" indent="0">
              <a:lnSpc>
                <a:spcPts val="1800"/>
              </a:lnSpc>
              <a:buNone/>
            </a:pPr>
            <a:r>
              <a:rPr lang="ja-JP" altLang="en-US" sz="2400" dirty="0">
                <a:latin typeface="+mn-ea"/>
              </a:rPr>
              <a:t>　　す。うつ病やうつ状態と区別がつきにくいケースもあります。</a:t>
            </a:r>
            <a:endParaRPr lang="en-US" altLang="ja-JP" sz="2400" dirty="0">
              <a:latin typeface="+mn-ea"/>
            </a:endParaRPr>
          </a:p>
          <a:p>
            <a:pPr marL="0" indent="0">
              <a:lnSpc>
                <a:spcPts val="1800"/>
              </a:lnSpc>
              <a:buNone/>
            </a:pPr>
            <a:r>
              <a:rPr kumimoji="1" lang="ja-JP" altLang="en-US" sz="2400" dirty="0">
                <a:latin typeface="+mn-ea"/>
              </a:rPr>
              <a:t>　・本人や家族から丁寧に話を聞き、認知機能の検査も併せて総合的に判断され　</a:t>
            </a:r>
            <a:endParaRPr kumimoji="1" lang="en-US" altLang="ja-JP" sz="2400" dirty="0">
              <a:latin typeface="+mn-ea"/>
            </a:endParaRPr>
          </a:p>
          <a:p>
            <a:pPr marL="0" indent="0">
              <a:lnSpc>
                <a:spcPts val="1800"/>
              </a:lnSpc>
              <a:buNone/>
            </a:pPr>
            <a:r>
              <a:rPr lang="ja-JP" altLang="en-US" sz="2400" dirty="0">
                <a:latin typeface="+mn-ea"/>
              </a:rPr>
              <a:t>　　</a:t>
            </a:r>
            <a:r>
              <a:rPr kumimoji="1" lang="ja-JP" altLang="en-US" sz="2400" dirty="0">
                <a:latin typeface="+mn-ea"/>
              </a:rPr>
              <a:t>ます。</a:t>
            </a:r>
            <a:endParaRPr kumimoji="1" lang="en-US" altLang="ja-JP" sz="2400" dirty="0">
              <a:latin typeface="+mn-ea"/>
            </a:endParaRPr>
          </a:p>
          <a:p>
            <a:pPr marL="0" indent="0">
              <a:buNone/>
            </a:pPr>
            <a:r>
              <a:rPr lang="ja-JP" altLang="en-US" sz="3000" dirty="0">
                <a:latin typeface="+mn-ea"/>
              </a:rPr>
              <a:t>▪納得のいく診断を受けるために</a:t>
            </a:r>
            <a:endParaRPr lang="en-US" altLang="ja-JP" sz="3000" dirty="0">
              <a:latin typeface="+mn-ea"/>
            </a:endParaRPr>
          </a:p>
          <a:p>
            <a:pPr marL="0" indent="0">
              <a:lnSpc>
                <a:spcPts val="1800"/>
              </a:lnSpc>
              <a:buNone/>
            </a:pPr>
            <a:r>
              <a:rPr lang="ja-JP" altLang="en-US" sz="2400" dirty="0">
                <a:latin typeface="+mn-ea"/>
              </a:rPr>
              <a:t>　</a:t>
            </a:r>
            <a:r>
              <a:rPr kumimoji="1" lang="ja-JP" altLang="en-US" sz="2400" dirty="0">
                <a:latin typeface="+mn-ea"/>
              </a:rPr>
              <a:t>・かかりつけ医から紹介してもらうほか、市町村の保健センターや地域包括支</a:t>
            </a:r>
            <a:endParaRPr kumimoji="1" lang="en-US" altLang="ja-JP" sz="2400" dirty="0">
              <a:latin typeface="+mn-ea"/>
            </a:endParaRPr>
          </a:p>
          <a:p>
            <a:pPr marL="0" indent="0">
              <a:lnSpc>
                <a:spcPts val="1800"/>
              </a:lnSpc>
              <a:buNone/>
            </a:pPr>
            <a:r>
              <a:rPr lang="ja-JP" altLang="en-US" sz="2400" dirty="0">
                <a:latin typeface="+mn-ea"/>
              </a:rPr>
              <a:t>　　</a:t>
            </a:r>
            <a:r>
              <a:rPr kumimoji="1" lang="ja-JP" altLang="en-US" sz="2400" dirty="0">
                <a:latin typeface="+mn-ea"/>
              </a:rPr>
              <a:t>援センターなどで、認知症疾患医療センターをはじめとする専門医療機関の</a:t>
            </a:r>
            <a:endParaRPr kumimoji="1" lang="en-US" altLang="ja-JP" sz="2400" dirty="0">
              <a:latin typeface="+mn-ea"/>
            </a:endParaRPr>
          </a:p>
          <a:p>
            <a:pPr marL="0" indent="0">
              <a:lnSpc>
                <a:spcPts val="1800"/>
              </a:lnSpc>
              <a:buNone/>
            </a:pPr>
            <a:r>
              <a:rPr kumimoji="1" lang="ja-JP" altLang="en-US" sz="2400" dirty="0">
                <a:latin typeface="+mn-ea"/>
              </a:rPr>
              <a:t>　　紹介をしてもらうことができます。</a:t>
            </a:r>
            <a:endParaRPr kumimoji="1" lang="en-US" altLang="ja-JP" sz="2400" dirty="0">
              <a:latin typeface="+mn-ea"/>
            </a:endParaRPr>
          </a:p>
          <a:p>
            <a:pPr marL="0" indent="0">
              <a:buNone/>
            </a:pPr>
            <a:r>
              <a:rPr lang="ja-JP" altLang="en-US" sz="2400" dirty="0">
                <a:latin typeface="+mn-ea"/>
              </a:rPr>
              <a:t>　・診断を受けた後も継続した医療が必要な場合があります。</a:t>
            </a:r>
            <a:endParaRPr lang="en-US" altLang="ja-JP" sz="2400" dirty="0">
              <a:latin typeface="+mn-ea"/>
            </a:endParaRPr>
          </a:p>
          <a:p>
            <a:pPr marL="0" indent="0">
              <a:lnSpc>
                <a:spcPts val="2000"/>
              </a:lnSpc>
              <a:buNone/>
            </a:pPr>
            <a:r>
              <a:rPr kumimoji="1" lang="ja-JP" altLang="en-US" sz="2400" dirty="0">
                <a:latin typeface="+mn-ea"/>
              </a:rPr>
              <a:t>　・診断を受ける際、事前に相談したい内容のメモを用意して受診するのが良い</a:t>
            </a:r>
            <a:endParaRPr kumimoji="1" lang="en-US" altLang="ja-JP" sz="2400" dirty="0">
              <a:latin typeface="+mn-ea"/>
            </a:endParaRPr>
          </a:p>
          <a:p>
            <a:pPr marL="0" indent="0">
              <a:lnSpc>
                <a:spcPts val="2000"/>
              </a:lnSpc>
              <a:buNone/>
            </a:pPr>
            <a:r>
              <a:rPr lang="ja-JP" altLang="en-US" sz="2400" dirty="0">
                <a:latin typeface="+mn-ea"/>
              </a:rPr>
              <a:t>　　</a:t>
            </a:r>
            <a:r>
              <a:rPr kumimoji="1" lang="ja-JP" altLang="en-US" sz="2400" dirty="0">
                <a:latin typeface="+mn-ea"/>
              </a:rPr>
              <a:t>でしょう。</a:t>
            </a:r>
          </a:p>
        </p:txBody>
      </p:sp>
      <p:sp>
        <p:nvSpPr>
          <p:cNvPr id="5" name="テキスト ボックス 4">
            <a:extLst>
              <a:ext uri="{FF2B5EF4-FFF2-40B4-BE49-F238E27FC236}">
                <a16:creationId xmlns:a16="http://schemas.microsoft.com/office/drawing/2014/main" id="{1DF0C2B3-3FDF-A42F-FB9C-C353D59EA7E7}"/>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148151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FFCFA"/>
            </a:gs>
            <a:gs pos="17000">
              <a:srgbClr val="FDF2EB"/>
            </a:gs>
            <a:gs pos="98000">
              <a:schemeClr val="bg1"/>
            </a:gs>
            <a:gs pos="0">
              <a:srgbClr val="FFC081"/>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EF5310-FBB5-B711-7C7D-CAE588FE4898}"/>
              </a:ext>
            </a:extLst>
          </p:cNvPr>
          <p:cNvSpPr>
            <a:spLocks noGrp="1"/>
          </p:cNvSpPr>
          <p:nvPr>
            <p:ph type="title"/>
          </p:nvPr>
        </p:nvSpPr>
        <p:spPr/>
        <p:txBody>
          <a:bodyPr/>
          <a:lstStyle/>
          <a:p>
            <a:r>
              <a:rPr kumimoji="1" lang="ja-JP" altLang="en-US" dirty="0">
                <a:latin typeface="+mn-ea"/>
                <a:ea typeface="+mn-ea"/>
              </a:rPr>
              <a:t>認知症を理解する</a:t>
            </a:r>
            <a:r>
              <a:rPr kumimoji="1" lang="ja-JP" altLang="en-US" sz="2600" dirty="0">
                <a:latin typeface="+mn-ea"/>
                <a:ea typeface="+mn-ea"/>
              </a:rPr>
              <a:t>（早期の受診から前向きな生活へ）②</a:t>
            </a:r>
            <a:endParaRPr kumimoji="1" lang="ja-JP" altLang="en-US" sz="2600" dirty="0"/>
          </a:p>
        </p:txBody>
      </p:sp>
      <p:sp>
        <p:nvSpPr>
          <p:cNvPr id="3" name="コンテンツ プレースホルダー 2">
            <a:extLst>
              <a:ext uri="{FF2B5EF4-FFF2-40B4-BE49-F238E27FC236}">
                <a16:creationId xmlns:a16="http://schemas.microsoft.com/office/drawing/2014/main" id="{0DAE5CCC-07B0-C422-C7AF-D864249ACE08}"/>
              </a:ext>
            </a:extLst>
          </p:cNvPr>
          <p:cNvSpPr>
            <a:spLocks noGrp="1"/>
          </p:cNvSpPr>
          <p:nvPr>
            <p:ph idx="1"/>
          </p:nvPr>
        </p:nvSpPr>
        <p:spPr/>
        <p:txBody>
          <a:bodyPr/>
          <a:lstStyle/>
          <a:p>
            <a:pPr marL="0" indent="0">
              <a:buNone/>
            </a:pPr>
            <a:r>
              <a:rPr kumimoji="1" lang="ja-JP" altLang="en-US" dirty="0">
                <a:latin typeface="+mn-ea"/>
              </a:rPr>
              <a:t>▪大切なのはその先の暮し</a:t>
            </a:r>
            <a:endParaRPr kumimoji="1" lang="en-US" altLang="ja-JP" dirty="0">
              <a:latin typeface="+mn-ea"/>
            </a:endParaRPr>
          </a:p>
          <a:p>
            <a:pPr marL="0" indent="0">
              <a:lnSpc>
                <a:spcPts val="2800"/>
              </a:lnSpc>
              <a:buNone/>
            </a:pPr>
            <a:r>
              <a:rPr kumimoji="1" lang="ja-JP" altLang="en-US" sz="2400" dirty="0">
                <a:latin typeface="+mn-ea"/>
              </a:rPr>
              <a:t>診断を受けたら、必要に応じたケアやサポートを受けるために、家族や身近な人と一緒に地域包括支援センターなどの支援機関に行くとよいでしょう。そして、地域にいる仲間（当事者や味方になってもらえる人たち）と出会える機会を見つけて行きましょう。</a:t>
            </a:r>
            <a:endParaRPr kumimoji="1" lang="en-US" altLang="ja-JP" sz="2400" dirty="0">
              <a:latin typeface="+mn-ea"/>
            </a:endParaRPr>
          </a:p>
          <a:p>
            <a:pPr marL="0" indent="0">
              <a:lnSpc>
                <a:spcPts val="1000"/>
              </a:lnSpc>
              <a:buNone/>
            </a:pPr>
            <a:endParaRPr kumimoji="1" lang="en-US" altLang="ja-JP" sz="2400" dirty="0">
              <a:latin typeface="+mn-ea"/>
            </a:endParaRPr>
          </a:p>
          <a:p>
            <a:pPr marL="0" indent="0">
              <a:buNone/>
            </a:pPr>
            <a:r>
              <a:rPr lang="ja-JP" altLang="en-US" dirty="0">
                <a:latin typeface="+mn-ea"/>
              </a:rPr>
              <a:t>▪希望を実現させるには</a:t>
            </a:r>
            <a:endParaRPr lang="en-US" altLang="ja-JP" dirty="0">
              <a:latin typeface="+mn-ea"/>
            </a:endParaRPr>
          </a:p>
          <a:p>
            <a:pPr marL="0" indent="0">
              <a:lnSpc>
                <a:spcPts val="2800"/>
              </a:lnSpc>
              <a:buNone/>
            </a:pPr>
            <a:r>
              <a:rPr kumimoji="1" lang="ja-JP" altLang="en-US" sz="2400" dirty="0">
                <a:latin typeface="+mn-ea"/>
              </a:rPr>
              <a:t>これからどんなふうに暮らしていきたいか、家族など身近な人と話し合っておくとよいでしょう。認知症が進行したときの介護のあり方、終末期医療についても望むことなど周囲の人に理解してもらうようにしましょう。</a:t>
            </a:r>
          </a:p>
        </p:txBody>
      </p:sp>
      <p:sp>
        <p:nvSpPr>
          <p:cNvPr id="5" name="テキスト ボックス 4">
            <a:extLst>
              <a:ext uri="{FF2B5EF4-FFF2-40B4-BE49-F238E27FC236}">
                <a16:creationId xmlns:a16="http://schemas.microsoft.com/office/drawing/2014/main" id="{BE9F6434-7DD7-2939-51AE-F0115F81398C}"/>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1575267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30000">
              <a:srgbClr val="F8FBFD"/>
            </a:gs>
            <a:gs pos="11000">
              <a:srgbClr val="D4E7F4"/>
            </a:gs>
            <a:gs pos="98000">
              <a:schemeClr val="bg1"/>
            </a:gs>
            <a:gs pos="0">
              <a:srgbClr val="0070C0"/>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EF5310-FBB5-B711-7C7D-CAE588FE4898}"/>
              </a:ext>
            </a:extLst>
          </p:cNvPr>
          <p:cNvSpPr>
            <a:spLocks noGrp="1"/>
          </p:cNvSpPr>
          <p:nvPr>
            <p:ph type="title"/>
          </p:nvPr>
        </p:nvSpPr>
        <p:spPr/>
        <p:txBody>
          <a:bodyPr/>
          <a:lstStyle/>
          <a:p>
            <a:r>
              <a:rPr kumimoji="1" lang="ja-JP" altLang="en-US" dirty="0">
                <a:latin typeface="+mn-ea"/>
                <a:ea typeface="+mn-ea"/>
              </a:rPr>
              <a:t>相談先・頼りになるところ</a:t>
            </a:r>
          </a:p>
        </p:txBody>
      </p:sp>
      <p:sp>
        <p:nvSpPr>
          <p:cNvPr id="3" name="コンテンツ プレースホルダー 2">
            <a:extLst>
              <a:ext uri="{FF2B5EF4-FFF2-40B4-BE49-F238E27FC236}">
                <a16:creationId xmlns:a16="http://schemas.microsoft.com/office/drawing/2014/main" id="{0DAE5CCC-07B0-C422-C7AF-D864249ACE08}"/>
              </a:ext>
            </a:extLst>
          </p:cNvPr>
          <p:cNvSpPr>
            <a:spLocks noGrp="1"/>
          </p:cNvSpPr>
          <p:nvPr>
            <p:ph idx="1"/>
          </p:nvPr>
        </p:nvSpPr>
        <p:spPr>
          <a:xfrm>
            <a:off x="838200" y="1825624"/>
            <a:ext cx="10515600" cy="4803776"/>
          </a:xfrm>
        </p:spPr>
        <p:txBody>
          <a:bodyPr>
            <a:normAutofit fontScale="92500"/>
          </a:bodyPr>
          <a:lstStyle/>
          <a:p>
            <a:pPr marL="0" indent="0">
              <a:buNone/>
            </a:pPr>
            <a:r>
              <a:rPr kumimoji="1" lang="ja-JP" altLang="en-US" dirty="0">
                <a:latin typeface="+mn-ea"/>
              </a:rPr>
              <a:t>●相談できるところ</a:t>
            </a:r>
            <a:endParaRPr kumimoji="1" lang="en-US" altLang="ja-JP" dirty="0">
              <a:latin typeface="+mn-ea"/>
            </a:endParaRPr>
          </a:p>
          <a:p>
            <a:pPr marL="0" indent="0">
              <a:buNone/>
            </a:pPr>
            <a:r>
              <a:rPr lang="ja-JP" altLang="en-US" sz="2600" dirty="0">
                <a:latin typeface="+mn-ea"/>
              </a:rPr>
              <a:t>▪地域包括支援センター</a:t>
            </a:r>
            <a:r>
              <a:rPr lang="en-US" altLang="ja-JP" sz="2400" dirty="0">
                <a:latin typeface="+mn-ea"/>
              </a:rPr>
              <a:t>~</a:t>
            </a:r>
            <a:r>
              <a:rPr lang="ja-JP" altLang="en-US" sz="2400" dirty="0">
                <a:latin typeface="+mn-ea"/>
              </a:rPr>
              <a:t>誰でも相談できる総合相談窓口</a:t>
            </a:r>
            <a:endParaRPr lang="en-US" altLang="ja-JP" sz="2400" dirty="0">
              <a:latin typeface="+mn-ea"/>
            </a:endParaRPr>
          </a:p>
          <a:p>
            <a:pPr marL="0" indent="0">
              <a:lnSpc>
                <a:spcPts val="2400"/>
              </a:lnSpc>
              <a:buNone/>
            </a:pPr>
            <a:r>
              <a:rPr lang="ja-JP" altLang="en-US" sz="2400" dirty="0">
                <a:latin typeface="+mn-ea"/>
              </a:rPr>
              <a:t>　　地域の高齢者の介護・保健・福祉に関する総合相談窓口として、全市　</a:t>
            </a:r>
            <a:endParaRPr lang="en-US" altLang="ja-JP" sz="2400" dirty="0">
              <a:latin typeface="+mn-ea"/>
            </a:endParaRPr>
          </a:p>
          <a:p>
            <a:pPr marL="0" indent="0">
              <a:lnSpc>
                <a:spcPts val="2400"/>
              </a:lnSpc>
              <a:buNone/>
            </a:pPr>
            <a:r>
              <a:rPr lang="ja-JP" altLang="en-US" sz="2400" dirty="0">
                <a:latin typeface="+mn-ea"/>
              </a:rPr>
              <a:t>　　町村（ほぼ中学校域程度）に設置されています。保健師・社会福祉</a:t>
            </a:r>
            <a:endParaRPr lang="en-US" altLang="ja-JP" sz="2400" dirty="0">
              <a:latin typeface="+mn-ea"/>
            </a:endParaRPr>
          </a:p>
          <a:p>
            <a:pPr marL="0" indent="0">
              <a:lnSpc>
                <a:spcPts val="2400"/>
              </a:lnSpc>
              <a:buNone/>
            </a:pPr>
            <a:r>
              <a:rPr lang="ja-JP" altLang="en-US" sz="2400" dirty="0">
                <a:latin typeface="+mn-ea"/>
              </a:rPr>
              <a:t>　　士・主任介護支援専門員の専門職が配置されており、各種相談に応じ、</a:t>
            </a:r>
            <a:endParaRPr lang="en-US" altLang="ja-JP" sz="2400" dirty="0">
              <a:latin typeface="+mn-ea"/>
            </a:endParaRPr>
          </a:p>
          <a:p>
            <a:pPr marL="0" indent="0">
              <a:lnSpc>
                <a:spcPts val="2400"/>
              </a:lnSpc>
              <a:buNone/>
            </a:pPr>
            <a:r>
              <a:rPr lang="ja-JP" altLang="en-US" sz="2400" dirty="0">
                <a:latin typeface="+mn-ea"/>
              </a:rPr>
              <a:t>　　介護予防事業や成年後見制度の利用促進などをおこなっています。</a:t>
            </a:r>
            <a:endParaRPr lang="en-US" altLang="ja-JP" sz="2400" dirty="0">
              <a:latin typeface="+mn-ea"/>
            </a:endParaRPr>
          </a:p>
          <a:p>
            <a:pPr marL="0" indent="0">
              <a:lnSpc>
                <a:spcPts val="500"/>
              </a:lnSpc>
              <a:buNone/>
            </a:pPr>
            <a:endParaRPr kumimoji="1" lang="en-US" altLang="ja-JP" sz="2400" dirty="0">
              <a:latin typeface="+mn-ea"/>
            </a:endParaRPr>
          </a:p>
          <a:p>
            <a:pPr marL="0" indent="0">
              <a:buNone/>
            </a:pPr>
            <a:r>
              <a:rPr lang="ja-JP" altLang="en-US" dirty="0">
                <a:latin typeface="+mn-ea"/>
              </a:rPr>
              <a:t>●頼りになるところ</a:t>
            </a:r>
            <a:endParaRPr lang="en-US" altLang="ja-JP" dirty="0">
              <a:latin typeface="+mn-ea"/>
            </a:endParaRPr>
          </a:p>
          <a:p>
            <a:pPr marL="0" indent="0">
              <a:buNone/>
            </a:pPr>
            <a:r>
              <a:rPr lang="ja-JP" altLang="en-US" sz="2600" dirty="0">
                <a:latin typeface="+mn-ea"/>
              </a:rPr>
              <a:t>▪認知症の本人による各種活動　　▪認知症初期集中支援チーム</a:t>
            </a:r>
            <a:endParaRPr lang="en-US" altLang="ja-JP" sz="2600" dirty="0">
              <a:latin typeface="+mn-ea"/>
            </a:endParaRPr>
          </a:p>
          <a:p>
            <a:pPr marL="0" indent="0">
              <a:buNone/>
            </a:pPr>
            <a:r>
              <a:rPr lang="ja-JP" altLang="en-US" sz="2600" dirty="0">
                <a:latin typeface="+mn-ea"/>
              </a:rPr>
              <a:t>▪認知症地域支援推進員　　　　　▪若年性認知症支援コーディネーター</a:t>
            </a:r>
            <a:endParaRPr lang="en-US" altLang="ja-JP" sz="2600" dirty="0">
              <a:latin typeface="+mn-ea"/>
            </a:endParaRPr>
          </a:p>
          <a:p>
            <a:pPr marL="0" indent="0">
              <a:buNone/>
            </a:pPr>
            <a:r>
              <a:rPr lang="ja-JP" altLang="en-US" sz="2600" dirty="0">
                <a:latin typeface="+mn-ea"/>
              </a:rPr>
              <a:t>▪認知症疾患医療センター</a:t>
            </a:r>
            <a:endParaRPr lang="en-US" altLang="ja-JP" sz="2600" dirty="0">
              <a:latin typeface="+mn-ea"/>
            </a:endParaRPr>
          </a:p>
        </p:txBody>
      </p:sp>
      <p:sp>
        <p:nvSpPr>
          <p:cNvPr id="5" name="テキスト ボックス 4">
            <a:extLst>
              <a:ext uri="{FF2B5EF4-FFF2-40B4-BE49-F238E27FC236}">
                <a16:creationId xmlns:a16="http://schemas.microsoft.com/office/drawing/2014/main" id="{F2E2663B-F53F-67E9-B73C-0C44C1D17384}"/>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1703011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27000">
              <a:srgbClr val="F2F8FC"/>
            </a:gs>
            <a:gs pos="11000">
              <a:srgbClr val="D2E6F4"/>
            </a:gs>
            <a:gs pos="98000">
              <a:schemeClr val="bg1"/>
            </a:gs>
            <a:gs pos="0">
              <a:srgbClr val="0070C0"/>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EF5310-FBB5-B711-7C7D-CAE588FE4898}"/>
              </a:ext>
            </a:extLst>
          </p:cNvPr>
          <p:cNvSpPr>
            <a:spLocks noGrp="1"/>
          </p:cNvSpPr>
          <p:nvPr>
            <p:ph type="title"/>
          </p:nvPr>
        </p:nvSpPr>
        <p:spPr/>
        <p:txBody>
          <a:bodyPr/>
          <a:lstStyle/>
          <a:p>
            <a:r>
              <a:rPr kumimoji="1" lang="ja-JP" altLang="en-US" dirty="0">
                <a:latin typeface="+mn-ea"/>
                <a:ea typeface="+mn-ea"/>
              </a:rPr>
              <a:t>相談先・頼りになるところ</a:t>
            </a:r>
          </a:p>
        </p:txBody>
      </p:sp>
      <p:sp>
        <p:nvSpPr>
          <p:cNvPr id="3" name="コンテンツ プレースホルダー 2">
            <a:extLst>
              <a:ext uri="{FF2B5EF4-FFF2-40B4-BE49-F238E27FC236}">
                <a16:creationId xmlns:a16="http://schemas.microsoft.com/office/drawing/2014/main" id="{0DAE5CCC-07B0-C422-C7AF-D864249ACE08}"/>
              </a:ext>
            </a:extLst>
          </p:cNvPr>
          <p:cNvSpPr>
            <a:spLocks noGrp="1"/>
          </p:cNvSpPr>
          <p:nvPr>
            <p:ph idx="1"/>
          </p:nvPr>
        </p:nvSpPr>
        <p:spPr>
          <a:xfrm>
            <a:off x="838200" y="1825624"/>
            <a:ext cx="10515600" cy="5032376"/>
          </a:xfrm>
        </p:spPr>
        <p:txBody>
          <a:bodyPr>
            <a:normAutofit lnSpcReduction="10000"/>
          </a:bodyPr>
          <a:lstStyle/>
          <a:p>
            <a:pPr marL="0" indent="0">
              <a:buNone/>
            </a:pPr>
            <a:r>
              <a:rPr kumimoji="1" lang="ja-JP" altLang="en-US" dirty="0">
                <a:latin typeface="+mn-ea"/>
              </a:rPr>
              <a:t>●頼りになるもの</a:t>
            </a:r>
            <a:endParaRPr kumimoji="1" lang="en-US" altLang="ja-JP" dirty="0">
              <a:latin typeface="+mn-ea"/>
            </a:endParaRPr>
          </a:p>
          <a:p>
            <a:pPr marL="0" indent="0">
              <a:buNone/>
            </a:pPr>
            <a:r>
              <a:rPr lang="ja-JP" altLang="en-US" sz="2600" dirty="0">
                <a:latin typeface="+mn-ea"/>
              </a:rPr>
              <a:t>▪認知症ケアパス</a:t>
            </a:r>
            <a:endParaRPr lang="en-US" altLang="ja-JP" sz="2600" dirty="0">
              <a:latin typeface="+mn-ea"/>
            </a:endParaRPr>
          </a:p>
          <a:p>
            <a:pPr marL="0" indent="0">
              <a:lnSpc>
                <a:spcPts val="2400"/>
              </a:lnSpc>
              <a:buNone/>
            </a:pPr>
            <a:r>
              <a:rPr lang="ja-JP" altLang="en-US" sz="2600" dirty="0">
                <a:latin typeface="+mn-ea"/>
              </a:rPr>
              <a:t>　　</a:t>
            </a:r>
            <a:r>
              <a:rPr lang="ja-JP" altLang="en-US" sz="2400" dirty="0">
                <a:latin typeface="+mn-ea"/>
              </a:rPr>
              <a:t>認知症の人やその家族が「いつ」「どこで」「どのような」医療や介 </a:t>
            </a:r>
            <a:endParaRPr lang="en-US" altLang="ja-JP" sz="2400" dirty="0">
              <a:latin typeface="+mn-ea"/>
            </a:endParaRPr>
          </a:p>
          <a:p>
            <a:pPr marL="0" indent="0">
              <a:lnSpc>
                <a:spcPts val="2400"/>
              </a:lnSpc>
              <a:buNone/>
            </a:pPr>
            <a:r>
              <a:rPr lang="ja-JP" altLang="en-US" sz="2400" dirty="0">
                <a:latin typeface="+mn-ea"/>
              </a:rPr>
              <a:t>　　護サービスが受けられるのか、認知症の様態に応じた標準的なサービ</a:t>
            </a:r>
            <a:endParaRPr lang="en-US" altLang="ja-JP" sz="2400" dirty="0">
              <a:latin typeface="+mn-ea"/>
            </a:endParaRPr>
          </a:p>
          <a:p>
            <a:pPr marL="0" indent="0">
              <a:lnSpc>
                <a:spcPts val="2400"/>
              </a:lnSpc>
              <a:buNone/>
            </a:pPr>
            <a:r>
              <a:rPr lang="ja-JP" altLang="en-US" sz="2400" dirty="0">
                <a:latin typeface="+mn-ea"/>
              </a:rPr>
              <a:t>　　スの流れをまとめたものです。市町村ごとに作成されています。</a:t>
            </a:r>
            <a:endParaRPr lang="en-US" altLang="ja-JP" sz="2400" dirty="0">
              <a:latin typeface="+mn-ea"/>
            </a:endParaRPr>
          </a:p>
          <a:p>
            <a:pPr marL="0" indent="0">
              <a:lnSpc>
                <a:spcPts val="2400"/>
              </a:lnSpc>
              <a:buNone/>
            </a:pPr>
            <a:r>
              <a:rPr kumimoji="1" lang="ja-JP" altLang="en-US" sz="2600" dirty="0">
                <a:latin typeface="+mn-ea"/>
              </a:rPr>
              <a:t>▪ヘルプカード</a:t>
            </a:r>
            <a:endParaRPr kumimoji="1" lang="en-US" altLang="ja-JP" sz="2600" dirty="0">
              <a:latin typeface="+mn-ea"/>
            </a:endParaRPr>
          </a:p>
          <a:p>
            <a:pPr marL="0" indent="0">
              <a:lnSpc>
                <a:spcPts val="500"/>
              </a:lnSpc>
              <a:buNone/>
            </a:pPr>
            <a:endParaRPr kumimoji="1" lang="en-US" altLang="ja-JP" dirty="0">
              <a:latin typeface="+mn-ea"/>
            </a:endParaRPr>
          </a:p>
          <a:p>
            <a:pPr marL="0" indent="0">
              <a:buNone/>
            </a:pPr>
            <a:r>
              <a:rPr kumimoji="1" lang="ja-JP" altLang="en-US" dirty="0">
                <a:latin typeface="+mn-ea"/>
              </a:rPr>
              <a:t>●集えるところ</a:t>
            </a:r>
            <a:endParaRPr kumimoji="1" lang="en-US" altLang="ja-JP" dirty="0">
              <a:latin typeface="+mn-ea"/>
            </a:endParaRPr>
          </a:p>
          <a:p>
            <a:pPr marL="0" indent="0">
              <a:buNone/>
            </a:pPr>
            <a:r>
              <a:rPr lang="ja-JP" altLang="en-US" sz="2600" dirty="0">
                <a:latin typeface="+mn-ea"/>
              </a:rPr>
              <a:t>▪認知症カフェ</a:t>
            </a:r>
            <a:endParaRPr lang="en-US" altLang="ja-JP" sz="2600" dirty="0">
              <a:latin typeface="+mn-ea"/>
            </a:endParaRPr>
          </a:p>
          <a:p>
            <a:pPr marL="0" indent="0">
              <a:buNone/>
            </a:pPr>
            <a:r>
              <a:rPr lang="ja-JP" altLang="en-US" sz="2600" dirty="0">
                <a:latin typeface="+mn-ea"/>
              </a:rPr>
              <a:t>　　</a:t>
            </a:r>
            <a:r>
              <a:rPr lang="ja-JP" altLang="en-US" sz="2400" dirty="0">
                <a:latin typeface="+mn-ea"/>
              </a:rPr>
              <a:t>認知症の人やその家族、地域住民、介護・医療・福祉の専門職などが　</a:t>
            </a:r>
            <a:endParaRPr lang="en-US" altLang="ja-JP" sz="2400" dirty="0">
              <a:latin typeface="+mn-ea"/>
            </a:endParaRPr>
          </a:p>
          <a:p>
            <a:pPr marL="0" indent="0">
              <a:buNone/>
            </a:pPr>
            <a:r>
              <a:rPr lang="ja-JP" altLang="en-US" sz="2400" dirty="0">
                <a:latin typeface="+mn-ea"/>
              </a:rPr>
              <a:t>　　定期的に集まり、お互いに理解を深めています。</a:t>
            </a:r>
            <a:endParaRPr lang="en-US" altLang="ja-JP" sz="2400" dirty="0">
              <a:latin typeface="+mn-ea"/>
            </a:endParaRPr>
          </a:p>
          <a:p>
            <a:pPr marL="0" indent="0">
              <a:buNone/>
            </a:pPr>
            <a:r>
              <a:rPr kumimoji="1" lang="ja-JP" altLang="en-US" sz="2600" dirty="0">
                <a:latin typeface="+mn-ea"/>
              </a:rPr>
              <a:t>▪ピアサポート</a:t>
            </a:r>
          </a:p>
        </p:txBody>
      </p:sp>
      <p:sp>
        <p:nvSpPr>
          <p:cNvPr id="5" name="テキスト ボックス 4">
            <a:extLst>
              <a:ext uri="{FF2B5EF4-FFF2-40B4-BE49-F238E27FC236}">
                <a16:creationId xmlns:a16="http://schemas.microsoft.com/office/drawing/2014/main" id="{20EF0CBC-0428-06FF-2BE1-085BABE6E55C}"/>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132935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CCC"/>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29F498-658E-6B8E-A5B1-538B1EA6AA1E}"/>
              </a:ext>
            </a:extLst>
          </p:cNvPr>
          <p:cNvSpPr>
            <a:spLocks noGrp="1"/>
          </p:cNvSpPr>
          <p:nvPr>
            <p:ph type="title"/>
          </p:nvPr>
        </p:nvSpPr>
        <p:spPr>
          <a:xfrm>
            <a:off x="650240" y="491173"/>
            <a:ext cx="10891520" cy="1325563"/>
          </a:xfrm>
        </p:spPr>
        <p:txBody>
          <a:bodyPr>
            <a:normAutofit fontScale="90000"/>
          </a:bodyPr>
          <a:lstStyle/>
          <a:p>
            <a:r>
              <a:rPr lang="ja-JP" altLang="en-US" sz="4000" dirty="0">
                <a:latin typeface="+mn-ea"/>
                <a:ea typeface="+mn-ea"/>
              </a:rPr>
              <a:t>○「認知症」という言葉からどのようなことを思い</a:t>
            </a:r>
            <a:br>
              <a:rPr lang="en-US" altLang="ja-JP" sz="4000" dirty="0">
                <a:latin typeface="+mn-ea"/>
                <a:ea typeface="+mn-ea"/>
              </a:rPr>
            </a:br>
            <a:r>
              <a:rPr lang="ja-JP" altLang="en-US" sz="4000" dirty="0">
                <a:latin typeface="+mn-ea"/>
                <a:ea typeface="+mn-ea"/>
              </a:rPr>
              <a:t> 　浮かべますか</a:t>
            </a:r>
            <a:endParaRPr kumimoji="1" lang="ja-JP" altLang="en-US" sz="4000" dirty="0">
              <a:latin typeface="+mn-ea"/>
              <a:ea typeface="+mn-ea"/>
            </a:endParaRPr>
          </a:p>
        </p:txBody>
      </p:sp>
      <p:sp>
        <p:nvSpPr>
          <p:cNvPr id="4" name="タイトル 1">
            <a:extLst>
              <a:ext uri="{FF2B5EF4-FFF2-40B4-BE49-F238E27FC236}">
                <a16:creationId xmlns:a16="http://schemas.microsoft.com/office/drawing/2014/main" id="{925172CA-B714-B99A-0B94-762F83168F1E}"/>
              </a:ext>
            </a:extLst>
          </p:cNvPr>
          <p:cNvSpPr txBox="1">
            <a:spLocks/>
          </p:cNvSpPr>
          <p:nvPr/>
        </p:nvSpPr>
        <p:spPr>
          <a:xfrm>
            <a:off x="650240" y="3465513"/>
            <a:ext cx="10891520" cy="1325563"/>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mn-ea"/>
                <a:ea typeface="+mn-ea"/>
              </a:rPr>
              <a:t>○「認知症</a:t>
            </a:r>
            <a:r>
              <a:rPr lang="ja-JP" altLang="en-US" sz="3200" dirty="0">
                <a:latin typeface="+mn-ea"/>
                <a:ea typeface="+mn-ea"/>
              </a:rPr>
              <a:t>（認知症かもしれないと思われること）</a:t>
            </a:r>
            <a:r>
              <a:rPr lang="ja-JP" altLang="en-US" sz="4000" dirty="0">
                <a:latin typeface="+mn-ea"/>
                <a:ea typeface="+mn-ea"/>
              </a:rPr>
              <a:t>」にま</a:t>
            </a:r>
            <a:endParaRPr lang="en-US" altLang="ja-JP" sz="4000" dirty="0">
              <a:latin typeface="+mn-ea"/>
              <a:ea typeface="+mn-ea"/>
            </a:endParaRPr>
          </a:p>
          <a:p>
            <a:r>
              <a:rPr lang="ja-JP" altLang="en-US" sz="4000" dirty="0">
                <a:latin typeface="+mn-ea"/>
                <a:ea typeface="+mn-ea"/>
              </a:rPr>
              <a:t>    つわる経験などはありますか</a:t>
            </a:r>
            <a:endParaRPr lang="en-US" altLang="ja-JP" sz="4000" dirty="0">
              <a:latin typeface="+mn-ea"/>
              <a:ea typeface="+mn-ea"/>
            </a:endParaRPr>
          </a:p>
        </p:txBody>
      </p:sp>
      <p:sp>
        <p:nvSpPr>
          <p:cNvPr id="6" name="四角形: 角を丸くする 5">
            <a:extLst>
              <a:ext uri="{FF2B5EF4-FFF2-40B4-BE49-F238E27FC236}">
                <a16:creationId xmlns:a16="http://schemas.microsoft.com/office/drawing/2014/main" id="{E636BE5B-091B-CE2E-A714-F2AB616CD831}"/>
              </a:ext>
            </a:extLst>
          </p:cNvPr>
          <p:cNvSpPr/>
          <p:nvPr/>
        </p:nvSpPr>
        <p:spPr>
          <a:xfrm>
            <a:off x="1219200" y="1791972"/>
            <a:ext cx="9753600" cy="13481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56D09180-CB7C-A15E-D0C7-44F0C23A7C31}"/>
              </a:ext>
            </a:extLst>
          </p:cNvPr>
          <p:cNvSpPr/>
          <p:nvPr/>
        </p:nvSpPr>
        <p:spPr>
          <a:xfrm>
            <a:off x="1219200" y="4788854"/>
            <a:ext cx="9753600" cy="13481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88ED94C-294A-F6F7-4C92-D8C26E6A3327}"/>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養成講座標準教材（一部改編）</a:t>
            </a:r>
            <a:endParaRPr kumimoji="1" lang="ja-JP" altLang="en-US" sz="1200" dirty="0"/>
          </a:p>
        </p:txBody>
      </p:sp>
    </p:spTree>
    <p:extLst>
      <p:ext uri="{BB962C8B-B14F-4D97-AF65-F5344CB8AC3E}">
        <p14:creationId xmlns:p14="http://schemas.microsoft.com/office/powerpoint/2010/main" val="2080486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25000">
              <a:srgbClr val="F2FAFA"/>
            </a:gs>
            <a:gs pos="11000">
              <a:srgbClr val="CDEBEB"/>
            </a:gs>
            <a:gs pos="98000">
              <a:schemeClr val="bg1"/>
            </a:gs>
            <a:gs pos="0">
              <a:srgbClr val="009999"/>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A7F79C-07C6-5EB4-2909-9926A9327D25}"/>
              </a:ext>
            </a:extLst>
          </p:cNvPr>
          <p:cNvSpPr>
            <a:spLocks noGrp="1"/>
          </p:cNvSpPr>
          <p:nvPr>
            <p:ph type="title"/>
          </p:nvPr>
        </p:nvSpPr>
        <p:spPr/>
        <p:txBody>
          <a:bodyPr/>
          <a:lstStyle/>
          <a:p>
            <a:r>
              <a:rPr kumimoji="1" lang="ja-JP" altLang="en-US" dirty="0">
                <a:latin typeface="+mn-ea"/>
                <a:ea typeface="+mn-ea"/>
              </a:rPr>
              <a:t>生活を支える制度①</a:t>
            </a:r>
          </a:p>
        </p:txBody>
      </p:sp>
      <p:sp>
        <p:nvSpPr>
          <p:cNvPr id="3" name="コンテンツ プレースホルダー 2">
            <a:extLst>
              <a:ext uri="{FF2B5EF4-FFF2-40B4-BE49-F238E27FC236}">
                <a16:creationId xmlns:a16="http://schemas.microsoft.com/office/drawing/2014/main" id="{F6AA8774-727A-50AE-9BDE-EB818F040C1F}"/>
              </a:ext>
            </a:extLst>
          </p:cNvPr>
          <p:cNvSpPr>
            <a:spLocks noGrp="1"/>
          </p:cNvSpPr>
          <p:nvPr>
            <p:ph idx="1"/>
          </p:nvPr>
        </p:nvSpPr>
        <p:spPr>
          <a:xfrm>
            <a:off x="838200" y="1825624"/>
            <a:ext cx="10515600" cy="4803775"/>
          </a:xfrm>
        </p:spPr>
        <p:txBody>
          <a:bodyPr>
            <a:normAutofit/>
          </a:bodyPr>
          <a:lstStyle/>
          <a:p>
            <a:pPr marL="0" indent="0">
              <a:buNone/>
            </a:pPr>
            <a:r>
              <a:rPr kumimoji="1" lang="ja-JP" altLang="en-US" dirty="0">
                <a:latin typeface="+mn-ea"/>
              </a:rPr>
              <a:t>▪成年後見制度</a:t>
            </a:r>
            <a:endParaRPr kumimoji="1" lang="en-US" altLang="ja-JP" dirty="0">
              <a:latin typeface="+mn-ea"/>
            </a:endParaRPr>
          </a:p>
          <a:p>
            <a:pPr marL="0" indent="0">
              <a:lnSpc>
                <a:spcPts val="3000"/>
              </a:lnSpc>
              <a:buNone/>
            </a:pPr>
            <a:r>
              <a:rPr kumimoji="1" lang="ja-JP" altLang="en-US" sz="2400" dirty="0">
                <a:latin typeface="+mn-ea"/>
              </a:rPr>
              <a:t>認知症、知的障害、精神障害などの理由で判断能力が不十分になり、一人で決めることが心配な人たちは、財産管理や身上保護などの法律行為をひとりで行うのがむずかし場合があります。また、自分に不利益な契約であることがよくわからないままに契約を結んでしまい、悪質商法の被害にあうおそれもあります。このような人たちを法的に保護するための制度であり、成年後見制度の利用促進を含めた総合的な権利擁護支援、意思決定支援の取り組みが進められています。</a:t>
            </a:r>
            <a:endParaRPr kumimoji="1" lang="en-US" altLang="ja-JP" sz="2400" dirty="0">
              <a:latin typeface="+mn-ea"/>
            </a:endParaRPr>
          </a:p>
          <a:p>
            <a:pPr marL="0" indent="0">
              <a:buNone/>
            </a:pPr>
            <a:r>
              <a:rPr lang="ja-JP" altLang="en-US" sz="2600" dirty="0">
                <a:latin typeface="+mn-ea"/>
              </a:rPr>
              <a:t>　</a:t>
            </a:r>
            <a:r>
              <a:rPr kumimoji="1" lang="ja-JP" altLang="en-US" sz="2600" dirty="0">
                <a:latin typeface="+mn-ea"/>
              </a:rPr>
              <a:t>・法定後見制度</a:t>
            </a:r>
            <a:endParaRPr kumimoji="1" lang="en-US" altLang="ja-JP" sz="2600" dirty="0">
              <a:latin typeface="+mn-ea"/>
            </a:endParaRPr>
          </a:p>
          <a:p>
            <a:pPr marL="0" indent="0">
              <a:buNone/>
            </a:pPr>
            <a:r>
              <a:rPr lang="ja-JP" altLang="en-US" sz="2600" dirty="0">
                <a:latin typeface="+mn-ea"/>
              </a:rPr>
              <a:t>　・任意後見制度</a:t>
            </a:r>
            <a:endParaRPr kumimoji="1" lang="en-US" altLang="ja-JP" sz="2600" dirty="0">
              <a:latin typeface="+mn-ea"/>
            </a:endParaRPr>
          </a:p>
        </p:txBody>
      </p:sp>
      <p:sp>
        <p:nvSpPr>
          <p:cNvPr id="5" name="テキスト ボックス 4">
            <a:extLst>
              <a:ext uri="{FF2B5EF4-FFF2-40B4-BE49-F238E27FC236}">
                <a16:creationId xmlns:a16="http://schemas.microsoft.com/office/drawing/2014/main" id="{CADEB473-3226-533F-817C-E5D611FCCBA2}"/>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3144622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26000">
              <a:srgbClr val="F2FAFA"/>
            </a:gs>
            <a:gs pos="11000">
              <a:srgbClr val="C8E9E9"/>
            </a:gs>
            <a:gs pos="98000">
              <a:schemeClr val="bg1"/>
            </a:gs>
            <a:gs pos="0">
              <a:srgbClr val="009999"/>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D61D6F-C335-E509-D06A-5D2B23C3FFB8}"/>
              </a:ext>
            </a:extLst>
          </p:cNvPr>
          <p:cNvSpPr>
            <a:spLocks noGrp="1"/>
          </p:cNvSpPr>
          <p:nvPr>
            <p:ph type="title"/>
          </p:nvPr>
        </p:nvSpPr>
        <p:spPr/>
        <p:txBody>
          <a:bodyPr/>
          <a:lstStyle/>
          <a:p>
            <a:r>
              <a:rPr kumimoji="1" lang="ja-JP" altLang="en-US" dirty="0">
                <a:latin typeface="+mn-ea"/>
                <a:ea typeface="+mn-ea"/>
              </a:rPr>
              <a:t>生活を支える制度②</a:t>
            </a:r>
            <a:endParaRPr kumimoji="1" lang="ja-JP" altLang="en-US" dirty="0"/>
          </a:p>
        </p:txBody>
      </p:sp>
      <p:sp>
        <p:nvSpPr>
          <p:cNvPr id="3" name="コンテンツ プレースホルダー 2">
            <a:extLst>
              <a:ext uri="{FF2B5EF4-FFF2-40B4-BE49-F238E27FC236}">
                <a16:creationId xmlns:a16="http://schemas.microsoft.com/office/drawing/2014/main" id="{0C9A8594-1380-DF12-5BD6-63C58F53C9F3}"/>
              </a:ext>
            </a:extLst>
          </p:cNvPr>
          <p:cNvSpPr>
            <a:spLocks noGrp="1"/>
          </p:cNvSpPr>
          <p:nvPr>
            <p:ph idx="1"/>
          </p:nvPr>
        </p:nvSpPr>
        <p:spPr/>
        <p:txBody>
          <a:bodyPr/>
          <a:lstStyle/>
          <a:p>
            <a:pPr marL="0" indent="0">
              <a:buNone/>
            </a:pPr>
            <a:r>
              <a:rPr kumimoji="1" lang="ja-JP" altLang="en-US" dirty="0">
                <a:latin typeface="+mn-ea"/>
              </a:rPr>
              <a:t>▪日常生活自立支援事業</a:t>
            </a:r>
            <a:endParaRPr kumimoji="1" lang="en-US" altLang="ja-JP" dirty="0">
              <a:latin typeface="+mn-ea"/>
            </a:endParaRPr>
          </a:p>
          <a:p>
            <a:pPr marL="0" indent="0">
              <a:lnSpc>
                <a:spcPts val="3000"/>
              </a:lnSpc>
              <a:buNone/>
            </a:pPr>
            <a:r>
              <a:rPr lang="ja-JP" altLang="en-US" sz="2400" dirty="0">
                <a:latin typeface="+mn-ea"/>
              </a:rPr>
              <a:t>認知症、知的障害、精神障害などの理由で判断能力が不十分な人たちが、社会福祉協議会と契約を結び、福祉サービス利用の援助のほか、預貯金の払い戻しなど日常的な金銭管理の援助や定期的な訪問による生活変化の察知などを無料または低額な料金で頼むことができます。本人が契約を結ぶ能力があることが前提となります。</a:t>
            </a:r>
            <a:endParaRPr lang="en-US" altLang="ja-JP" sz="2400" dirty="0">
              <a:latin typeface="+mn-ea"/>
            </a:endParaRPr>
          </a:p>
          <a:p>
            <a:pPr marL="0" indent="0">
              <a:lnSpc>
                <a:spcPts val="800"/>
              </a:lnSpc>
              <a:buNone/>
            </a:pPr>
            <a:endParaRPr kumimoji="1" lang="en-US" altLang="ja-JP" sz="2400" dirty="0">
              <a:latin typeface="+mn-ea"/>
            </a:endParaRPr>
          </a:p>
          <a:p>
            <a:pPr marL="0" indent="0">
              <a:buNone/>
            </a:pPr>
            <a:r>
              <a:rPr lang="ja-JP" altLang="en-US" dirty="0">
                <a:latin typeface="+mn-ea"/>
              </a:rPr>
              <a:t>▪高齢者虐待防止法</a:t>
            </a:r>
            <a:endParaRPr kumimoji="1" lang="ja-JP" altLang="en-US" dirty="0">
              <a:latin typeface="+mn-ea"/>
            </a:endParaRPr>
          </a:p>
          <a:p>
            <a:pPr marL="0" indent="0">
              <a:buNone/>
            </a:pPr>
            <a:endParaRPr kumimoji="1" lang="ja-JP" altLang="en-US" dirty="0"/>
          </a:p>
        </p:txBody>
      </p:sp>
      <p:sp>
        <p:nvSpPr>
          <p:cNvPr id="5" name="テキスト ボックス 4">
            <a:extLst>
              <a:ext uri="{FF2B5EF4-FFF2-40B4-BE49-F238E27FC236}">
                <a16:creationId xmlns:a16="http://schemas.microsoft.com/office/drawing/2014/main" id="{C9201E88-54E9-87E3-86FC-A79887988247}"/>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15783227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24000">
              <a:srgbClr val="F4FAFA"/>
            </a:gs>
            <a:gs pos="11000">
              <a:srgbClr val="D0ECEC"/>
            </a:gs>
            <a:gs pos="98000">
              <a:schemeClr val="bg1"/>
            </a:gs>
            <a:gs pos="0">
              <a:srgbClr val="009999"/>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1BD043-F9CB-D270-7FBA-0CC3DDA2A0FF}"/>
              </a:ext>
            </a:extLst>
          </p:cNvPr>
          <p:cNvSpPr>
            <a:spLocks noGrp="1"/>
          </p:cNvSpPr>
          <p:nvPr>
            <p:ph type="title"/>
          </p:nvPr>
        </p:nvSpPr>
        <p:spPr/>
        <p:txBody>
          <a:bodyPr/>
          <a:lstStyle/>
          <a:p>
            <a:r>
              <a:rPr lang="ja-JP" altLang="en-US" dirty="0">
                <a:latin typeface="+mn-ea"/>
                <a:ea typeface="+mn-ea"/>
              </a:rPr>
              <a:t>生活を支える制度③</a:t>
            </a:r>
            <a:endParaRPr kumimoji="1" lang="ja-JP" altLang="en-US" dirty="0">
              <a:latin typeface="+mn-ea"/>
              <a:ea typeface="+mn-ea"/>
            </a:endParaRPr>
          </a:p>
        </p:txBody>
      </p:sp>
      <p:sp>
        <p:nvSpPr>
          <p:cNvPr id="3" name="コンテンツ プレースホルダー 2">
            <a:extLst>
              <a:ext uri="{FF2B5EF4-FFF2-40B4-BE49-F238E27FC236}">
                <a16:creationId xmlns:a16="http://schemas.microsoft.com/office/drawing/2014/main" id="{19D1A7F0-6874-F662-CC3F-AC84EE642DD0}"/>
              </a:ext>
            </a:extLst>
          </p:cNvPr>
          <p:cNvSpPr>
            <a:spLocks noGrp="1"/>
          </p:cNvSpPr>
          <p:nvPr>
            <p:ph idx="1"/>
          </p:nvPr>
        </p:nvSpPr>
        <p:spPr>
          <a:xfrm>
            <a:off x="838200" y="1825624"/>
            <a:ext cx="10515600" cy="5032376"/>
          </a:xfrm>
        </p:spPr>
        <p:txBody>
          <a:bodyPr>
            <a:normAutofit fontScale="92500"/>
          </a:bodyPr>
          <a:lstStyle/>
          <a:p>
            <a:pPr marL="0" indent="0">
              <a:buNone/>
            </a:pPr>
            <a:r>
              <a:rPr lang="ja-JP" altLang="en-US" dirty="0">
                <a:latin typeface="+mn-ea"/>
              </a:rPr>
              <a:t>●</a:t>
            </a:r>
            <a:r>
              <a:rPr kumimoji="1" lang="ja-JP" altLang="en-US" dirty="0">
                <a:latin typeface="+mn-ea"/>
              </a:rPr>
              <a:t>国家戦略としての取り組み</a:t>
            </a:r>
            <a:endParaRPr kumimoji="1" lang="en-US" altLang="ja-JP" dirty="0">
              <a:latin typeface="+mn-ea"/>
            </a:endParaRPr>
          </a:p>
          <a:p>
            <a:pPr marL="0" indent="0">
              <a:buNone/>
            </a:pPr>
            <a:r>
              <a:rPr kumimoji="1" lang="ja-JP" altLang="en-US" sz="2600" dirty="0">
                <a:latin typeface="+mn-ea"/>
              </a:rPr>
              <a:t>▪「認知症施策推進大綱」</a:t>
            </a:r>
            <a:endParaRPr kumimoji="1" lang="en-US" altLang="ja-JP" sz="2600" dirty="0">
              <a:latin typeface="+mn-ea"/>
            </a:endParaRPr>
          </a:p>
          <a:p>
            <a:pPr marL="0" indent="0">
              <a:lnSpc>
                <a:spcPts val="2000"/>
              </a:lnSpc>
              <a:buNone/>
            </a:pPr>
            <a:r>
              <a:rPr lang="ja-JP" altLang="en-US" sz="2400" dirty="0">
                <a:latin typeface="+mn-ea"/>
              </a:rPr>
              <a:t>　　　認知症の発症を遅らせ、認知症になっても希望をもって日常生活を過ごせ</a:t>
            </a:r>
            <a:endParaRPr lang="en-US" altLang="ja-JP" sz="2400" dirty="0">
              <a:latin typeface="+mn-ea"/>
            </a:endParaRPr>
          </a:p>
          <a:p>
            <a:pPr marL="0" indent="0">
              <a:lnSpc>
                <a:spcPts val="2000"/>
              </a:lnSpc>
              <a:buNone/>
            </a:pPr>
            <a:r>
              <a:rPr lang="ja-JP" altLang="en-US" sz="2400" dirty="0">
                <a:latin typeface="+mn-ea"/>
              </a:rPr>
              <a:t>　　　る社会を目指し、認知症の人やその家族の視点を重視しながら「共生」と</a:t>
            </a:r>
            <a:endParaRPr lang="en-US" altLang="ja-JP" sz="2400" dirty="0">
              <a:latin typeface="+mn-ea"/>
            </a:endParaRPr>
          </a:p>
          <a:p>
            <a:pPr marL="0" indent="0">
              <a:lnSpc>
                <a:spcPts val="2000"/>
              </a:lnSpc>
              <a:buNone/>
            </a:pPr>
            <a:r>
              <a:rPr lang="ja-JP" altLang="en-US" sz="2400" dirty="0">
                <a:latin typeface="+mn-ea"/>
              </a:rPr>
              <a:t>　　 「予防」を車の両輪とした施策を推進しています。この中でも認知症サポー</a:t>
            </a:r>
            <a:endParaRPr lang="en-US" altLang="ja-JP" sz="2400" dirty="0">
              <a:latin typeface="+mn-ea"/>
            </a:endParaRPr>
          </a:p>
          <a:p>
            <a:pPr marL="0" indent="0">
              <a:lnSpc>
                <a:spcPts val="2000"/>
              </a:lnSpc>
              <a:buNone/>
            </a:pPr>
            <a:r>
              <a:rPr lang="ja-JP" altLang="en-US" sz="2400" dirty="0">
                <a:latin typeface="+mn-ea"/>
              </a:rPr>
              <a:t>　　　ターを多数養成していくことを目指しています。</a:t>
            </a:r>
            <a:endParaRPr lang="en-US" altLang="ja-JP" sz="2400" dirty="0">
              <a:latin typeface="+mn-ea"/>
            </a:endParaRPr>
          </a:p>
          <a:p>
            <a:pPr marL="0" indent="0">
              <a:lnSpc>
                <a:spcPts val="600"/>
              </a:lnSpc>
              <a:buNone/>
            </a:pPr>
            <a:endParaRPr lang="en-US" altLang="ja-JP" sz="2400" dirty="0">
              <a:latin typeface="+mn-ea"/>
            </a:endParaRPr>
          </a:p>
          <a:p>
            <a:pPr marL="0" indent="0">
              <a:buNone/>
            </a:pPr>
            <a:r>
              <a:rPr lang="ja-JP" altLang="en-US" sz="2600" dirty="0">
                <a:latin typeface="+mn-ea"/>
              </a:rPr>
              <a:t>●</a:t>
            </a:r>
            <a:r>
              <a:rPr kumimoji="1" lang="ja-JP" altLang="en-US" dirty="0">
                <a:latin typeface="+mn-ea"/>
              </a:rPr>
              <a:t>「共生社会の実現を推進するための認知症基本法</a:t>
            </a:r>
            <a:r>
              <a:rPr kumimoji="1" lang="en-US" altLang="ja-JP" sz="1800" dirty="0">
                <a:latin typeface="+mn-ea"/>
              </a:rPr>
              <a:t>(2023</a:t>
            </a:r>
            <a:r>
              <a:rPr kumimoji="1" lang="ja-JP" altLang="en-US" sz="1800" dirty="0">
                <a:latin typeface="+mn-ea"/>
              </a:rPr>
              <a:t>年</a:t>
            </a:r>
            <a:r>
              <a:rPr kumimoji="1" lang="en-US" altLang="ja-JP" sz="1800" dirty="0">
                <a:latin typeface="+mn-ea"/>
              </a:rPr>
              <a:t>6</a:t>
            </a:r>
            <a:r>
              <a:rPr kumimoji="1" lang="ja-JP" altLang="en-US" sz="1800" dirty="0">
                <a:latin typeface="+mn-ea"/>
              </a:rPr>
              <a:t>月</a:t>
            </a:r>
            <a:r>
              <a:rPr kumimoji="1" lang="en-US" altLang="ja-JP" sz="1800" dirty="0">
                <a:latin typeface="+mn-ea"/>
              </a:rPr>
              <a:t>14</a:t>
            </a:r>
            <a:r>
              <a:rPr kumimoji="1" lang="ja-JP" altLang="en-US" sz="1800" dirty="0">
                <a:latin typeface="+mn-ea"/>
              </a:rPr>
              <a:t>日成立）</a:t>
            </a:r>
            <a:r>
              <a:rPr kumimoji="1" lang="ja-JP" altLang="en-US" dirty="0">
                <a:latin typeface="+mn-ea"/>
              </a:rPr>
              <a:t>」</a:t>
            </a:r>
            <a:endParaRPr kumimoji="1" lang="en-US" altLang="ja-JP" dirty="0">
              <a:latin typeface="+mn-ea"/>
            </a:endParaRPr>
          </a:p>
          <a:p>
            <a:pPr marL="0" indent="0">
              <a:lnSpc>
                <a:spcPts val="2800"/>
              </a:lnSpc>
              <a:buNone/>
            </a:pPr>
            <a:r>
              <a:rPr kumimoji="1" lang="ja-JP" altLang="en-US" sz="2400" dirty="0">
                <a:latin typeface="+mn-ea"/>
              </a:rPr>
              <a:t>この法律は、認知症の人が尊厳を保持し希望をもって暮らせるよう、認知症施策を推進し、これにより認知症の人を含めた国民一人ひとりが個性と能力を十分に発揮し、お互いに尊重して支えつつ「共生社会」を実現することを目的としています。</a:t>
            </a:r>
          </a:p>
        </p:txBody>
      </p:sp>
      <p:sp>
        <p:nvSpPr>
          <p:cNvPr id="5" name="テキスト ボックス 4">
            <a:extLst>
              <a:ext uri="{FF2B5EF4-FFF2-40B4-BE49-F238E27FC236}">
                <a16:creationId xmlns:a16="http://schemas.microsoft.com/office/drawing/2014/main" id="{8AE3D207-0502-2084-E355-541322611810}"/>
              </a:ext>
            </a:extLst>
          </p:cNvPr>
          <p:cNvSpPr txBox="1"/>
          <p:nvPr/>
        </p:nvSpPr>
        <p:spPr>
          <a:xfrm>
            <a:off x="8140700" y="6578618"/>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518254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15C8AE-1198-DE96-F1CA-75CA652A27F9}"/>
              </a:ext>
            </a:extLst>
          </p:cNvPr>
          <p:cNvSpPr>
            <a:spLocks noGrp="1"/>
          </p:cNvSpPr>
          <p:nvPr>
            <p:ph type="title"/>
          </p:nvPr>
        </p:nvSpPr>
        <p:spPr/>
        <p:txBody>
          <a:bodyPr/>
          <a:lstStyle/>
          <a:p>
            <a:r>
              <a:rPr kumimoji="1" lang="ja-JP" altLang="en-US" dirty="0">
                <a:latin typeface="+mn-ea"/>
                <a:ea typeface="+mn-ea"/>
              </a:rPr>
              <a:t>桐生市の取り組み（一部）</a:t>
            </a:r>
          </a:p>
        </p:txBody>
      </p:sp>
      <p:sp>
        <p:nvSpPr>
          <p:cNvPr id="3" name="コンテンツ プレースホルダー 2">
            <a:extLst>
              <a:ext uri="{FF2B5EF4-FFF2-40B4-BE49-F238E27FC236}">
                <a16:creationId xmlns:a16="http://schemas.microsoft.com/office/drawing/2014/main" id="{3F524437-95EB-8FBD-3E4C-B935199E7C01}"/>
              </a:ext>
            </a:extLst>
          </p:cNvPr>
          <p:cNvSpPr>
            <a:spLocks noGrp="1"/>
          </p:cNvSpPr>
          <p:nvPr>
            <p:ph idx="1"/>
          </p:nvPr>
        </p:nvSpPr>
        <p:spPr>
          <a:xfrm>
            <a:off x="838200" y="1825625"/>
            <a:ext cx="8115300" cy="4232276"/>
          </a:xfrm>
        </p:spPr>
        <p:txBody>
          <a:bodyPr>
            <a:normAutofit/>
          </a:bodyPr>
          <a:lstStyle/>
          <a:p>
            <a:pPr marL="0" indent="0">
              <a:buNone/>
            </a:pPr>
            <a:r>
              <a:rPr kumimoji="1" lang="ja-JP" altLang="en-US" dirty="0">
                <a:latin typeface="+mn-ea"/>
              </a:rPr>
              <a:t>●桐生ふれあいメール</a:t>
            </a:r>
            <a:endParaRPr kumimoji="1" lang="en-US" altLang="ja-JP" dirty="0">
              <a:latin typeface="+mn-ea"/>
            </a:endParaRPr>
          </a:p>
          <a:p>
            <a:pPr marL="0" indent="0">
              <a:lnSpc>
                <a:spcPts val="2800"/>
              </a:lnSpc>
              <a:buNone/>
              <a:defRPr/>
            </a:pPr>
            <a:r>
              <a:rPr lang="ja-JP" altLang="en-US" sz="2400" dirty="0">
                <a:solidFill>
                  <a:schemeClr val="tx1"/>
                </a:solidFill>
                <a:latin typeface="+mn-ea"/>
              </a:rPr>
              <a:t>登録するともしもの時、高齢者等の命や身体の安全を守るために</a:t>
            </a:r>
            <a:r>
              <a:rPr lang="ja-JP" altLang="en-US" sz="2400" dirty="0">
                <a:latin typeface="+mn-ea"/>
              </a:rPr>
              <a:t>「高齢者等緊急情報」</a:t>
            </a:r>
            <a:r>
              <a:rPr lang="ja-JP" altLang="en-US" sz="2400" dirty="0">
                <a:solidFill>
                  <a:schemeClr val="tx1"/>
                </a:solidFill>
                <a:latin typeface="+mn-ea"/>
              </a:rPr>
              <a:t>として、パソコンや携帯電話に情報を配信します。</a:t>
            </a:r>
            <a:endParaRPr lang="en-US" altLang="ja-JP" sz="2400" dirty="0">
              <a:solidFill>
                <a:schemeClr val="tx1"/>
              </a:solidFill>
              <a:latin typeface="+mn-ea"/>
            </a:endParaRPr>
          </a:p>
          <a:p>
            <a:pPr marL="0" indent="0">
              <a:lnSpc>
                <a:spcPts val="700"/>
              </a:lnSpc>
              <a:buNone/>
              <a:defRPr/>
            </a:pPr>
            <a:endParaRPr lang="en-US" altLang="ja-JP" sz="2400" dirty="0">
              <a:solidFill>
                <a:schemeClr val="tx1"/>
              </a:solidFill>
              <a:latin typeface="+mn-ea"/>
            </a:endParaRPr>
          </a:p>
          <a:p>
            <a:pPr marL="0" indent="0">
              <a:buNone/>
            </a:pPr>
            <a:r>
              <a:rPr kumimoji="1" lang="ja-JP" altLang="en-US" dirty="0">
                <a:latin typeface="+mn-ea"/>
              </a:rPr>
              <a:t>●どこシル伝言板</a:t>
            </a:r>
            <a:endParaRPr kumimoji="1" lang="en-US" altLang="ja-JP" dirty="0">
              <a:latin typeface="+mn-ea"/>
            </a:endParaRPr>
          </a:p>
          <a:p>
            <a:pPr marL="0" indent="0">
              <a:lnSpc>
                <a:spcPts val="2800"/>
              </a:lnSpc>
              <a:buNone/>
              <a:defRPr/>
            </a:pPr>
            <a:r>
              <a:rPr lang="ja-JP" altLang="en-US" sz="2400" dirty="0">
                <a:latin typeface="+mn-ea"/>
              </a:rPr>
              <a:t>もしもの時、帽子や衣類、杖やバッグなどに 貼った見守りシール（</a:t>
            </a:r>
            <a:r>
              <a:rPr lang="en-US" altLang="ja-JP" sz="2400" dirty="0">
                <a:latin typeface="+mn-ea"/>
              </a:rPr>
              <a:t>QR</a:t>
            </a:r>
            <a:r>
              <a:rPr lang="ja-JP" altLang="en-US" sz="2400" dirty="0">
                <a:latin typeface="+mn-ea"/>
              </a:rPr>
              <a:t>コード）をスマートフォンなどのカメラで読み取ると、保護者（家族等）へ瞬時に発見通知メールが届き、保護者（家族等）のお迎えまでが迅速に行えます。</a:t>
            </a:r>
            <a:endParaRPr lang="en-US" altLang="ja-JP" sz="2400" dirty="0">
              <a:latin typeface="+mn-ea"/>
            </a:endParaRPr>
          </a:p>
        </p:txBody>
      </p:sp>
      <p:pic>
        <p:nvPicPr>
          <p:cNvPr id="33" name="図 32">
            <a:extLst>
              <a:ext uri="{FF2B5EF4-FFF2-40B4-BE49-F238E27FC236}">
                <a16:creationId xmlns:a16="http://schemas.microsoft.com/office/drawing/2014/main" id="{70CE9032-6D52-252A-6A9F-7E44DC9FE154}"/>
              </a:ext>
            </a:extLst>
          </p:cNvPr>
          <p:cNvPicPr>
            <a:picLocks noChangeAspect="1"/>
          </p:cNvPicPr>
          <p:nvPr/>
        </p:nvPicPr>
        <p:blipFill>
          <a:blip r:embed="rId3"/>
          <a:stretch>
            <a:fillRect/>
          </a:stretch>
        </p:blipFill>
        <p:spPr>
          <a:xfrm>
            <a:off x="8953499" y="1027906"/>
            <a:ext cx="2378632" cy="2437607"/>
          </a:xfrm>
          <a:prstGeom prst="rect">
            <a:avLst/>
          </a:prstGeom>
        </p:spPr>
      </p:pic>
      <p:pic>
        <p:nvPicPr>
          <p:cNvPr id="34" name="図 33">
            <a:extLst>
              <a:ext uri="{FF2B5EF4-FFF2-40B4-BE49-F238E27FC236}">
                <a16:creationId xmlns:a16="http://schemas.microsoft.com/office/drawing/2014/main" id="{99545C9A-6BD9-3D7C-55B5-F15EF47AD4AD}"/>
              </a:ext>
            </a:extLst>
          </p:cNvPr>
          <p:cNvPicPr>
            <a:picLocks noChangeAspect="1"/>
          </p:cNvPicPr>
          <p:nvPr/>
        </p:nvPicPr>
        <p:blipFill>
          <a:blip r:embed="rId4"/>
          <a:stretch>
            <a:fillRect/>
          </a:stretch>
        </p:blipFill>
        <p:spPr>
          <a:xfrm>
            <a:off x="8953499" y="3598601"/>
            <a:ext cx="2378632" cy="2326211"/>
          </a:xfrm>
          <a:prstGeom prst="rect">
            <a:avLst/>
          </a:prstGeom>
        </p:spPr>
      </p:pic>
    </p:spTree>
    <p:extLst>
      <p:ext uri="{BB962C8B-B14F-4D97-AF65-F5344CB8AC3E}">
        <p14:creationId xmlns:p14="http://schemas.microsoft.com/office/powerpoint/2010/main" val="3140239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74E0364-165F-FB4E-5E11-228E5AD1F731}"/>
              </a:ext>
            </a:extLst>
          </p:cNvPr>
          <p:cNvSpPr>
            <a:spLocks noGrp="1"/>
          </p:cNvSpPr>
          <p:nvPr>
            <p:ph type="title"/>
          </p:nvPr>
        </p:nvSpPr>
        <p:spPr>
          <a:xfrm>
            <a:off x="548640" y="668973"/>
            <a:ext cx="11097260" cy="1325563"/>
          </a:xfrm>
        </p:spPr>
        <p:txBody>
          <a:bodyPr>
            <a:normAutofit/>
          </a:bodyPr>
          <a:lstStyle/>
          <a:p>
            <a:r>
              <a:rPr lang="ja-JP" altLang="en-US" sz="3600" dirty="0">
                <a:latin typeface="+mn-ea"/>
                <a:ea typeface="+mn-ea"/>
              </a:rPr>
              <a:t>○</a:t>
            </a:r>
            <a:r>
              <a:rPr lang="ja-JP" altLang="en-US" sz="3500" dirty="0">
                <a:latin typeface="+mn-ea"/>
                <a:ea typeface="+mn-ea"/>
              </a:rPr>
              <a:t>「認知症」という言葉のイメージは変わりましたか</a:t>
            </a:r>
            <a:endParaRPr kumimoji="1" lang="ja-JP" altLang="en-US" sz="3500" dirty="0">
              <a:latin typeface="+mn-ea"/>
              <a:ea typeface="+mn-ea"/>
            </a:endParaRPr>
          </a:p>
        </p:txBody>
      </p:sp>
      <p:sp>
        <p:nvSpPr>
          <p:cNvPr id="6" name="タイトル 1">
            <a:extLst>
              <a:ext uri="{FF2B5EF4-FFF2-40B4-BE49-F238E27FC236}">
                <a16:creationId xmlns:a16="http://schemas.microsoft.com/office/drawing/2014/main" id="{58F40D22-99DF-5BDF-0219-BEAC6B93B0B9}"/>
              </a:ext>
            </a:extLst>
          </p:cNvPr>
          <p:cNvSpPr txBox="1">
            <a:spLocks/>
          </p:cNvSpPr>
          <p:nvPr/>
        </p:nvSpPr>
        <p:spPr>
          <a:xfrm>
            <a:off x="650240" y="3465513"/>
            <a:ext cx="1089152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mn-ea"/>
                <a:ea typeface="+mn-ea"/>
              </a:rPr>
              <a:t>○自分が認知症になったら、どのような暮らしを</a:t>
            </a:r>
            <a:endParaRPr lang="en-US" altLang="ja-JP" sz="3600" dirty="0">
              <a:latin typeface="+mn-ea"/>
              <a:ea typeface="+mn-ea"/>
            </a:endParaRPr>
          </a:p>
          <a:p>
            <a:r>
              <a:rPr lang="ja-JP" altLang="en-US" sz="3600" dirty="0">
                <a:latin typeface="+mn-ea"/>
                <a:ea typeface="+mn-ea"/>
              </a:rPr>
              <a:t>　送っていきたいですか</a:t>
            </a:r>
            <a:endParaRPr lang="en-US" altLang="ja-JP" sz="3600" dirty="0">
              <a:latin typeface="+mn-ea"/>
              <a:ea typeface="+mn-ea"/>
            </a:endParaRPr>
          </a:p>
        </p:txBody>
      </p:sp>
      <p:sp>
        <p:nvSpPr>
          <p:cNvPr id="7" name="四角形: 角を丸くする 6">
            <a:extLst>
              <a:ext uri="{FF2B5EF4-FFF2-40B4-BE49-F238E27FC236}">
                <a16:creationId xmlns:a16="http://schemas.microsoft.com/office/drawing/2014/main" id="{4601B646-2BEF-1A44-496A-CA11BACD01AB}"/>
              </a:ext>
            </a:extLst>
          </p:cNvPr>
          <p:cNvSpPr/>
          <p:nvPr/>
        </p:nvSpPr>
        <p:spPr>
          <a:xfrm>
            <a:off x="1219200" y="1791972"/>
            <a:ext cx="9753600" cy="13481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48406E39-E2AB-8E7A-CAFC-832289C3B6B4}"/>
              </a:ext>
            </a:extLst>
          </p:cNvPr>
          <p:cNvSpPr/>
          <p:nvPr/>
        </p:nvSpPr>
        <p:spPr>
          <a:xfrm>
            <a:off x="1219200" y="4788854"/>
            <a:ext cx="9753600" cy="134810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E79CFDA9-CB89-A95C-7F72-E335B53BEE8E}"/>
              </a:ext>
            </a:extLst>
          </p:cNvPr>
          <p:cNvSpPr txBox="1"/>
          <p:nvPr/>
        </p:nvSpPr>
        <p:spPr>
          <a:xfrm>
            <a:off x="8178800" y="6571453"/>
            <a:ext cx="40010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養成講座標準教材（一部改編）</a:t>
            </a:r>
            <a:endParaRPr kumimoji="1" lang="ja-JP" altLang="en-US" sz="1200" dirty="0"/>
          </a:p>
        </p:txBody>
      </p:sp>
    </p:spTree>
    <p:extLst>
      <p:ext uri="{BB962C8B-B14F-4D97-AF65-F5344CB8AC3E}">
        <p14:creationId xmlns:p14="http://schemas.microsoft.com/office/powerpoint/2010/main" val="2196483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CCC"/>
            </a:gs>
          </a:gsLst>
          <a:lin ang="5400000" scaled="1"/>
          <a:tileRect/>
        </a:gradFill>
        <a:effectLst/>
      </p:bgPr>
    </p:bg>
    <p:spTree>
      <p:nvGrpSpPr>
        <p:cNvPr id="1" name=""/>
        <p:cNvGrpSpPr/>
        <p:nvPr/>
      </p:nvGrpSpPr>
      <p:grpSpPr>
        <a:xfrm>
          <a:off x="0" y="0"/>
          <a:ext cx="0" cy="0"/>
          <a:chOff x="0" y="0"/>
          <a:chExt cx="0" cy="0"/>
        </a:xfrm>
      </p:grpSpPr>
      <p:graphicFrame>
        <p:nvGraphicFramePr>
          <p:cNvPr id="6" name="コンテンツ プレースホルダー 5">
            <a:extLst>
              <a:ext uri="{FF2B5EF4-FFF2-40B4-BE49-F238E27FC236}">
                <a16:creationId xmlns:a16="http://schemas.microsoft.com/office/drawing/2014/main" id="{D6CA69BE-4EDB-4D28-9C42-683949B38B14}"/>
              </a:ext>
            </a:extLst>
          </p:cNvPr>
          <p:cNvGraphicFramePr>
            <a:graphicFrameLocks noGrp="1"/>
          </p:cNvGraphicFramePr>
          <p:nvPr>
            <p:ph idx="1"/>
            <p:extLst>
              <p:ext uri="{D42A27DB-BD31-4B8C-83A1-F6EECF244321}">
                <p14:modId xmlns:p14="http://schemas.microsoft.com/office/powerpoint/2010/main" val="1785672069"/>
              </p:ext>
            </p:extLst>
          </p:nvPr>
        </p:nvGraphicFramePr>
        <p:xfrm>
          <a:off x="381000" y="2131362"/>
          <a:ext cx="11404600" cy="4278616"/>
        </p:xfrm>
        <a:graphic>
          <a:graphicData uri="http://schemas.openxmlformats.org/drawingml/2006/chart">
            <c:chart xmlns:c="http://schemas.openxmlformats.org/drawingml/2006/chart" xmlns:r="http://schemas.openxmlformats.org/officeDocument/2006/relationships" r:id="rId3"/>
          </a:graphicData>
        </a:graphic>
      </p:graphicFrame>
      <p:sp>
        <p:nvSpPr>
          <p:cNvPr id="7" name="吹き出し: 角を丸めた四角形 6">
            <a:extLst>
              <a:ext uri="{FF2B5EF4-FFF2-40B4-BE49-F238E27FC236}">
                <a16:creationId xmlns:a16="http://schemas.microsoft.com/office/drawing/2014/main" id="{3D26472F-3CC0-48A5-901B-648670D055B3}"/>
              </a:ext>
            </a:extLst>
          </p:cNvPr>
          <p:cNvSpPr/>
          <p:nvPr/>
        </p:nvSpPr>
        <p:spPr>
          <a:xfrm>
            <a:off x="2313574" y="2756657"/>
            <a:ext cx="901700" cy="647700"/>
          </a:xfrm>
          <a:prstGeom prst="wedgeRoundRectCallout">
            <a:avLst>
              <a:gd name="adj1" fmla="val 2276"/>
              <a:gd name="adj2" fmla="val 762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42.22</a:t>
            </a:r>
            <a:r>
              <a:rPr lang="ja-JP" altLang="en-US" sz="1400" b="1" dirty="0"/>
              <a:t>％</a:t>
            </a:r>
            <a:endParaRPr lang="ja-JP" sz="1400" b="1" dirty="0"/>
          </a:p>
        </p:txBody>
      </p:sp>
      <p:sp>
        <p:nvSpPr>
          <p:cNvPr id="8" name="吹き出し: 角を丸めた四角形 7">
            <a:extLst>
              <a:ext uri="{FF2B5EF4-FFF2-40B4-BE49-F238E27FC236}">
                <a16:creationId xmlns:a16="http://schemas.microsoft.com/office/drawing/2014/main" id="{9E34F5A5-54B8-4CE9-8010-96C4667DFAE2}"/>
              </a:ext>
            </a:extLst>
          </p:cNvPr>
          <p:cNvSpPr/>
          <p:nvPr/>
        </p:nvSpPr>
        <p:spPr>
          <a:xfrm>
            <a:off x="5912937" y="3377595"/>
            <a:ext cx="901700" cy="647700"/>
          </a:xfrm>
          <a:prstGeom prst="wedgeRoundRectCallout">
            <a:avLst>
              <a:gd name="adj1" fmla="val 5093"/>
              <a:gd name="adj2" fmla="val 664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41.84</a:t>
            </a:r>
            <a:r>
              <a:rPr lang="ja-JP" altLang="en-US" sz="1400" b="1" dirty="0"/>
              <a:t>％</a:t>
            </a:r>
            <a:endParaRPr lang="ja-JP" sz="1400" b="1" dirty="0"/>
          </a:p>
        </p:txBody>
      </p:sp>
      <p:sp>
        <p:nvSpPr>
          <p:cNvPr id="9" name="吹き出し: 角を丸めた四角形 8">
            <a:extLst>
              <a:ext uri="{FF2B5EF4-FFF2-40B4-BE49-F238E27FC236}">
                <a16:creationId xmlns:a16="http://schemas.microsoft.com/office/drawing/2014/main" id="{9E34F5A5-54B8-4CE9-8010-96C4667DFAE2}"/>
              </a:ext>
            </a:extLst>
          </p:cNvPr>
          <p:cNvSpPr/>
          <p:nvPr/>
        </p:nvSpPr>
        <p:spPr>
          <a:xfrm>
            <a:off x="7046071" y="4270670"/>
            <a:ext cx="901700" cy="647700"/>
          </a:xfrm>
          <a:prstGeom prst="wedgeRoundRectCallout">
            <a:avLst>
              <a:gd name="adj1" fmla="val 867"/>
              <a:gd name="adj2" fmla="val 7818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51.34</a:t>
            </a:r>
            <a:r>
              <a:rPr lang="ja-JP" altLang="en-US" sz="1400" b="1" dirty="0"/>
              <a:t>％</a:t>
            </a:r>
            <a:endParaRPr lang="ja-JP" sz="1400" b="1" dirty="0"/>
          </a:p>
        </p:txBody>
      </p:sp>
      <p:sp>
        <p:nvSpPr>
          <p:cNvPr id="10" name="吹き出し: 角を丸めた四角形 9">
            <a:extLst>
              <a:ext uri="{FF2B5EF4-FFF2-40B4-BE49-F238E27FC236}">
                <a16:creationId xmlns:a16="http://schemas.microsoft.com/office/drawing/2014/main" id="{9E34F5A5-54B8-4CE9-8010-96C4667DFAE2}"/>
              </a:ext>
            </a:extLst>
          </p:cNvPr>
          <p:cNvSpPr/>
          <p:nvPr/>
        </p:nvSpPr>
        <p:spPr>
          <a:xfrm>
            <a:off x="8163579" y="2080562"/>
            <a:ext cx="901700" cy="647700"/>
          </a:xfrm>
          <a:prstGeom prst="wedgeRoundRectCallout">
            <a:avLst>
              <a:gd name="adj1" fmla="val 3684"/>
              <a:gd name="adj2" fmla="val 723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29.89</a:t>
            </a:r>
            <a:r>
              <a:rPr lang="ja-JP" altLang="en-US" sz="1400" b="1" dirty="0"/>
              <a:t>％</a:t>
            </a:r>
            <a:endParaRPr lang="ja-JP" sz="1400" b="1" dirty="0"/>
          </a:p>
        </p:txBody>
      </p:sp>
      <p:sp>
        <p:nvSpPr>
          <p:cNvPr id="11" name="吹き出し: 角を丸めた四角形 10">
            <a:extLst>
              <a:ext uri="{FF2B5EF4-FFF2-40B4-BE49-F238E27FC236}">
                <a16:creationId xmlns:a16="http://schemas.microsoft.com/office/drawing/2014/main" id="{9E34F5A5-54B8-4CE9-8010-96C4667DFAE2}"/>
              </a:ext>
            </a:extLst>
          </p:cNvPr>
          <p:cNvSpPr/>
          <p:nvPr/>
        </p:nvSpPr>
        <p:spPr>
          <a:xfrm>
            <a:off x="9302750" y="2006600"/>
            <a:ext cx="901700" cy="647700"/>
          </a:xfrm>
          <a:prstGeom prst="wedgeRoundRectCallout">
            <a:avLst>
              <a:gd name="adj1" fmla="val 3684"/>
              <a:gd name="adj2" fmla="val 723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34.13</a:t>
            </a:r>
            <a:r>
              <a:rPr lang="ja-JP" altLang="en-US" sz="1400" b="1" dirty="0"/>
              <a:t>％</a:t>
            </a:r>
            <a:endParaRPr lang="ja-JP" sz="1400" b="1" dirty="0"/>
          </a:p>
        </p:txBody>
      </p:sp>
      <p:sp>
        <p:nvSpPr>
          <p:cNvPr id="12" name="吹き出し: 角を丸めた四角形 11">
            <a:extLst>
              <a:ext uri="{FF2B5EF4-FFF2-40B4-BE49-F238E27FC236}">
                <a16:creationId xmlns:a16="http://schemas.microsoft.com/office/drawing/2014/main" id="{9E34F5A5-54B8-4CE9-8010-96C4667DFAE2}"/>
              </a:ext>
            </a:extLst>
          </p:cNvPr>
          <p:cNvSpPr/>
          <p:nvPr/>
        </p:nvSpPr>
        <p:spPr>
          <a:xfrm>
            <a:off x="10414000" y="2717800"/>
            <a:ext cx="901700" cy="647700"/>
          </a:xfrm>
          <a:prstGeom prst="wedgeRoundRectCallout">
            <a:avLst>
              <a:gd name="adj1" fmla="val 9318"/>
              <a:gd name="adj2" fmla="val 7034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34.59</a:t>
            </a:r>
            <a:r>
              <a:rPr lang="ja-JP" altLang="en-US" sz="1400" b="1" dirty="0"/>
              <a:t>％</a:t>
            </a:r>
            <a:endParaRPr lang="ja-JP" sz="1400" b="1" dirty="0"/>
          </a:p>
        </p:txBody>
      </p:sp>
      <p:sp>
        <p:nvSpPr>
          <p:cNvPr id="13" name="吹き出し: 角を丸めた四角形 12">
            <a:extLst>
              <a:ext uri="{FF2B5EF4-FFF2-40B4-BE49-F238E27FC236}">
                <a16:creationId xmlns:a16="http://schemas.microsoft.com/office/drawing/2014/main" id="{9E34F5A5-54B8-4CE9-8010-96C4667DFAE2}"/>
              </a:ext>
            </a:extLst>
          </p:cNvPr>
          <p:cNvSpPr/>
          <p:nvPr/>
        </p:nvSpPr>
        <p:spPr>
          <a:xfrm>
            <a:off x="3528805" y="2556212"/>
            <a:ext cx="901700" cy="647700"/>
          </a:xfrm>
          <a:prstGeom prst="wedgeRoundRectCallout">
            <a:avLst>
              <a:gd name="adj1" fmla="val 2276"/>
              <a:gd name="adj2" fmla="val 723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41.71</a:t>
            </a:r>
            <a:r>
              <a:rPr lang="ja-JP" altLang="en-US" sz="1400" b="1" dirty="0"/>
              <a:t>％</a:t>
            </a:r>
            <a:endParaRPr lang="ja-JP" sz="1400" b="1" dirty="0"/>
          </a:p>
        </p:txBody>
      </p:sp>
      <p:sp>
        <p:nvSpPr>
          <p:cNvPr id="15" name="タイトル 1">
            <a:extLst>
              <a:ext uri="{FF2B5EF4-FFF2-40B4-BE49-F238E27FC236}">
                <a16:creationId xmlns:a16="http://schemas.microsoft.com/office/drawing/2014/main" id="{6C1ECE7A-A5EE-4F31-A588-78EAE5B2E2BA}"/>
              </a:ext>
            </a:extLst>
          </p:cNvPr>
          <p:cNvSpPr txBox="1">
            <a:spLocks/>
          </p:cNvSpPr>
          <p:nvPr/>
        </p:nvSpPr>
        <p:spPr>
          <a:xfrm>
            <a:off x="1860830" y="1107591"/>
            <a:ext cx="8601485" cy="10286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10000"/>
              </a:lnSpc>
            </a:pPr>
            <a:r>
              <a:rPr lang="ja-JP" altLang="en-US" sz="2400" b="1" dirty="0">
                <a:latin typeface="+mn-ea"/>
                <a:ea typeface="+mn-ea"/>
              </a:rPr>
              <a:t>・</a:t>
            </a:r>
            <a:r>
              <a:rPr lang="ja-JP" altLang="en-US" sz="2400" dirty="0">
                <a:latin typeface="+mn-ea"/>
                <a:ea typeface="+mn-ea"/>
              </a:rPr>
              <a:t>桐生市の高齢者人口は　</a:t>
            </a:r>
            <a:r>
              <a:rPr lang="en-US" altLang="ja-JP" sz="2400" b="1" dirty="0">
                <a:solidFill>
                  <a:srgbClr val="FF0000"/>
                </a:solidFill>
                <a:latin typeface="+mn-ea"/>
                <a:ea typeface="+mn-ea"/>
              </a:rPr>
              <a:t>38,361</a:t>
            </a:r>
            <a:r>
              <a:rPr lang="ja-JP" altLang="en-US" sz="2400" b="1" dirty="0">
                <a:solidFill>
                  <a:srgbClr val="FF0000"/>
                </a:solidFill>
                <a:latin typeface="+mn-ea"/>
                <a:ea typeface="+mn-ea"/>
              </a:rPr>
              <a:t>人</a:t>
            </a:r>
            <a:r>
              <a:rPr lang="ja-JP" altLang="en-US" sz="2400" b="1" dirty="0">
                <a:latin typeface="+mn-ea"/>
                <a:ea typeface="+mn-ea"/>
              </a:rPr>
              <a:t>／</a:t>
            </a:r>
            <a:r>
              <a:rPr lang="en-US" altLang="ja-JP" sz="2400" dirty="0">
                <a:latin typeface="+mn-ea"/>
                <a:ea typeface="+mn-ea"/>
              </a:rPr>
              <a:t>103,976</a:t>
            </a:r>
            <a:r>
              <a:rPr lang="ja-JP" altLang="en-US" sz="2400" dirty="0">
                <a:latin typeface="+mn-ea"/>
                <a:ea typeface="+mn-ea"/>
              </a:rPr>
              <a:t>人</a:t>
            </a:r>
            <a:endParaRPr lang="en-US" altLang="ja-JP" sz="2400" dirty="0">
              <a:latin typeface="+mn-ea"/>
              <a:ea typeface="+mn-ea"/>
            </a:endParaRPr>
          </a:p>
          <a:p>
            <a:pPr>
              <a:lnSpc>
                <a:spcPct val="110000"/>
              </a:lnSpc>
            </a:pPr>
            <a:r>
              <a:rPr lang="ja-JP" altLang="en-US" sz="2400" b="1" dirty="0">
                <a:latin typeface="+mn-ea"/>
                <a:ea typeface="+mn-ea"/>
              </a:rPr>
              <a:t>・</a:t>
            </a:r>
            <a:r>
              <a:rPr lang="ja-JP" altLang="en-US" sz="2400" dirty="0">
                <a:latin typeface="+mn-ea"/>
                <a:ea typeface="+mn-ea"/>
              </a:rPr>
              <a:t>桐生市の高齢化率は　</a:t>
            </a:r>
            <a:r>
              <a:rPr lang="en-US" altLang="ja-JP" sz="2400" b="1" u="sng" dirty="0">
                <a:solidFill>
                  <a:srgbClr val="FF0000"/>
                </a:solidFill>
                <a:latin typeface="+mn-ea"/>
                <a:ea typeface="+mn-ea"/>
              </a:rPr>
              <a:t>36.89</a:t>
            </a:r>
            <a:r>
              <a:rPr lang="ja-JP" altLang="en-US" sz="2400" b="1" u="sng" dirty="0">
                <a:solidFill>
                  <a:srgbClr val="FF0000"/>
                </a:solidFill>
                <a:latin typeface="+mn-ea"/>
                <a:ea typeface="+mn-ea"/>
              </a:rPr>
              <a:t>％（約</a:t>
            </a:r>
            <a:r>
              <a:rPr lang="en-US" altLang="ja-JP" sz="2400" b="1" u="sng" dirty="0">
                <a:solidFill>
                  <a:srgbClr val="FF0000"/>
                </a:solidFill>
                <a:latin typeface="+mn-ea"/>
                <a:ea typeface="+mn-ea"/>
              </a:rPr>
              <a:t>2.7</a:t>
            </a:r>
            <a:r>
              <a:rPr lang="ja-JP" altLang="en-US" sz="2400" b="1" u="sng" dirty="0">
                <a:solidFill>
                  <a:srgbClr val="FF0000"/>
                </a:solidFill>
                <a:latin typeface="+mn-ea"/>
                <a:ea typeface="+mn-ea"/>
              </a:rPr>
              <a:t>人に</a:t>
            </a:r>
            <a:r>
              <a:rPr lang="en-US" altLang="ja-JP" sz="2400" b="1" u="sng" dirty="0">
                <a:solidFill>
                  <a:srgbClr val="FF0000"/>
                </a:solidFill>
                <a:latin typeface="+mn-ea"/>
                <a:ea typeface="+mn-ea"/>
              </a:rPr>
              <a:t>1</a:t>
            </a:r>
            <a:r>
              <a:rPr lang="ja-JP" altLang="en-US" sz="2400" b="1" u="sng" dirty="0">
                <a:solidFill>
                  <a:srgbClr val="FF0000"/>
                </a:solidFill>
                <a:latin typeface="+mn-ea"/>
                <a:ea typeface="+mn-ea"/>
              </a:rPr>
              <a:t>人が高齢者）</a:t>
            </a:r>
            <a:endParaRPr lang="ja-JP" altLang="en-US" sz="2400" dirty="0">
              <a:latin typeface="+mn-ea"/>
              <a:ea typeface="+mn-ea"/>
            </a:endParaRPr>
          </a:p>
        </p:txBody>
      </p:sp>
      <p:sp>
        <p:nvSpPr>
          <p:cNvPr id="16" name="テキスト ボックス 1">
            <a:extLst>
              <a:ext uri="{FF2B5EF4-FFF2-40B4-BE49-F238E27FC236}">
                <a16:creationId xmlns:a16="http://schemas.microsoft.com/office/drawing/2014/main" id="{DF80B7DB-D9B0-4A93-A1FA-DEB7ACB5AFE0}"/>
              </a:ext>
            </a:extLst>
          </p:cNvPr>
          <p:cNvSpPr txBox="1"/>
          <p:nvPr/>
        </p:nvSpPr>
        <p:spPr>
          <a:xfrm>
            <a:off x="2748720" y="4595672"/>
            <a:ext cx="69250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4,689</a:t>
            </a:r>
            <a:endParaRPr lang="ja-JP" altLang="en-US" sz="1200" b="1" u="sng" dirty="0"/>
          </a:p>
        </p:txBody>
      </p:sp>
      <p:sp>
        <p:nvSpPr>
          <p:cNvPr id="19" name="テキスト ボックス 1">
            <a:extLst>
              <a:ext uri="{FF2B5EF4-FFF2-40B4-BE49-F238E27FC236}">
                <a16:creationId xmlns:a16="http://schemas.microsoft.com/office/drawing/2014/main" id="{481D68EC-2BC0-4648-BFB2-446CA0171F7F}"/>
              </a:ext>
            </a:extLst>
          </p:cNvPr>
          <p:cNvSpPr txBox="1"/>
          <p:nvPr/>
        </p:nvSpPr>
        <p:spPr>
          <a:xfrm>
            <a:off x="5129832" y="4470365"/>
            <a:ext cx="702984"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5,690</a:t>
            </a:r>
            <a:endParaRPr lang="ja-JP" altLang="en-US" sz="1200" b="1" u="sng" dirty="0"/>
          </a:p>
        </p:txBody>
      </p:sp>
      <p:sp>
        <p:nvSpPr>
          <p:cNvPr id="20" name="テキスト ボックス 1">
            <a:extLst>
              <a:ext uri="{FF2B5EF4-FFF2-40B4-BE49-F238E27FC236}">
                <a16:creationId xmlns:a16="http://schemas.microsoft.com/office/drawing/2014/main" id="{5AD982F0-F566-4D66-A6AE-646F1A9FB03A}"/>
              </a:ext>
            </a:extLst>
          </p:cNvPr>
          <p:cNvSpPr txBox="1"/>
          <p:nvPr/>
        </p:nvSpPr>
        <p:spPr>
          <a:xfrm>
            <a:off x="8590441" y="4639606"/>
            <a:ext cx="702984"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4,778</a:t>
            </a:r>
            <a:endParaRPr lang="ja-JP" altLang="en-US" sz="1200" b="1" u="sng" dirty="0"/>
          </a:p>
        </p:txBody>
      </p:sp>
      <p:sp>
        <p:nvSpPr>
          <p:cNvPr id="21" name="テキスト ボックス 1">
            <a:extLst>
              <a:ext uri="{FF2B5EF4-FFF2-40B4-BE49-F238E27FC236}">
                <a16:creationId xmlns:a16="http://schemas.microsoft.com/office/drawing/2014/main" id="{4F097BAA-BD3F-4E06-81B1-D09E5F6733E9}"/>
              </a:ext>
            </a:extLst>
          </p:cNvPr>
          <p:cNvSpPr txBox="1"/>
          <p:nvPr/>
        </p:nvSpPr>
        <p:spPr>
          <a:xfrm>
            <a:off x="6273450" y="4828450"/>
            <a:ext cx="70298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3,250</a:t>
            </a:r>
            <a:endParaRPr lang="ja-JP" altLang="en-US" sz="1200" b="1" u="sng" dirty="0"/>
          </a:p>
        </p:txBody>
      </p:sp>
      <p:sp>
        <p:nvSpPr>
          <p:cNvPr id="22" name="テキスト ボックス 1">
            <a:extLst>
              <a:ext uri="{FF2B5EF4-FFF2-40B4-BE49-F238E27FC236}">
                <a16:creationId xmlns:a16="http://schemas.microsoft.com/office/drawing/2014/main" id="{E365447B-D54B-46F1-B257-8A0C708CF99F}"/>
              </a:ext>
            </a:extLst>
          </p:cNvPr>
          <p:cNvSpPr txBox="1"/>
          <p:nvPr/>
        </p:nvSpPr>
        <p:spPr>
          <a:xfrm>
            <a:off x="9779174" y="4468743"/>
            <a:ext cx="689669"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5,680</a:t>
            </a:r>
            <a:endParaRPr lang="ja-JP" altLang="en-US" sz="1200" b="1" u="sng" dirty="0"/>
          </a:p>
        </p:txBody>
      </p:sp>
      <p:sp>
        <p:nvSpPr>
          <p:cNvPr id="23" name="テキスト ボックス 1">
            <a:extLst>
              <a:ext uri="{FF2B5EF4-FFF2-40B4-BE49-F238E27FC236}">
                <a16:creationId xmlns:a16="http://schemas.microsoft.com/office/drawing/2014/main" id="{36B96F9E-FF68-4F81-B2FD-D419FF948E37}"/>
              </a:ext>
            </a:extLst>
          </p:cNvPr>
          <p:cNvSpPr txBox="1"/>
          <p:nvPr/>
        </p:nvSpPr>
        <p:spPr>
          <a:xfrm>
            <a:off x="3964191" y="4515038"/>
            <a:ext cx="621191"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5,257</a:t>
            </a:r>
            <a:endParaRPr lang="ja-JP" altLang="en-US" sz="1200" b="1" u="sng" dirty="0"/>
          </a:p>
        </p:txBody>
      </p:sp>
      <p:sp>
        <p:nvSpPr>
          <p:cNvPr id="24" name="テキスト ボックス 1">
            <a:extLst>
              <a:ext uri="{FF2B5EF4-FFF2-40B4-BE49-F238E27FC236}">
                <a16:creationId xmlns:a16="http://schemas.microsoft.com/office/drawing/2014/main" id="{FD9697CC-195E-482A-8711-5AF94ECE4251}"/>
              </a:ext>
            </a:extLst>
          </p:cNvPr>
          <p:cNvSpPr txBox="1"/>
          <p:nvPr/>
        </p:nvSpPr>
        <p:spPr>
          <a:xfrm>
            <a:off x="10935897" y="4703881"/>
            <a:ext cx="70298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4,140</a:t>
            </a:r>
            <a:endParaRPr lang="ja-JP" altLang="en-US" sz="1200" b="1" u="sng" dirty="0"/>
          </a:p>
        </p:txBody>
      </p:sp>
      <p:sp>
        <p:nvSpPr>
          <p:cNvPr id="25" name="テキスト ボックス 1">
            <a:extLst>
              <a:ext uri="{FF2B5EF4-FFF2-40B4-BE49-F238E27FC236}">
                <a16:creationId xmlns:a16="http://schemas.microsoft.com/office/drawing/2014/main" id="{E6289252-295F-4F10-96FA-8E916ADEFFC6}"/>
              </a:ext>
            </a:extLst>
          </p:cNvPr>
          <p:cNvSpPr txBox="1"/>
          <p:nvPr/>
        </p:nvSpPr>
        <p:spPr>
          <a:xfrm>
            <a:off x="7471043" y="5206021"/>
            <a:ext cx="536713"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785</a:t>
            </a:r>
            <a:endParaRPr lang="ja-JP" altLang="en-US" sz="1200" b="1" u="sng" dirty="0"/>
          </a:p>
        </p:txBody>
      </p:sp>
      <p:sp>
        <p:nvSpPr>
          <p:cNvPr id="26" name="テキスト ボックス 1">
            <a:extLst>
              <a:ext uri="{FF2B5EF4-FFF2-40B4-BE49-F238E27FC236}">
                <a16:creationId xmlns:a16="http://schemas.microsoft.com/office/drawing/2014/main" id="{212F9A34-276B-4078-85FF-09194F45CEFB}"/>
              </a:ext>
            </a:extLst>
          </p:cNvPr>
          <p:cNvSpPr txBox="1"/>
          <p:nvPr/>
        </p:nvSpPr>
        <p:spPr>
          <a:xfrm>
            <a:off x="2345811" y="3585953"/>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11,104</a:t>
            </a:r>
            <a:endParaRPr lang="ja-JP" altLang="en-US" sz="1200" b="1" u="sng" dirty="0"/>
          </a:p>
        </p:txBody>
      </p:sp>
      <p:sp>
        <p:nvSpPr>
          <p:cNvPr id="27" name="テキスト ボックス 1">
            <a:extLst>
              <a:ext uri="{FF2B5EF4-FFF2-40B4-BE49-F238E27FC236}">
                <a16:creationId xmlns:a16="http://schemas.microsoft.com/office/drawing/2014/main" id="{212F9A34-276B-4078-85FF-09194F45CEFB}"/>
              </a:ext>
            </a:extLst>
          </p:cNvPr>
          <p:cNvSpPr txBox="1"/>
          <p:nvPr/>
        </p:nvSpPr>
        <p:spPr>
          <a:xfrm>
            <a:off x="1228725" y="3832087"/>
            <a:ext cx="721284"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9,476</a:t>
            </a:r>
            <a:endParaRPr lang="ja-JP" altLang="en-US" sz="1200" b="1" u="sng" dirty="0"/>
          </a:p>
        </p:txBody>
      </p:sp>
      <p:sp>
        <p:nvSpPr>
          <p:cNvPr id="28" name="テキスト ボックス 1">
            <a:extLst>
              <a:ext uri="{FF2B5EF4-FFF2-40B4-BE49-F238E27FC236}">
                <a16:creationId xmlns:a16="http://schemas.microsoft.com/office/drawing/2014/main" id="{2AED0942-7C3F-40B7-A8B3-19D01B515F1C}"/>
              </a:ext>
            </a:extLst>
          </p:cNvPr>
          <p:cNvSpPr txBox="1"/>
          <p:nvPr/>
        </p:nvSpPr>
        <p:spPr>
          <a:xfrm>
            <a:off x="9354487" y="2806458"/>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16,642</a:t>
            </a:r>
            <a:endParaRPr lang="ja-JP" altLang="en-US" sz="1200" b="1" u="sng" dirty="0"/>
          </a:p>
        </p:txBody>
      </p:sp>
      <p:sp>
        <p:nvSpPr>
          <p:cNvPr id="29" name="テキスト ボックス 1">
            <a:extLst>
              <a:ext uri="{FF2B5EF4-FFF2-40B4-BE49-F238E27FC236}">
                <a16:creationId xmlns:a16="http://schemas.microsoft.com/office/drawing/2014/main" id="{498A7133-B3C3-4FCB-A147-DE9CE146B813}"/>
              </a:ext>
            </a:extLst>
          </p:cNvPr>
          <p:cNvSpPr txBox="1"/>
          <p:nvPr/>
        </p:nvSpPr>
        <p:spPr>
          <a:xfrm>
            <a:off x="8192572" y="2906781"/>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15,982</a:t>
            </a:r>
            <a:endParaRPr lang="ja-JP" altLang="en-US" sz="1200" b="1" u="sng" dirty="0"/>
          </a:p>
        </p:txBody>
      </p:sp>
      <p:sp>
        <p:nvSpPr>
          <p:cNvPr id="30" name="テキスト ボックス 1">
            <a:extLst>
              <a:ext uri="{FF2B5EF4-FFF2-40B4-BE49-F238E27FC236}">
                <a16:creationId xmlns:a16="http://schemas.microsoft.com/office/drawing/2014/main" id="{69606554-EAE4-4D1D-8AF8-3787898EF006}"/>
              </a:ext>
            </a:extLst>
          </p:cNvPr>
          <p:cNvSpPr txBox="1"/>
          <p:nvPr/>
        </p:nvSpPr>
        <p:spPr>
          <a:xfrm>
            <a:off x="4694404" y="2731001"/>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16,905</a:t>
            </a:r>
            <a:endParaRPr lang="ja-JP" altLang="en-US" sz="1200" b="1" u="sng" dirty="0"/>
          </a:p>
        </p:txBody>
      </p:sp>
      <p:sp>
        <p:nvSpPr>
          <p:cNvPr id="31" name="テキスト ボックス 1">
            <a:extLst>
              <a:ext uri="{FF2B5EF4-FFF2-40B4-BE49-F238E27FC236}">
                <a16:creationId xmlns:a16="http://schemas.microsoft.com/office/drawing/2014/main" id="{69D765DB-28B9-4DBE-B605-6D6630C870D4}"/>
              </a:ext>
            </a:extLst>
          </p:cNvPr>
          <p:cNvSpPr txBox="1"/>
          <p:nvPr/>
        </p:nvSpPr>
        <p:spPr>
          <a:xfrm>
            <a:off x="3534732" y="3362288"/>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12,602</a:t>
            </a:r>
            <a:endParaRPr lang="ja-JP" altLang="en-US" sz="1200" b="1" u="sng" dirty="0"/>
          </a:p>
        </p:txBody>
      </p:sp>
      <p:sp>
        <p:nvSpPr>
          <p:cNvPr id="32" name="テキスト ボックス 1">
            <a:extLst>
              <a:ext uri="{FF2B5EF4-FFF2-40B4-BE49-F238E27FC236}">
                <a16:creationId xmlns:a16="http://schemas.microsoft.com/office/drawing/2014/main" id="{D40BABE4-C6FB-43E7-951C-EECEF9D2BC5A}"/>
              </a:ext>
            </a:extLst>
          </p:cNvPr>
          <p:cNvSpPr txBox="1"/>
          <p:nvPr/>
        </p:nvSpPr>
        <p:spPr>
          <a:xfrm>
            <a:off x="10525109" y="3506622"/>
            <a:ext cx="74005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11,969</a:t>
            </a:r>
            <a:endParaRPr lang="ja-JP" altLang="en-US" sz="1200" b="1" u="sng" dirty="0"/>
          </a:p>
        </p:txBody>
      </p:sp>
      <p:sp>
        <p:nvSpPr>
          <p:cNvPr id="33" name="テキスト ボックス 1">
            <a:extLst>
              <a:ext uri="{FF2B5EF4-FFF2-40B4-BE49-F238E27FC236}">
                <a16:creationId xmlns:a16="http://schemas.microsoft.com/office/drawing/2014/main" id="{C26E3A60-124F-4955-BE32-EC83BE4DB802}"/>
              </a:ext>
            </a:extLst>
          </p:cNvPr>
          <p:cNvSpPr txBox="1"/>
          <p:nvPr/>
        </p:nvSpPr>
        <p:spPr>
          <a:xfrm>
            <a:off x="7050084" y="5064899"/>
            <a:ext cx="702985"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1,529</a:t>
            </a:r>
            <a:endParaRPr lang="ja-JP" altLang="en-US" sz="1200" b="1" u="sng" dirty="0"/>
          </a:p>
        </p:txBody>
      </p:sp>
      <p:sp>
        <p:nvSpPr>
          <p:cNvPr id="34" name="テキスト ボックス 1">
            <a:extLst>
              <a:ext uri="{FF2B5EF4-FFF2-40B4-BE49-F238E27FC236}">
                <a16:creationId xmlns:a16="http://schemas.microsoft.com/office/drawing/2014/main" id="{F1511798-1332-4494-9EBB-AB0D33A1D54B}"/>
              </a:ext>
            </a:extLst>
          </p:cNvPr>
          <p:cNvSpPr txBox="1"/>
          <p:nvPr/>
        </p:nvSpPr>
        <p:spPr>
          <a:xfrm>
            <a:off x="5912937" y="4115044"/>
            <a:ext cx="692500" cy="37768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1200" b="1" u="sng" dirty="0"/>
              <a:t>7,767</a:t>
            </a:r>
            <a:endParaRPr lang="ja-JP" altLang="en-US" sz="1200" b="1" u="sng" dirty="0"/>
          </a:p>
        </p:txBody>
      </p:sp>
      <p:sp>
        <p:nvSpPr>
          <p:cNvPr id="35" name="テキスト ボックス 34">
            <a:extLst>
              <a:ext uri="{FF2B5EF4-FFF2-40B4-BE49-F238E27FC236}">
                <a16:creationId xmlns:a16="http://schemas.microsoft.com/office/drawing/2014/main" id="{838542E6-5DEF-4945-9883-385045D1AEFF}"/>
              </a:ext>
            </a:extLst>
          </p:cNvPr>
          <p:cNvSpPr txBox="1"/>
          <p:nvPr/>
        </p:nvSpPr>
        <p:spPr>
          <a:xfrm>
            <a:off x="6605438" y="6583160"/>
            <a:ext cx="5583804" cy="276999"/>
          </a:xfrm>
          <a:prstGeom prst="rect">
            <a:avLst/>
          </a:prstGeom>
          <a:noFill/>
        </p:spPr>
        <p:txBody>
          <a:bodyPr wrap="square" rtlCol="0">
            <a:spAutoFit/>
          </a:bodyPr>
          <a:lstStyle/>
          <a:p>
            <a:r>
              <a:rPr kumimoji="1" lang="ja-JP" altLang="en-US" sz="1200" dirty="0">
                <a:latin typeface="+mn-ea"/>
              </a:rPr>
              <a:t>出典：桐生市役所ホームページ（「</a:t>
            </a:r>
            <a:r>
              <a:rPr lang="en-US" altLang="ja-JP" sz="1200" dirty="0">
                <a:latin typeface="+mn-ea"/>
              </a:rPr>
              <a:t>R5.4.1</a:t>
            </a:r>
            <a:r>
              <a:rPr lang="ja-JP" altLang="en-US" sz="1200" dirty="0">
                <a:latin typeface="+mn-ea"/>
              </a:rPr>
              <a:t>桐生市区別人口構成</a:t>
            </a:r>
            <a:r>
              <a:rPr kumimoji="1" lang="ja-JP" altLang="en-US" sz="1200" dirty="0">
                <a:latin typeface="+mn-ea"/>
              </a:rPr>
              <a:t>」をグラフ化）</a:t>
            </a:r>
          </a:p>
        </p:txBody>
      </p:sp>
      <p:sp>
        <p:nvSpPr>
          <p:cNvPr id="4" name="タイトル 3">
            <a:extLst>
              <a:ext uri="{FF2B5EF4-FFF2-40B4-BE49-F238E27FC236}">
                <a16:creationId xmlns:a16="http://schemas.microsoft.com/office/drawing/2014/main" id="{D33A97E9-243D-4CFB-D7E3-AFDF383B943E}"/>
              </a:ext>
            </a:extLst>
          </p:cNvPr>
          <p:cNvSpPr>
            <a:spLocks noGrp="1"/>
          </p:cNvSpPr>
          <p:nvPr>
            <p:ph type="title"/>
          </p:nvPr>
        </p:nvSpPr>
        <p:spPr/>
        <p:txBody>
          <a:bodyPr/>
          <a:lstStyle/>
          <a:p>
            <a:r>
              <a:rPr kumimoji="1" lang="ja-JP" altLang="en-US" dirty="0">
                <a:latin typeface="+mn-ea"/>
                <a:ea typeface="+mn-ea"/>
              </a:rPr>
              <a:t>桐生市圏域別人口と高齢者人口</a:t>
            </a:r>
            <a:endParaRPr lang="ja-JP" altLang="en-US" dirty="0"/>
          </a:p>
        </p:txBody>
      </p:sp>
      <p:sp>
        <p:nvSpPr>
          <p:cNvPr id="14" name="吹き出し: 角を丸めた四角形 13">
            <a:extLst>
              <a:ext uri="{FF2B5EF4-FFF2-40B4-BE49-F238E27FC236}">
                <a16:creationId xmlns:a16="http://schemas.microsoft.com/office/drawing/2014/main" id="{D1F3BE2A-14EE-4777-BF9C-1650F412B5D7}"/>
              </a:ext>
            </a:extLst>
          </p:cNvPr>
          <p:cNvSpPr/>
          <p:nvPr/>
        </p:nvSpPr>
        <p:spPr>
          <a:xfrm>
            <a:off x="4770230" y="1990240"/>
            <a:ext cx="901700" cy="647700"/>
          </a:xfrm>
          <a:prstGeom prst="wedgeRoundRectCallout">
            <a:avLst>
              <a:gd name="adj1" fmla="val 6502"/>
              <a:gd name="adj2" fmla="val 683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ja-JP" altLang="en-US" sz="1200" b="1" dirty="0"/>
              <a:t>高齢化率</a:t>
            </a:r>
            <a:endParaRPr lang="en-US" altLang="ja-JP" sz="1200" b="1" dirty="0"/>
          </a:p>
          <a:p>
            <a:r>
              <a:rPr lang="en-US" altLang="ja-JP" sz="1400" b="1" dirty="0"/>
              <a:t>33.65</a:t>
            </a:r>
            <a:r>
              <a:rPr lang="ja-JP" altLang="en-US" sz="1400" b="1" dirty="0"/>
              <a:t>％</a:t>
            </a:r>
            <a:endParaRPr lang="ja-JP" sz="1400" b="1" dirty="0"/>
          </a:p>
        </p:txBody>
      </p:sp>
    </p:spTree>
    <p:extLst>
      <p:ext uri="{BB962C8B-B14F-4D97-AF65-F5344CB8AC3E}">
        <p14:creationId xmlns:p14="http://schemas.microsoft.com/office/powerpoint/2010/main" val="87779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FFCFA"/>
            </a:gs>
            <a:gs pos="17000">
              <a:srgbClr val="FDF2EB"/>
            </a:gs>
            <a:gs pos="98000">
              <a:schemeClr val="bg1"/>
            </a:gs>
            <a:gs pos="0">
              <a:srgbClr val="FFCCCC"/>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90759E-ECA1-5764-E2D1-AF3C8C6D532A}"/>
              </a:ext>
            </a:extLst>
          </p:cNvPr>
          <p:cNvSpPr>
            <a:spLocks noGrp="1"/>
          </p:cNvSpPr>
          <p:nvPr>
            <p:ph type="title"/>
          </p:nvPr>
        </p:nvSpPr>
        <p:spPr/>
        <p:txBody>
          <a:bodyPr/>
          <a:lstStyle/>
          <a:p>
            <a:r>
              <a:rPr kumimoji="1" lang="ja-JP" altLang="en-US" dirty="0">
                <a:latin typeface="+mn-ea"/>
                <a:ea typeface="+mn-ea"/>
              </a:rPr>
              <a:t>年齢階級別の認知症有病率</a:t>
            </a:r>
          </a:p>
        </p:txBody>
      </p:sp>
      <p:graphicFrame>
        <p:nvGraphicFramePr>
          <p:cNvPr id="6" name="コンテンツ プレースホルダー 5">
            <a:extLst>
              <a:ext uri="{FF2B5EF4-FFF2-40B4-BE49-F238E27FC236}">
                <a16:creationId xmlns:a16="http://schemas.microsoft.com/office/drawing/2014/main" id="{5BBE2289-0DD3-B30F-25D0-5C444490CB82}"/>
              </a:ext>
            </a:extLst>
          </p:cNvPr>
          <p:cNvGraphicFramePr>
            <a:graphicFrameLocks noGrp="1"/>
          </p:cNvGraphicFramePr>
          <p:nvPr>
            <p:ph idx="1"/>
            <p:extLst>
              <p:ext uri="{D42A27DB-BD31-4B8C-83A1-F6EECF244321}">
                <p14:modId xmlns:p14="http://schemas.microsoft.com/office/powerpoint/2010/main" val="4281245003"/>
              </p:ext>
            </p:extLst>
          </p:nvPr>
        </p:nvGraphicFramePr>
        <p:xfrm>
          <a:off x="838200" y="1690688"/>
          <a:ext cx="10515600" cy="4802187"/>
        </p:xfrm>
        <a:graphic>
          <a:graphicData uri="http://schemas.openxmlformats.org/drawingml/2006/chart">
            <c:chart xmlns:c="http://schemas.openxmlformats.org/drawingml/2006/chart" xmlns:r="http://schemas.openxmlformats.org/officeDocument/2006/relationships" r:id="rId3"/>
          </a:graphicData>
        </a:graphic>
      </p:graphicFrame>
      <p:sp>
        <p:nvSpPr>
          <p:cNvPr id="7" name="吹き出し: 角を丸めた四角形 6">
            <a:extLst>
              <a:ext uri="{FF2B5EF4-FFF2-40B4-BE49-F238E27FC236}">
                <a16:creationId xmlns:a16="http://schemas.microsoft.com/office/drawing/2014/main" id="{68C5BA8D-7F80-449F-E50B-D76D13D44CA5}"/>
              </a:ext>
            </a:extLst>
          </p:cNvPr>
          <p:cNvSpPr/>
          <p:nvPr/>
        </p:nvSpPr>
        <p:spPr>
          <a:xfrm>
            <a:off x="1651000" y="4224337"/>
            <a:ext cx="1244600" cy="876300"/>
          </a:xfrm>
          <a:prstGeom prst="wedgeRoundRectCallout">
            <a:avLst>
              <a:gd name="adj1" fmla="val -18423"/>
              <a:gd name="adj2" fmla="val 81855"/>
              <a:gd name="adj3" fmla="val 16667"/>
            </a:avLst>
          </a:prstGeom>
          <a:ln w="3175"/>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a:solidFill>
                  <a:srgbClr val="0070C0"/>
                </a:solidFill>
                <a:latin typeface="+mn-ea"/>
              </a:rPr>
              <a:t>男性：</a:t>
            </a:r>
            <a:r>
              <a:rPr kumimoji="1" lang="en-US" altLang="ja-JP" sz="1600" b="1" dirty="0">
                <a:solidFill>
                  <a:srgbClr val="0070C0"/>
                </a:solidFill>
                <a:latin typeface="+mn-ea"/>
              </a:rPr>
              <a:t>1.5</a:t>
            </a:r>
          </a:p>
          <a:p>
            <a:r>
              <a:rPr lang="ja-JP" altLang="en-US" sz="1600" b="1" dirty="0">
                <a:solidFill>
                  <a:srgbClr val="FF0000"/>
                </a:solidFill>
                <a:latin typeface="+mn-ea"/>
              </a:rPr>
              <a:t>女性：</a:t>
            </a:r>
            <a:r>
              <a:rPr lang="en-US" altLang="ja-JP" sz="1600" b="1" dirty="0">
                <a:solidFill>
                  <a:srgbClr val="FF0000"/>
                </a:solidFill>
                <a:latin typeface="+mn-ea"/>
              </a:rPr>
              <a:t>1.6</a:t>
            </a:r>
          </a:p>
          <a:p>
            <a:r>
              <a:rPr kumimoji="1" lang="ja-JP" altLang="en-US" sz="1600" b="1" dirty="0">
                <a:solidFill>
                  <a:schemeClr val="accent6">
                    <a:lumMod val="75000"/>
                  </a:schemeClr>
                </a:solidFill>
                <a:latin typeface="+mn-ea"/>
              </a:rPr>
              <a:t>全体：</a:t>
            </a:r>
            <a:r>
              <a:rPr kumimoji="1" lang="en-US" altLang="ja-JP" sz="1600" b="1" dirty="0">
                <a:solidFill>
                  <a:schemeClr val="accent6">
                    <a:lumMod val="75000"/>
                  </a:schemeClr>
                </a:solidFill>
                <a:latin typeface="+mn-ea"/>
              </a:rPr>
              <a:t>1.5</a:t>
            </a:r>
            <a:endParaRPr kumimoji="1" lang="ja-JP" altLang="en-US" sz="1600" b="1" dirty="0">
              <a:solidFill>
                <a:schemeClr val="accent6">
                  <a:lumMod val="75000"/>
                </a:schemeClr>
              </a:solidFill>
              <a:latin typeface="+mn-ea"/>
            </a:endParaRPr>
          </a:p>
        </p:txBody>
      </p:sp>
      <p:sp>
        <p:nvSpPr>
          <p:cNvPr id="9" name="吹き出し: 角を丸めた四角形 8">
            <a:extLst>
              <a:ext uri="{FF2B5EF4-FFF2-40B4-BE49-F238E27FC236}">
                <a16:creationId xmlns:a16="http://schemas.microsoft.com/office/drawing/2014/main" id="{E8871B04-F333-7C88-CA71-E128F795EB0D}"/>
              </a:ext>
            </a:extLst>
          </p:cNvPr>
          <p:cNvSpPr/>
          <p:nvPr/>
        </p:nvSpPr>
        <p:spPr>
          <a:xfrm>
            <a:off x="3301999" y="4091781"/>
            <a:ext cx="1244600" cy="876300"/>
          </a:xfrm>
          <a:prstGeom prst="wedgeRoundRectCallout">
            <a:avLst>
              <a:gd name="adj1" fmla="val -18423"/>
              <a:gd name="adj2" fmla="val 81855"/>
              <a:gd name="adj3" fmla="val 16667"/>
            </a:avLst>
          </a:prstGeom>
          <a:ln w="3175"/>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a:solidFill>
                  <a:srgbClr val="0070C0"/>
                </a:solidFill>
                <a:latin typeface="+mn-ea"/>
              </a:rPr>
              <a:t>男性：</a:t>
            </a:r>
            <a:r>
              <a:rPr lang="en-US" altLang="ja-JP" sz="1600" b="1" dirty="0">
                <a:solidFill>
                  <a:srgbClr val="0070C0"/>
                </a:solidFill>
                <a:latin typeface="+mn-ea"/>
              </a:rPr>
              <a:t>3.4</a:t>
            </a:r>
            <a:endParaRPr kumimoji="1" lang="en-US" altLang="ja-JP" sz="1600" b="1" dirty="0">
              <a:solidFill>
                <a:srgbClr val="0070C0"/>
              </a:solidFill>
              <a:latin typeface="+mn-ea"/>
            </a:endParaRPr>
          </a:p>
          <a:p>
            <a:r>
              <a:rPr lang="ja-JP" altLang="en-US" sz="1600" b="1" dirty="0">
                <a:solidFill>
                  <a:srgbClr val="FF0000"/>
                </a:solidFill>
                <a:latin typeface="+mn-ea"/>
              </a:rPr>
              <a:t>女性：</a:t>
            </a:r>
            <a:r>
              <a:rPr lang="en-US" altLang="ja-JP" sz="1600" b="1" dirty="0">
                <a:solidFill>
                  <a:srgbClr val="FF0000"/>
                </a:solidFill>
                <a:latin typeface="+mn-ea"/>
              </a:rPr>
              <a:t>3.8</a:t>
            </a:r>
          </a:p>
          <a:p>
            <a:r>
              <a:rPr kumimoji="1" lang="ja-JP" altLang="en-US" sz="1600" b="1" dirty="0">
                <a:solidFill>
                  <a:schemeClr val="accent6">
                    <a:lumMod val="75000"/>
                  </a:schemeClr>
                </a:solidFill>
                <a:latin typeface="+mn-ea"/>
              </a:rPr>
              <a:t>全体：</a:t>
            </a:r>
            <a:r>
              <a:rPr lang="en-US" altLang="ja-JP" sz="1600" b="1" dirty="0">
                <a:solidFill>
                  <a:schemeClr val="accent6">
                    <a:lumMod val="75000"/>
                  </a:schemeClr>
                </a:solidFill>
                <a:latin typeface="+mn-ea"/>
              </a:rPr>
              <a:t>3.6</a:t>
            </a:r>
            <a:endParaRPr kumimoji="1" lang="ja-JP" altLang="en-US" sz="1600" b="1" dirty="0">
              <a:solidFill>
                <a:schemeClr val="accent6">
                  <a:lumMod val="75000"/>
                </a:schemeClr>
              </a:solidFill>
              <a:latin typeface="+mn-ea"/>
            </a:endParaRPr>
          </a:p>
        </p:txBody>
      </p:sp>
      <p:sp>
        <p:nvSpPr>
          <p:cNvPr id="10" name="吹き出し: 角を丸めた四角形 9">
            <a:extLst>
              <a:ext uri="{FF2B5EF4-FFF2-40B4-BE49-F238E27FC236}">
                <a16:creationId xmlns:a16="http://schemas.microsoft.com/office/drawing/2014/main" id="{447FFA7B-AC4B-D16D-A5C7-734DAC3763FD}"/>
              </a:ext>
            </a:extLst>
          </p:cNvPr>
          <p:cNvSpPr/>
          <p:nvPr/>
        </p:nvSpPr>
        <p:spPr>
          <a:xfrm>
            <a:off x="4933043" y="3756997"/>
            <a:ext cx="1366157" cy="876300"/>
          </a:xfrm>
          <a:prstGeom prst="wedgeRoundRectCallout">
            <a:avLst>
              <a:gd name="adj1" fmla="val -18423"/>
              <a:gd name="adj2" fmla="val 81855"/>
              <a:gd name="adj3" fmla="val 16667"/>
            </a:avLst>
          </a:prstGeom>
          <a:ln w="3175"/>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a:solidFill>
                  <a:srgbClr val="0070C0"/>
                </a:solidFill>
                <a:latin typeface="+mn-ea"/>
              </a:rPr>
              <a:t>男性：</a:t>
            </a:r>
            <a:r>
              <a:rPr kumimoji="1" lang="en-US" altLang="ja-JP" sz="1600" b="1" dirty="0">
                <a:solidFill>
                  <a:srgbClr val="0070C0"/>
                </a:solidFill>
                <a:latin typeface="+mn-ea"/>
              </a:rPr>
              <a:t>9.6</a:t>
            </a:r>
            <a:r>
              <a:rPr lang="ja-JP" altLang="en-US" sz="1600" b="1" dirty="0">
                <a:solidFill>
                  <a:srgbClr val="0070C0"/>
                </a:solidFill>
                <a:latin typeface="+mn-ea"/>
              </a:rPr>
              <a:t> </a:t>
            </a:r>
            <a:endParaRPr kumimoji="1" lang="en-US" altLang="ja-JP" sz="1600" b="1" dirty="0">
              <a:solidFill>
                <a:srgbClr val="0070C0"/>
              </a:solidFill>
              <a:latin typeface="+mn-ea"/>
            </a:endParaRPr>
          </a:p>
          <a:p>
            <a:r>
              <a:rPr lang="ja-JP" altLang="en-US" sz="1600" b="1" dirty="0">
                <a:solidFill>
                  <a:srgbClr val="FF0000"/>
                </a:solidFill>
                <a:latin typeface="+mn-ea"/>
              </a:rPr>
              <a:t>女性：</a:t>
            </a:r>
            <a:r>
              <a:rPr lang="en-US" altLang="ja-JP" sz="1600" b="1" dirty="0">
                <a:solidFill>
                  <a:srgbClr val="FF0000"/>
                </a:solidFill>
                <a:latin typeface="+mn-ea"/>
              </a:rPr>
              <a:t>11.0</a:t>
            </a:r>
          </a:p>
          <a:p>
            <a:r>
              <a:rPr kumimoji="1" lang="ja-JP" altLang="en-US" sz="1600" b="1" dirty="0">
                <a:solidFill>
                  <a:schemeClr val="accent6">
                    <a:lumMod val="75000"/>
                  </a:schemeClr>
                </a:solidFill>
                <a:latin typeface="+mn-ea"/>
              </a:rPr>
              <a:t>全体：</a:t>
            </a:r>
            <a:r>
              <a:rPr kumimoji="1" lang="en-US" altLang="ja-JP" sz="1600" b="1" dirty="0">
                <a:solidFill>
                  <a:schemeClr val="accent6">
                    <a:lumMod val="75000"/>
                  </a:schemeClr>
                </a:solidFill>
                <a:latin typeface="+mn-ea"/>
              </a:rPr>
              <a:t>10.4</a:t>
            </a:r>
            <a:endParaRPr kumimoji="1" lang="ja-JP" altLang="en-US" sz="1600" b="1" dirty="0">
              <a:solidFill>
                <a:schemeClr val="accent6">
                  <a:lumMod val="75000"/>
                </a:schemeClr>
              </a:solidFill>
              <a:latin typeface="+mn-ea"/>
            </a:endParaRPr>
          </a:p>
        </p:txBody>
      </p:sp>
      <p:sp>
        <p:nvSpPr>
          <p:cNvPr id="11" name="吹き出し: 角を丸めた四角形 10">
            <a:extLst>
              <a:ext uri="{FF2B5EF4-FFF2-40B4-BE49-F238E27FC236}">
                <a16:creationId xmlns:a16="http://schemas.microsoft.com/office/drawing/2014/main" id="{6A69068F-C102-2621-698C-BC03846F74F0}"/>
              </a:ext>
            </a:extLst>
          </p:cNvPr>
          <p:cNvSpPr/>
          <p:nvPr/>
        </p:nvSpPr>
        <p:spPr>
          <a:xfrm>
            <a:off x="6471557" y="3064376"/>
            <a:ext cx="1366156" cy="876300"/>
          </a:xfrm>
          <a:prstGeom prst="wedgeRoundRectCallout">
            <a:avLst>
              <a:gd name="adj1" fmla="val -13642"/>
              <a:gd name="adj2" fmla="val 87445"/>
              <a:gd name="adj3" fmla="val 16667"/>
            </a:avLst>
          </a:prstGeom>
          <a:ln w="3175"/>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a:solidFill>
                  <a:srgbClr val="0070C0"/>
                </a:solidFill>
                <a:latin typeface="+mn-ea"/>
              </a:rPr>
              <a:t>男性：</a:t>
            </a:r>
            <a:r>
              <a:rPr lang="en-US" altLang="ja-JP" sz="1600" b="1" dirty="0">
                <a:solidFill>
                  <a:srgbClr val="0070C0"/>
                </a:solidFill>
                <a:latin typeface="+mn-ea"/>
              </a:rPr>
              <a:t>20.0</a:t>
            </a:r>
            <a:r>
              <a:rPr lang="ja-JP" altLang="en-US" sz="1600" b="1" dirty="0">
                <a:solidFill>
                  <a:srgbClr val="0070C0"/>
                </a:solidFill>
                <a:latin typeface="+mn-ea"/>
              </a:rPr>
              <a:t> </a:t>
            </a:r>
            <a:endParaRPr kumimoji="1" lang="en-US" altLang="ja-JP" sz="1600" b="1" dirty="0">
              <a:solidFill>
                <a:srgbClr val="0070C0"/>
              </a:solidFill>
              <a:latin typeface="+mn-ea"/>
            </a:endParaRPr>
          </a:p>
          <a:p>
            <a:r>
              <a:rPr lang="ja-JP" altLang="en-US" sz="1600" b="1" dirty="0">
                <a:solidFill>
                  <a:srgbClr val="FF0000"/>
                </a:solidFill>
                <a:latin typeface="+mn-ea"/>
              </a:rPr>
              <a:t>女性：</a:t>
            </a:r>
            <a:r>
              <a:rPr lang="en-US" altLang="ja-JP" sz="1600" b="1" dirty="0">
                <a:solidFill>
                  <a:srgbClr val="FF0000"/>
                </a:solidFill>
                <a:latin typeface="+mn-ea"/>
              </a:rPr>
              <a:t>24.0</a:t>
            </a:r>
          </a:p>
          <a:p>
            <a:r>
              <a:rPr kumimoji="1" lang="ja-JP" altLang="en-US" sz="1600" b="1" dirty="0">
                <a:solidFill>
                  <a:schemeClr val="accent6">
                    <a:lumMod val="75000"/>
                  </a:schemeClr>
                </a:solidFill>
                <a:latin typeface="+mn-ea"/>
              </a:rPr>
              <a:t>全体：</a:t>
            </a:r>
            <a:r>
              <a:rPr lang="en-US" altLang="ja-JP" sz="1600" b="1" dirty="0">
                <a:solidFill>
                  <a:schemeClr val="accent6">
                    <a:lumMod val="75000"/>
                  </a:schemeClr>
                </a:solidFill>
                <a:latin typeface="+mn-ea"/>
              </a:rPr>
              <a:t>22.4</a:t>
            </a:r>
            <a:endParaRPr kumimoji="1" lang="ja-JP" altLang="en-US" sz="1600" b="1" dirty="0">
              <a:solidFill>
                <a:schemeClr val="accent6">
                  <a:lumMod val="75000"/>
                </a:schemeClr>
              </a:solidFill>
              <a:latin typeface="+mn-ea"/>
            </a:endParaRPr>
          </a:p>
        </p:txBody>
      </p:sp>
      <p:sp>
        <p:nvSpPr>
          <p:cNvPr id="3" name="吹き出し: 角を丸めた四角形 2">
            <a:extLst>
              <a:ext uri="{FF2B5EF4-FFF2-40B4-BE49-F238E27FC236}">
                <a16:creationId xmlns:a16="http://schemas.microsoft.com/office/drawing/2014/main" id="{6B5A6FEA-3BE7-E9BA-C175-E08625E465AA}"/>
              </a:ext>
            </a:extLst>
          </p:cNvPr>
          <p:cNvSpPr/>
          <p:nvPr/>
        </p:nvSpPr>
        <p:spPr>
          <a:xfrm>
            <a:off x="8004626" y="2014934"/>
            <a:ext cx="1331686" cy="876300"/>
          </a:xfrm>
          <a:prstGeom prst="wedgeRoundRectCallout">
            <a:avLst>
              <a:gd name="adj1" fmla="val -9840"/>
              <a:gd name="adj2" fmla="val 81855"/>
              <a:gd name="adj3" fmla="val 16667"/>
            </a:avLst>
          </a:prstGeom>
          <a:ln w="3175"/>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a:solidFill>
                  <a:srgbClr val="0070C0"/>
                </a:solidFill>
                <a:latin typeface="+mn-ea"/>
              </a:rPr>
              <a:t>男性：</a:t>
            </a:r>
            <a:r>
              <a:rPr kumimoji="1" lang="en-US" altLang="ja-JP" sz="1600" b="1" dirty="0">
                <a:solidFill>
                  <a:srgbClr val="0070C0"/>
                </a:solidFill>
                <a:latin typeface="+mn-ea"/>
              </a:rPr>
              <a:t>35.6</a:t>
            </a:r>
            <a:r>
              <a:rPr lang="ja-JP" altLang="en-US" sz="1600" b="1" dirty="0">
                <a:solidFill>
                  <a:srgbClr val="0070C0"/>
                </a:solidFill>
                <a:latin typeface="+mn-ea"/>
              </a:rPr>
              <a:t> </a:t>
            </a:r>
            <a:endParaRPr kumimoji="1" lang="en-US" altLang="ja-JP" sz="1600" b="1" dirty="0">
              <a:solidFill>
                <a:srgbClr val="0070C0"/>
              </a:solidFill>
              <a:latin typeface="+mn-ea"/>
            </a:endParaRPr>
          </a:p>
          <a:p>
            <a:r>
              <a:rPr lang="ja-JP" altLang="en-US" sz="1600" b="1" dirty="0">
                <a:solidFill>
                  <a:srgbClr val="FF0000"/>
                </a:solidFill>
                <a:latin typeface="+mn-ea"/>
              </a:rPr>
              <a:t>女性：</a:t>
            </a:r>
            <a:r>
              <a:rPr lang="en-US" altLang="ja-JP" sz="1600" b="1" dirty="0">
                <a:solidFill>
                  <a:srgbClr val="FF0000"/>
                </a:solidFill>
                <a:latin typeface="+mn-ea"/>
              </a:rPr>
              <a:t>48.5</a:t>
            </a:r>
          </a:p>
          <a:p>
            <a:r>
              <a:rPr kumimoji="1" lang="ja-JP" altLang="en-US" sz="1600" b="1" dirty="0">
                <a:solidFill>
                  <a:schemeClr val="accent6">
                    <a:lumMod val="75000"/>
                  </a:schemeClr>
                </a:solidFill>
                <a:latin typeface="+mn-ea"/>
              </a:rPr>
              <a:t>全体：</a:t>
            </a:r>
            <a:r>
              <a:rPr kumimoji="1" lang="en-US" altLang="ja-JP" sz="1600" b="1" dirty="0">
                <a:solidFill>
                  <a:schemeClr val="accent6">
                    <a:lumMod val="75000"/>
                  </a:schemeClr>
                </a:solidFill>
                <a:latin typeface="+mn-ea"/>
              </a:rPr>
              <a:t>44.3</a:t>
            </a:r>
            <a:endParaRPr kumimoji="1" lang="ja-JP" altLang="en-US" sz="1600" b="1" dirty="0">
              <a:solidFill>
                <a:schemeClr val="accent6">
                  <a:lumMod val="75000"/>
                </a:schemeClr>
              </a:solidFill>
              <a:latin typeface="+mn-ea"/>
            </a:endParaRPr>
          </a:p>
        </p:txBody>
      </p:sp>
      <p:sp>
        <p:nvSpPr>
          <p:cNvPr id="4" name="吹き出し: 角を丸めた四角形 3">
            <a:extLst>
              <a:ext uri="{FF2B5EF4-FFF2-40B4-BE49-F238E27FC236}">
                <a16:creationId xmlns:a16="http://schemas.microsoft.com/office/drawing/2014/main" id="{A58605FD-FD1A-1290-DA39-C2A8C31063DF}"/>
              </a:ext>
            </a:extLst>
          </p:cNvPr>
          <p:cNvSpPr/>
          <p:nvPr/>
        </p:nvSpPr>
        <p:spPr>
          <a:xfrm>
            <a:off x="9838319" y="906059"/>
            <a:ext cx="1361440" cy="876300"/>
          </a:xfrm>
          <a:prstGeom prst="wedgeRoundRectCallout">
            <a:avLst>
              <a:gd name="adj1" fmla="val -14692"/>
              <a:gd name="adj2" fmla="val 81855"/>
              <a:gd name="adj3" fmla="val 16667"/>
            </a:avLst>
          </a:prstGeom>
          <a:ln w="3175"/>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b="1" dirty="0">
                <a:solidFill>
                  <a:srgbClr val="0070C0"/>
                </a:solidFill>
                <a:latin typeface="+mn-ea"/>
              </a:rPr>
              <a:t>男性：</a:t>
            </a:r>
            <a:r>
              <a:rPr kumimoji="1" lang="en-US" altLang="ja-JP" sz="1600" b="1" dirty="0">
                <a:solidFill>
                  <a:srgbClr val="0070C0"/>
                </a:solidFill>
                <a:latin typeface="+mn-ea"/>
              </a:rPr>
              <a:t>42.4</a:t>
            </a:r>
            <a:r>
              <a:rPr lang="ja-JP" altLang="en-US" sz="1600" b="1" dirty="0">
                <a:solidFill>
                  <a:srgbClr val="0070C0"/>
                </a:solidFill>
                <a:latin typeface="+mn-ea"/>
              </a:rPr>
              <a:t> </a:t>
            </a:r>
            <a:endParaRPr kumimoji="1" lang="en-US" altLang="ja-JP" sz="1600" b="1" dirty="0">
              <a:solidFill>
                <a:srgbClr val="0070C0"/>
              </a:solidFill>
              <a:latin typeface="+mn-ea"/>
            </a:endParaRPr>
          </a:p>
          <a:p>
            <a:r>
              <a:rPr lang="ja-JP" altLang="en-US" sz="1600" b="1" dirty="0">
                <a:solidFill>
                  <a:srgbClr val="FF0000"/>
                </a:solidFill>
                <a:latin typeface="+mn-ea"/>
              </a:rPr>
              <a:t>女性：</a:t>
            </a:r>
            <a:r>
              <a:rPr lang="en-US" altLang="ja-JP" sz="1600" b="1" dirty="0">
                <a:solidFill>
                  <a:srgbClr val="FF0000"/>
                </a:solidFill>
                <a:latin typeface="+mn-ea"/>
              </a:rPr>
              <a:t>71.8</a:t>
            </a:r>
          </a:p>
          <a:p>
            <a:r>
              <a:rPr kumimoji="1" lang="ja-JP" altLang="en-US" sz="1600" b="1" dirty="0">
                <a:solidFill>
                  <a:schemeClr val="accent6">
                    <a:lumMod val="75000"/>
                  </a:schemeClr>
                </a:solidFill>
                <a:latin typeface="+mn-ea"/>
              </a:rPr>
              <a:t>全体：</a:t>
            </a:r>
            <a:r>
              <a:rPr kumimoji="1" lang="en-US" altLang="ja-JP" sz="1600" b="1" dirty="0">
                <a:solidFill>
                  <a:schemeClr val="accent6">
                    <a:lumMod val="75000"/>
                  </a:schemeClr>
                </a:solidFill>
                <a:latin typeface="+mn-ea"/>
              </a:rPr>
              <a:t>64.2</a:t>
            </a:r>
            <a:endParaRPr kumimoji="1" lang="ja-JP" altLang="en-US" sz="1600" b="1" dirty="0">
              <a:solidFill>
                <a:schemeClr val="accent6">
                  <a:lumMod val="75000"/>
                </a:schemeClr>
              </a:solidFill>
              <a:latin typeface="+mn-ea"/>
            </a:endParaRPr>
          </a:p>
        </p:txBody>
      </p:sp>
      <p:sp>
        <p:nvSpPr>
          <p:cNvPr id="8" name="テキスト ボックス 7">
            <a:extLst>
              <a:ext uri="{FF2B5EF4-FFF2-40B4-BE49-F238E27FC236}">
                <a16:creationId xmlns:a16="http://schemas.microsoft.com/office/drawing/2014/main" id="{A82B08FB-EFE6-49DE-2D3A-C3421E35C37B}"/>
              </a:ext>
            </a:extLst>
          </p:cNvPr>
          <p:cNvSpPr txBox="1"/>
          <p:nvPr/>
        </p:nvSpPr>
        <p:spPr>
          <a:xfrm>
            <a:off x="8293100" y="6571453"/>
            <a:ext cx="3898900" cy="286547"/>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養成講座標準教材を基に作成</a:t>
            </a:r>
            <a:endParaRPr kumimoji="1" lang="ja-JP" altLang="en-US" sz="1200" dirty="0"/>
          </a:p>
        </p:txBody>
      </p:sp>
      <p:sp>
        <p:nvSpPr>
          <p:cNvPr id="5" name="テキスト ボックス 4">
            <a:extLst>
              <a:ext uri="{FF2B5EF4-FFF2-40B4-BE49-F238E27FC236}">
                <a16:creationId xmlns:a16="http://schemas.microsoft.com/office/drawing/2014/main" id="{00F15145-47D8-E474-DC18-EA2E176582BB}"/>
              </a:ext>
            </a:extLst>
          </p:cNvPr>
          <p:cNvSpPr txBox="1"/>
          <p:nvPr/>
        </p:nvSpPr>
        <p:spPr>
          <a:xfrm>
            <a:off x="10433955" y="3540566"/>
            <a:ext cx="765804" cy="400110"/>
          </a:xfrm>
          <a:prstGeom prst="rect">
            <a:avLst/>
          </a:prstGeom>
          <a:noFill/>
        </p:spPr>
        <p:txBody>
          <a:bodyPr wrap="square" rtlCol="0">
            <a:spAutoFit/>
          </a:bodyPr>
          <a:lstStyle/>
          <a:p>
            <a:r>
              <a:rPr kumimoji="1" lang="ja-JP" altLang="en-US" sz="2000" b="1" dirty="0">
                <a:solidFill>
                  <a:schemeClr val="accent1"/>
                </a:solidFill>
              </a:rPr>
              <a:t>男性</a:t>
            </a:r>
          </a:p>
        </p:txBody>
      </p:sp>
    </p:spTree>
    <p:extLst>
      <p:ext uri="{BB962C8B-B14F-4D97-AF65-F5344CB8AC3E}">
        <p14:creationId xmlns:p14="http://schemas.microsoft.com/office/powerpoint/2010/main" val="3338329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CCC"/>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C7B650-C7BB-2686-17C6-17FAC41E3BFB}"/>
              </a:ext>
            </a:extLst>
          </p:cNvPr>
          <p:cNvSpPr>
            <a:spLocks noGrp="1"/>
          </p:cNvSpPr>
          <p:nvPr>
            <p:ph type="title"/>
          </p:nvPr>
        </p:nvSpPr>
        <p:spPr/>
        <p:txBody>
          <a:bodyPr/>
          <a:lstStyle/>
          <a:p>
            <a:r>
              <a:rPr kumimoji="1" lang="ja-JP" altLang="en-US" dirty="0">
                <a:latin typeface="+mn-ea"/>
                <a:ea typeface="+mn-ea"/>
              </a:rPr>
              <a:t>考えてみよう</a:t>
            </a:r>
          </a:p>
        </p:txBody>
      </p:sp>
      <p:sp>
        <p:nvSpPr>
          <p:cNvPr id="3" name="コンテンツ プレースホルダー 2">
            <a:extLst>
              <a:ext uri="{FF2B5EF4-FFF2-40B4-BE49-F238E27FC236}">
                <a16:creationId xmlns:a16="http://schemas.microsoft.com/office/drawing/2014/main" id="{1AFC8EC6-3016-6F2D-9CC0-CE26BE2AB9F0}"/>
              </a:ext>
            </a:extLst>
          </p:cNvPr>
          <p:cNvSpPr>
            <a:spLocks noGrp="1"/>
          </p:cNvSpPr>
          <p:nvPr>
            <p:ph idx="1"/>
          </p:nvPr>
        </p:nvSpPr>
        <p:spPr/>
        <p:txBody>
          <a:bodyPr>
            <a:normAutofit/>
          </a:bodyPr>
          <a:lstStyle/>
          <a:p>
            <a:r>
              <a:rPr kumimoji="1" lang="ja-JP" altLang="en-US" dirty="0">
                <a:latin typeface="+mn-ea"/>
              </a:rPr>
              <a:t>自分や家族、身近な人が認知症になったら、どのように生活したいと考えるでしょうか。どんな地域、社会で暮らして行きたいでしょうか。</a:t>
            </a:r>
            <a:endParaRPr kumimoji="1" lang="en-US" altLang="ja-JP" dirty="0">
              <a:latin typeface="+mn-ea"/>
            </a:endParaRPr>
          </a:p>
          <a:p>
            <a:r>
              <a:rPr lang="ja-JP" altLang="en-US" dirty="0">
                <a:latin typeface="+mn-ea"/>
              </a:rPr>
              <a:t>杖や車いすを使うには段差のない道や移動に役立つ設備が整備されているバリアフリーのまちが必要です。</a:t>
            </a:r>
            <a:endParaRPr lang="en-US" altLang="ja-JP" dirty="0">
              <a:latin typeface="+mn-ea"/>
            </a:endParaRPr>
          </a:p>
          <a:p>
            <a:r>
              <a:rPr kumimoji="1" lang="ja-JP" altLang="en-US" dirty="0">
                <a:latin typeface="+mn-ea"/>
              </a:rPr>
              <a:t>認知症の人が生活の中で支障をおぼえるとき、そこに社会のシステム、店舗や施設の</a:t>
            </a:r>
            <a:r>
              <a:rPr lang="ja-JP" altLang="en-US" dirty="0">
                <a:latin typeface="+mn-ea"/>
              </a:rPr>
              <a:t>設備</a:t>
            </a:r>
            <a:r>
              <a:rPr kumimoji="1" lang="ja-JP" altLang="en-US" dirty="0">
                <a:latin typeface="+mn-ea"/>
              </a:rPr>
              <a:t>、あるいは周囲の人の理解不足や偏見が“バリア”となっているのであれば、これを取りのぞき、認知症と共生するまちをつくることが望まれます。</a:t>
            </a:r>
            <a:endParaRPr kumimoji="1" lang="en-US" altLang="ja-JP" dirty="0">
              <a:latin typeface="+mn-ea"/>
            </a:endParaRPr>
          </a:p>
        </p:txBody>
      </p:sp>
      <p:sp>
        <p:nvSpPr>
          <p:cNvPr id="4" name="テキスト ボックス 3">
            <a:extLst>
              <a:ext uri="{FF2B5EF4-FFF2-40B4-BE49-F238E27FC236}">
                <a16:creationId xmlns:a16="http://schemas.microsoft.com/office/drawing/2014/main" id="{12E7054D-DAB1-4FFE-5E31-5ACAE5B3DF59}"/>
              </a:ext>
            </a:extLst>
          </p:cNvPr>
          <p:cNvSpPr txBox="1"/>
          <p:nvPr/>
        </p:nvSpPr>
        <p:spPr>
          <a:xfrm>
            <a:off x="8140700" y="6571453"/>
            <a:ext cx="4039167" cy="276999"/>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養成講座標準教材（一部抜粋）</a:t>
            </a:r>
            <a:endParaRPr kumimoji="1" lang="ja-JP" altLang="en-US" sz="1200" dirty="0"/>
          </a:p>
        </p:txBody>
      </p:sp>
    </p:spTree>
    <p:extLst>
      <p:ext uri="{BB962C8B-B14F-4D97-AF65-F5344CB8AC3E}">
        <p14:creationId xmlns:p14="http://schemas.microsoft.com/office/powerpoint/2010/main" val="303854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rgbClr val="FFFCFA"/>
            </a:gs>
            <a:gs pos="17000">
              <a:srgbClr val="FDF2EB"/>
            </a:gs>
            <a:gs pos="98000">
              <a:schemeClr val="bg1"/>
            </a:gs>
            <a:gs pos="0">
              <a:srgbClr val="FFCCCC"/>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05866A-987E-98DB-BC4B-068BA5CC7BCC}"/>
              </a:ext>
            </a:extLst>
          </p:cNvPr>
          <p:cNvSpPr>
            <a:spLocks noGrp="1"/>
          </p:cNvSpPr>
          <p:nvPr>
            <p:ph type="title"/>
          </p:nvPr>
        </p:nvSpPr>
        <p:spPr>
          <a:xfrm>
            <a:off x="838200" y="365125"/>
            <a:ext cx="11146971" cy="1325563"/>
          </a:xfrm>
        </p:spPr>
        <p:txBody>
          <a:bodyPr>
            <a:normAutofit/>
          </a:bodyPr>
          <a:lstStyle/>
          <a:p>
            <a:r>
              <a:rPr lang="ja-JP" altLang="en-US" sz="4000" dirty="0">
                <a:latin typeface="+mn-ea"/>
                <a:ea typeface="+mn-ea"/>
              </a:rPr>
              <a:t>認知症サポーターはどんなことをしているの？</a:t>
            </a:r>
            <a:endParaRPr kumimoji="1" lang="ja-JP" altLang="en-US" sz="4000" dirty="0">
              <a:latin typeface="+mn-ea"/>
              <a:ea typeface="+mn-ea"/>
            </a:endParaRPr>
          </a:p>
        </p:txBody>
      </p:sp>
      <p:pic>
        <p:nvPicPr>
          <p:cNvPr id="4" name="コンテンツ プレースホルダー 3">
            <a:extLst>
              <a:ext uri="{FF2B5EF4-FFF2-40B4-BE49-F238E27FC236}">
                <a16:creationId xmlns:a16="http://schemas.microsoft.com/office/drawing/2014/main" id="{4D030D18-E3F3-2827-3246-5A1CD93C6301}"/>
              </a:ext>
            </a:extLst>
          </p:cNvPr>
          <p:cNvPicPr>
            <a:picLocks noGrp="1" noChangeAspect="1"/>
          </p:cNvPicPr>
          <p:nvPr>
            <p:ph idx="1"/>
          </p:nvPr>
        </p:nvPicPr>
        <p:blipFill>
          <a:blip r:embed="rId3"/>
          <a:stretch>
            <a:fillRect/>
          </a:stretch>
        </p:blipFill>
        <p:spPr>
          <a:xfrm>
            <a:off x="838200" y="1289956"/>
            <a:ext cx="10515600" cy="5281497"/>
          </a:xfrm>
          <a:prstGeom prst="rect">
            <a:avLst/>
          </a:prstGeom>
        </p:spPr>
      </p:pic>
      <p:sp>
        <p:nvSpPr>
          <p:cNvPr id="3" name="テキスト ボックス 2">
            <a:extLst>
              <a:ext uri="{FF2B5EF4-FFF2-40B4-BE49-F238E27FC236}">
                <a16:creationId xmlns:a16="http://schemas.microsoft.com/office/drawing/2014/main" id="{59FC9FD9-7680-0CA2-C0B1-92DD9711484F}"/>
              </a:ext>
            </a:extLst>
          </p:cNvPr>
          <p:cNvSpPr txBox="1"/>
          <p:nvPr/>
        </p:nvSpPr>
        <p:spPr>
          <a:xfrm>
            <a:off x="9060872" y="6571453"/>
            <a:ext cx="3118995" cy="286547"/>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a:t>
            </a:r>
            <a:endParaRPr kumimoji="1" lang="ja-JP" altLang="en-US" sz="1200" dirty="0"/>
          </a:p>
        </p:txBody>
      </p:sp>
    </p:spTree>
    <p:extLst>
      <p:ext uri="{BB962C8B-B14F-4D97-AF65-F5344CB8AC3E}">
        <p14:creationId xmlns:p14="http://schemas.microsoft.com/office/powerpoint/2010/main" val="2365002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FFCFA"/>
            </a:gs>
            <a:gs pos="17000">
              <a:srgbClr val="FDF2EB"/>
            </a:gs>
            <a:gs pos="98000">
              <a:schemeClr val="bg1"/>
            </a:gs>
            <a:gs pos="0">
              <a:srgbClr val="FFCCCC"/>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96AF68-E7BF-6D18-13A5-40A9C89739D7}"/>
              </a:ext>
            </a:extLst>
          </p:cNvPr>
          <p:cNvSpPr>
            <a:spLocks noGrp="1"/>
          </p:cNvSpPr>
          <p:nvPr>
            <p:ph type="title"/>
          </p:nvPr>
        </p:nvSpPr>
        <p:spPr/>
        <p:txBody>
          <a:bodyPr/>
          <a:lstStyle/>
          <a:p>
            <a:r>
              <a:rPr kumimoji="1" lang="ja-JP" altLang="en-US" dirty="0">
                <a:latin typeface="+mn-ea"/>
                <a:ea typeface="+mn-ea"/>
              </a:rPr>
              <a:t>チームオレンジ</a:t>
            </a:r>
            <a:r>
              <a:rPr kumimoji="1" lang="en-US" altLang="ja-JP" sz="2800" dirty="0">
                <a:latin typeface="+mn-ea"/>
                <a:ea typeface="+mn-ea"/>
              </a:rPr>
              <a:t>~</a:t>
            </a:r>
            <a:r>
              <a:rPr kumimoji="1" lang="ja-JP" altLang="en-US" sz="2800" dirty="0">
                <a:latin typeface="+mn-ea"/>
                <a:ea typeface="+mn-ea"/>
              </a:rPr>
              <a:t>支援する側される側の垣根のない活動</a:t>
            </a:r>
          </a:p>
        </p:txBody>
      </p:sp>
      <p:pic>
        <p:nvPicPr>
          <p:cNvPr id="4" name="コンテンツ プレースホルダー 3">
            <a:extLst>
              <a:ext uri="{FF2B5EF4-FFF2-40B4-BE49-F238E27FC236}">
                <a16:creationId xmlns:a16="http://schemas.microsoft.com/office/drawing/2014/main" id="{59382AD5-8B62-131B-08A2-0ACEB8F30F5C}"/>
              </a:ext>
            </a:extLst>
          </p:cNvPr>
          <p:cNvPicPr>
            <a:picLocks noGrp="1" noChangeAspect="1"/>
          </p:cNvPicPr>
          <p:nvPr>
            <p:ph idx="1"/>
          </p:nvPr>
        </p:nvPicPr>
        <p:blipFill>
          <a:blip r:embed="rId3"/>
          <a:stretch>
            <a:fillRect/>
          </a:stretch>
        </p:blipFill>
        <p:spPr>
          <a:xfrm>
            <a:off x="1320800" y="1244600"/>
            <a:ext cx="9563100" cy="5473700"/>
          </a:xfrm>
          <a:prstGeom prst="rect">
            <a:avLst/>
          </a:prstGeom>
        </p:spPr>
      </p:pic>
      <p:sp>
        <p:nvSpPr>
          <p:cNvPr id="3" name="テキスト ボックス 2">
            <a:extLst>
              <a:ext uri="{FF2B5EF4-FFF2-40B4-BE49-F238E27FC236}">
                <a16:creationId xmlns:a16="http://schemas.microsoft.com/office/drawing/2014/main" id="{E3B44838-72EF-9DFC-AC22-6E74C838A8F3}"/>
              </a:ext>
            </a:extLst>
          </p:cNvPr>
          <p:cNvSpPr txBox="1"/>
          <p:nvPr/>
        </p:nvSpPr>
        <p:spPr>
          <a:xfrm>
            <a:off x="9060872" y="6571453"/>
            <a:ext cx="3118995" cy="286547"/>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a:t>
            </a:r>
            <a:endParaRPr kumimoji="1" lang="ja-JP" altLang="en-US" sz="1200" dirty="0"/>
          </a:p>
        </p:txBody>
      </p:sp>
    </p:spTree>
    <p:extLst>
      <p:ext uri="{BB962C8B-B14F-4D97-AF65-F5344CB8AC3E}">
        <p14:creationId xmlns:p14="http://schemas.microsoft.com/office/powerpoint/2010/main" val="91937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FBFBFF"/>
            </a:gs>
            <a:gs pos="17000">
              <a:srgbClr val="EFEFFF"/>
            </a:gs>
            <a:gs pos="98000">
              <a:schemeClr val="bg1"/>
            </a:gs>
            <a:gs pos="0">
              <a:srgbClr val="CCCCFF"/>
            </a:gs>
          </a:gsLst>
          <a:lin ang="5400000" scaled="1"/>
          <a:tileRect/>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2D4977-69BB-01A9-8676-3F2CD44B8CB5}"/>
              </a:ext>
            </a:extLst>
          </p:cNvPr>
          <p:cNvSpPr>
            <a:spLocks noGrp="1"/>
          </p:cNvSpPr>
          <p:nvPr>
            <p:ph type="title"/>
          </p:nvPr>
        </p:nvSpPr>
        <p:spPr/>
        <p:txBody>
          <a:bodyPr/>
          <a:lstStyle/>
          <a:p>
            <a:r>
              <a:rPr kumimoji="1" lang="ja-JP" altLang="en-US" dirty="0">
                <a:latin typeface="+mn-ea"/>
                <a:ea typeface="+mn-ea"/>
              </a:rPr>
              <a:t>認知症とともに</a:t>
            </a:r>
            <a:r>
              <a:rPr kumimoji="1" lang="ja-JP" altLang="en-US" sz="2500" dirty="0">
                <a:latin typeface="+mn-ea"/>
                <a:ea typeface="+mn-ea"/>
              </a:rPr>
              <a:t>（当事者から認知症サポーターの皆さんへ）</a:t>
            </a:r>
          </a:p>
        </p:txBody>
      </p:sp>
      <p:sp>
        <p:nvSpPr>
          <p:cNvPr id="3" name="コンテンツ プレースホルダー 2">
            <a:extLst>
              <a:ext uri="{FF2B5EF4-FFF2-40B4-BE49-F238E27FC236}">
                <a16:creationId xmlns:a16="http://schemas.microsoft.com/office/drawing/2014/main" id="{0F59B8DC-507E-2113-DFC4-75C0A0880263}"/>
              </a:ext>
            </a:extLst>
          </p:cNvPr>
          <p:cNvSpPr>
            <a:spLocks noGrp="1"/>
          </p:cNvSpPr>
          <p:nvPr>
            <p:ph idx="1"/>
          </p:nvPr>
        </p:nvSpPr>
        <p:spPr/>
        <p:txBody>
          <a:bodyPr/>
          <a:lstStyle/>
          <a:p>
            <a:pPr>
              <a:lnSpc>
                <a:spcPct val="100000"/>
              </a:lnSpc>
            </a:pPr>
            <a:r>
              <a:rPr kumimoji="1" lang="ja-JP" altLang="en-US" dirty="0"/>
              <a:t>認知症になることは特別なことではありません。誰もが人生のなかで認知症になる可能性があります。今、認知症でない人も、他人事ととらえずに、認知症の人を、</a:t>
            </a:r>
            <a:r>
              <a:rPr kumimoji="1" lang="ja-JP" altLang="en-US"/>
              <a:t>少し先のご自身</a:t>
            </a:r>
            <a:r>
              <a:rPr kumimoji="1" lang="ja-JP" altLang="en-US" dirty="0"/>
              <a:t>と考えてみてください。</a:t>
            </a:r>
            <a:r>
              <a:rPr lang="ja-JP" altLang="en-US" dirty="0"/>
              <a:t>認知症になっても、何もわからなくなって、常に誰かの手助けが必要になるわけではありません。（中略）何かする時はサポーターさんたちだけでがんばらず、企画の段階から、地域にいる本人さんにちょっと意見やアイディアを聞いてほしいです。</a:t>
            </a:r>
            <a:endParaRPr lang="en-US" altLang="ja-JP" dirty="0"/>
          </a:p>
        </p:txBody>
      </p:sp>
      <p:sp>
        <p:nvSpPr>
          <p:cNvPr id="4" name="テキスト ボックス 3">
            <a:extLst>
              <a:ext uri="{FF2B5EF4-FFF2-40B4-BE49-F238E27FC236}">
                <a16:creationId xmlns:a16="http://schemas.microsoft.com/office/drawing/2014/main" id="{7C2404A1-BF23-90E2-1C7B-0E7FDDF1B65F}"/>
              </a:ext>
            </a:extLst>
          </p:cNvPr>
          <p:cNvSpPr txBox="1"/>
          <p:nvPr/>
        </p:nvSpPr>
        <p:spPr>
          <a:xfrm>
            <a:off x="9060872" y="6571453"/>
            <a:ext cx="3118995" cy="286547"/>
          </a:xfrm>
          <a:prstGeom prst="rect">
            <a:avLst/>
          </a:prstGeom>
          <a:noFill/>
        </p:spPr>
        <p:txBody>
          <a:bodyPr wrap="square" rtlCol="0">
            <a:spAutoFit/>
          </a:bodyPr>
          <a:lstStyle/>
          <a:p>
            <a:r>
              <a:rPr lang="ja-JP" altLang="en-US" sz="1200" dirty="0"/>
              <a:t>出典</a:t>
            </a:r>
            <a:r>
              <a:rPr kumimoji="1" lang="ja-JP" altLang="en-US" sz="1200" dirty="0"/>
              <a:t>：認知症サポーター</a:t>
            </a:r>
            <a:r>
              <a:rPr lang="ja-JP" altLang="en-US" sz="1200" dirty="0"/>
              <a:t>養成講座標準教材</a:t>
            </a:r>
            <a:endParaRPr kumimoji="1" lang="ja-JP" altLang="en-US" sz="1200" dirty="0"/>
          </a:p>
        </p:txBody>
      </p:sp>
    </p:spTree>
    <p:extLst>
      <p:ext uri="{BB962C8B-B14F-4D97-AF65-F5344CB8AC3E}">
        <p14:creationId xmlns:p14="http://schemas.microsoft.com/office/powerpoint/2010/main" val="34585861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1461</TotalTime>
  <Words>6929</Words>
  <Application>Microsoft Office PowerPoint</Application>
  <PresentationFormat>ワイド画面</PresentationFormat>
  <Paragraphs>447</Paragraphs>
  <Slides>34</Slides>
  <Notes>34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34</vt:i4>
      </vt:variant>
    </vt:vector>
  </HeadingPairs>
  <TitlesOfParts>
    <vt:vector size="39" baseType="lpstr">
      <vt:lpstr>HG丸ｺﾞｼｯｸM-PRO</vt:lpstr>
      <vt:lpstr>游ゴシック</vt:lpstr>
      <vt:lpstr>游ゴシック Light</vt:lpstr>
      <vt:lpstr>Arial</vt:lpstr>
      <vt:lpstr>Office テーマ</vt:lpstr>
      <vt:lpstr>認知症を学び みんなで考える</vt:lpstr>
      <vt:lpstr>本日の内容</vt:lpstr>
      <vt:lpstr>○「認知症」という言葉からどのようなことを思い  　浮かべますか</vt:lpstr>
      <vt:lpstr>桐生市圏域別人口と高齢者人口</vt:lpstr>
      <vt:lpstr>年齢階級別の認知症有病率</vt:lpstr>
      <vt:lpstr>考えてみよう</vt:lpstr>
      <vt:lpstr>認知症サポーターはどんなことをしているの？</vt:lpstr>
      <vt:lpstr>チームオレンジ~支援する側される側の垣根のない活動</vt:lpstr>
      <vt:lpstr>認知症とともに（当事者から認知症サポーターの皆さんへ）</vt:lpstr>
      <vt:lpstr>認知症とともに（”先輩“からのアドバイス）</vt:lpstr>
      <vt:lpstr>認知症とともに(ともに生きる家族）</vt:lpstr>
      <vt:lpstr>認知症とともに（周りの人にはどのような心がけが必要でしょうか）</vt:lpstr>
      <vt:lpstr>認知症とともに（声をかけようと思ったときは）</vt:lpstr>
      <vt:lpstr>認知症を理解する</vt:lpstr>
      <vt:lpstr>認知症を理解する（認知機能障害）①</vt:lpstr>
      <vt:lpstr>認知症を理解する（認知機能障害）②</vt:lpstr>
      <vt:lpstr>認知症を理解する（認知機能障害）③-1</vt:lpstr>
      <vt:lpstr>認知症を理解する（認知機能障害）③-2</vt:lpstr>
      <vt:lpstr>認知症を理解する（行動・心理症状（BPSD)を理解する）</vt:lpstr>
      <vt:lpstr>認知症を理解する（対応と工夫）</vt:lpstr>
      <vt:lpstr>認知症を理解する（あらわれかたは十人十色①）</vt:lpstr>
      <vt:lpstr>認知症を理解する（あらわれかたは十人十色②）</vt:lpstr>
      <vt:lpstr>認知症を理解する（認知症の経過）</vt:lpstr>
      <vt:lpstr>認知症を理解する（若年性認知症とは）</vt:lpstr>
      <vt:lpstr>認知症を理解する（認知症は予防できる？）</vt:lpstr>
      <vt:lpstr>認知症を理解する（早期の受診から前向きな生活へ）①</vt:lpstr>
      <vt:lpstr>認知症を理解する（早期の受診から前向きな生活へ）②</vt:lpstr>
      <vt:lpstr>相談先・頼りになるところ</vt:lpstr>
      <vt:lpstr>相談先・頼りになるところ</vt:lpstr>
      <vt:lpstr>生活を支える制度①</vt:lpstr>
      <vt:lpstr>生活を支える制度②</vt:lpstr>
      <vt:lpstr>生活を支える制度③</vt:lpstr>
      <vt:lpstr>桐生市の取り組み（一部）</vt:lpstr>
      <vt:lpstr>○「認知症」という言葉のイメージは変わりましたか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認知症を学び みんなで考える</dc:title>
  <dc:creator>User01</dc:creator>
  <cp:lastModifiedBy>User01</cp:lastModifiedBy>
  <cp:revision>104</cp:revision>
  <cp:lastPrinted>2024-02-02T04:47:21Z</cp:lastPrinted>
  <dcterms:created xsi:type="dcterms:W3CDTF">2023-12-26T07:05:55Z</dcterms:created>
  <dcterms:modified xsi:type="dcterms:W3CDTF">2024-04-19T01:27:32Z</dcterms:modified>
</cp:coreProperties>
</file>