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695" r:id="rId3"/>
    <p:sldId id="696" r:id="rId4"/>
    <p:sldId id="685" r:id="rId5"/>
    <p:sldId id="688" r:id="rId6"/>
    <p:sldId id="258" r:id="rId7"/>
    <p:sldId id="694" r:id="rId8"/>
    <p:sldId id="682" r:id="rId9"/>
    <p:sldId id="693" r:id="rId1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FF6699"/>
    <a:srgbClr val="00CC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45906" autoAdjust="0"/>
  </p:normalViewPr>
  <p:slideViewPr>
    <p:cSldViewPr snapToGrid="0" showGuides="1">
      <p:cViewPr varScale="1">
        <p:scale>
          <a:sx n="76" d="100"/>
          <a:sy n="76" d="100"/>
        </p:scale>
        <p:origin x="126" y="714"/>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7561CE0-0151-7CED-99CF-0AAC08A5CBB6}"/>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739CF3F-D065-EF73-7659-000441CB0EAB}"/>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C7EF052D-1A26-9A90-61CA-82A42C947B7C}"/>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63D4252-49FE-0353-E37C-B538C7A870CB}"/>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E5EA0A95-6C63-40D3-B0C8-ED8B67C4A321}" type="slidenum">
              <a:rPr kumimoji="1" lang="ja-JP" altLang="en-US" smtClean="0"/>
              <a:t>‹#›</a:t>
            </a:fld>
            <a:endParaRPr kumimoji="1" lang="ja-JP" altLang="en-US"/>
          </a:p>
        </p:txBody>
      </p:sp>
    </p:spTree>
    <p:extLst>
      <p:ext uri="{BB962C8B-B14F-4D97-AF65-F5344CB8AC3E}">
        <p14:creationId xmlns:p14="http://schemas.microsoft.com/office/powerpoint/2010/main" val="13118299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EB22036-6711-4183-8C0B-3A0DE1860563}" type="slidenum">
              <a:rPr kumimoji="1" lang="ja-JP" altLang="en-US" smtClean="0"/>
              <a:t>‹#›</a:t>
            </a:fld>
            <a:endParaRPr kumimoji="1" lang="ja-JP" altLang="en-US"/>
          </a:p>
        </p:txBody>
      </p:sp>
    </p:spTree>
    <p:extLst>
      <p:ext uri="{BB962C8B-B14F-4D97-AF65-F5344CB8AC3E}">
        <p14:creationId xmlns:p14="http://schemas.microsoft.com/office/powerpoint/2010/main" val="10517540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EB22036-6711-4183-8C0B-3A0DE1860563}" type="slidenum">
              <a:rPr kumimoji="1" lang="ja-JP" altLang="en-US" smtClean="0"/>
              <a:t>1</a:t>
            </a:fld>
            <a:endParaRPr kumimoji="1" lang="ja-JP" altLang="en-US"/>
          </a:p>
        </p:txBody>
      </p:sp>
      <p:sp>
        <p:nvSpPr>
          <p:cNvPr id="5" name="日付プレースホルダー 4">
            <a:extLst>
              <a:ext uri="{FF2B5EF4-FFF2-40B4-BE49-F238E27FC236}">
                <a16:creationId xmlns:a16="http://schemas.microsoft.com/office/drawing/2014/main" id="{D791DAD0-2444-831A-C636-168656BFD1EB}"/>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52390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EB22036-6711-4183-8C0B-3A0DE1860563}" type="slidenum">
              <a:rPr kumimoji="1" lang="ja-JP" altLang="en-US" smtClean="0"/>
              <a:t>2</a:t>
            </a:fld>
            <a:endParaRPr kumimoji="1" lang="ja-JP" altLang="en-US"/>
          </a:p>
        </p:txBody>
      </p:sp>
      <p:sp>
        <p:nvSpPr>
          <p:cNvPr id="5" name="日付プレースホルダー 4">
            <a:extLst>
              <a:ext uri="{FF2B5EF4-FFF2-40B4-BE49-F238E27FC236}">
                <a16:creationId xmlns:a16="http://schemas.microsoft.com/office/drawing/2014/main" id="{80D2B322-FBD3-4468-277A-E2C81F75D3EA}"/>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69488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個人差はあるものの、年を重ねると様々な変化が起きてきます。</a:t>
            </a:r>
            <a:endParaRPr kumimoji="1" lang="en-US" altLang="ja-JP" sz="1200" dirty="0"/>
          </a:p>
          <a:p>
            <a:endParaRPr kumimoji="1" lang="en-US" altLang="ja-JP" sz="1200" dirty="0"/>
          </a:p>
          <a:p>
            <a:r>
              <a:rPr kumimoji="1" lang="ja-JP" altLang="en-US" sz="1200" dirty="0"/>
              <a:t>・・・老眼、白内障、目のかすみ、視野障害、動作が遅くなる、筋力低下</a:t>
            </a:r>
            <a:endParaRPr kumimoji="1" lang="en-US" altLang="ja-JP" sz="1200" dirty="0"/>
          </a:p>
          <a:p>
            <a:r>
              <a:rPr kumimoji="1" lang="ja-JP" altLang="en-US" sz="1200" dirty="0"/>
              <a:t>筋力低下が起こると、</a:t>
            </a:r>
            <a:endParaRPr kumimoji="1" lang="en-US" altLang="ja-JP" sz="1200" dirty="0"/>
          </a:p>
          <a:p>
            <a:r>
              <a:rPr kumimoji="1" lang="ja-JP" altLang="en-US" sz="1200" b="0" dirty="0"/>
              <a:t>つまづきやすい、立ち上がる時に手をつく、ペットボトルが開けづらい、足がむくみやすいなどのことが起きます。</a:t>
            </a:r>
            <a:endParaRPr kumimoji="1" lang="en-US" altLang="ja-JP" sz="1200" b="0" dirty="0"/>
          </a:p>
          <a:p>
            <a:r>
              <a:rPr kumimoji="1" lang="ja-JP" altLang="en-US" sz="1200" b="0" dirty="0"/>
              <a:t>骨密度の低下では転ぶと骨折しやすい状態になったり、</a:t>
            </a:r>
            <a:endParaRPr kumimoji="1" lang="en-US" altLang="ja-JP" sz="1200" b="0" dirty="0"/>
          </a:p>
          <a:p>
            <a:r>
              <a:rPr kumimoji="1" lang="ja-JP" altLang="en-US" sz="1200" b="0" dirty="0"/>
              <a:t>関節可動域の減少や変形性関節症となると、</a:t>
            </a:r>
            <a:endParaRPr kumimoji="1" lang="en-US" altLang="ja-JP" sz="1200" b="0" dirty="0"/>
          </a:p>
          <a:p>
            <a:r>
              <a:rPr kumimoji="1" lang="ja-JP" altLang="en-US" sz="1200" b="0" dirty="0"/>
              <a:t>後ろから声をかけられても首だけでなく体全体で振り向かないと後ろが確認できない、自動車の運転時のアクセルとブレーキの踏み間違いにつながることも考えられます。</a:t>
            </a:r>
            <a:endParaRPr kumimoji="1" lang="en-US" altLang="ja-JP" sz="1200" b="0" dirty="0"/>
          </a:p>
          <a:p>
            <a:r>
              <a:rPr kumimoji="1" lang="ja-JP" altLang="en-US" sz="1200" dirty="0"/>
              <a:t>また、免疫機能の低下が起こることでウイルスや細菌などの感染症にかかりやすくなります。</a:t>
            </a:r>
            <a:endParaRPr kumimoji="1" lang="en-US" altLang="ja-JP" sz="1200" dirty="0"/>
          </a:p>
          <a:p>
            <a:r>
              <a:rPr kumimoji="1" lang="ja-JP" altLang="en-US" sz="1200" dirty="0"/>
              <a:t>と様々な身体変化に加え、</a:t>
            </a:r>
            <a:endParaRPr kumimoji="1" lang="en-US" altLang="ja-JP" sz="1200" dirty="0"/>
          </a:p>
          <a:p>
            <a:r>
              <a:rPr kumimoji="1" lang="ja-JP" altLang="en-US" sz="1200" dirty="0"/>
              <a:t>「定年退職」「体が思うように動かない」「家族や友人、同級生の死」などのことによって</a:t>
            </a:r>
            <a:endParaRPr kumimoji="1" lang="en-US" altLang="ja-JP" sz="1200" dirty="0"/>
          </a:p>
          <a:p>
            <a:r>
              <a:rPr kumimoji="1" lang="ja-JP" altLang="en-US" sz="1200" dirty="0"/>
              <a:t>喪失感やむなしさ、さみしさ等の心の変化も起きてきます。</a:t>
            </a:r>
            <a:endParaRPr kumimoji="1" lang="en-US" altLang="ja-JP" sz="1200" dirty="0"/>
          </a:p>
          <a:p>
            <a:r>
              <a:rPr kumimoji="1" lang="ja-JP" altLang="en-US" sz="1200" dirty="0"/>
              <a:t>様々な機能が低下したり、心の変化などが起こることで病気やケガなどが、起こりやすくなり、ひいては認知症を発症するリスクも高くなります。</a:t>
            </a:r>
            <a:endParaRPr kumimoji="1"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4EB22036-6711-4183-8C0B-3A0DE1860563}" type="slidenum">
              <a:rPr kumimoji="1" lang="ja-JP" altLang="en-US" smtClean="0"/>
              <a:t>3</a:t>
            </a:fld>
            <a:endParaRPr kumimoji="1" lang="ja-JP" altLang="en-US"/>
          </a:p>
        </p:txBody>
      </p:sp>
      <p:sp>
        <p:nvSpPr>
          <p:cNvPr id="5" name="日付プレースホルダー 4">
            <a:extLst>
              <a:ext uri="{FF2B5EF4-FFF2-40B4-BE49-F238E27FC236}">
                <a16:creationId xmlns:a16="http://schemas.microsoft.com/office/drawing/2014/main" id="{7573F0CA-D2F6-6665-E26E-D459B7CF18FF}"/>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56499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r>
              <a:rPr kumimoji="1" lang="ja-JP" altLang="en-US" sz="1200" dirty="0"/>
              <a:t>また、健康な方でも年を重ねると脳は、萎縮するとも言われています。</a:t>
            </a:r>
            <a:endParaRPr kumimoji="1" lang="en-US" altLang="ja-JP" sz="1200" dirty="0"/>
          </a:p>
          <a:p>
            <a:pPr defTabSz="1330726">
              <a:defRPr/>
            </a:pPr>
            <a:r>
              <a:rPr kumimoji="1" lang="en-US" altLang="ja-JP" sz="1200" dirty="0"/>
              <a:t>60</a:t>
            </a:r>
            <a:r>
              <a:rPr kumimoji="1" lang="ja-JP" altLang="en-US" sz="1200" dirty="0"/>
              <a:t>歳を過ぎると認知機能も少しずつ衰えるとも言われており、</a:t>
            </a:r>
            <a:endParaRPr kumimoji="1" lang="en-US" altLang="ja-JP" sz="1200" dirty="0"/>
          </a:p>
          <a:p>
            <a:pPr defTabSz="1330726">
              <a:defRPr/>
            </a:pPr>
            <a:r>
              <a:rPr kumimoji="1" lang="ja-JP" altLang="en-US" sz="1200" dirty="0"/>
              <a:t>例えば、</a:t>
            </a:r>
            <a:endParaRPr kumimoji="1" lang="en-US" altLang="ja-JP" sz="1200" dirty="0"/>
          </a:p>
          <a:p>
            <a:pPr defTabSz="1330726">
              <a:defRPr/>
            </a:pPr>
            <a:r>
              <a:rPr kumimoji="1" lang="ja-JP" altLang="en-US" sz="1200" dirty="0"/>
              <a:t>・新しいことを覚える能力の低下</a:t>
            </a:r>
            <a:endParaRPr kumimoji="1" lang="en-US" altLang="ja-JP" sz="1200" dirty="0"/>
          </a:p>
          <a:p>
            <a:pPr defTabSz="1330726">
              <a:defRPr/>
            </a:pPr>
            <a:r>
              <a:rPr kumimoji="1" lang="ja-JP" altLang="en-US" sz="1200" dirty="0"/>
              <a:t>・過去のことを思い出す能力の低下</a:t>
            </a:r>
            <a:endParaRPr kumimoji="1" lang="en-US" altLang="ja-JP" sz="1200" dirty="0"/>
          </a:p>
          <a:p>
            <a:pPr defTabSz="1330726">
              <a:defRPr/>
            </a:pPr>
            <a:r>
              <a:rPr kumimoji="1" lang="ja-JP" altLang="en-US" sz="1200" dirty="0"/>
              <a:t>・瞬発力や判断力の低下</a:t>
            </a:r>
            <a:endParaRPr kumimoji="1" lang="en-US" altLang="ja-JP" sz="1200" dirty="0"/>
          </a:p>
          <a:p>
            <a:pPr defTabSz="1330726">
              <a:defRPr/>
            </a:pPr>
            <a:r>
              <a:rPr kumimoji="1" lang="ja-JP" altLang="en-US" sz="1200" dirty="0"/>
              <a:t>・注意力や集中力を保つ能力の低下などが見られるようです</a:t>
            </a:r>
            <a:endParaRPr kumimoji="1" lang="en-US" altLang="ja-JP" sz="1200" dirty="0"/>
          </a:p>
          <a:p>
            <a:pPr marL="0" marR="0" lvl="0" indent="0" algn="l" defTabSz="1330726" rtl="0" eaLnBrk="1" fontAlgn="auto" latinLnBrk="0" hangingPunct="1">
              <a:lnSpc>
                <a:spcPct val="100000"/>
              </a:lnSpc>
              <a:spcBef>
                <a:spcPts val="0"/>
              </a:spcBef>
              <a:spcAft>
                <a:spcPts val="0"/>
              </a:spcAft>
              <a:buClrTx/>
              <a:buSzTx/>
              <a:buFontTx/>
              <a:buNone/>
              <a:tabLst/>
              <a:defRPr/>
            </a:pPr>
            <a:r>
              <a:rPr kumimoji="1" lang="ja-JP" altLang="en-US" sz="1200" dirty="0"/>
              <a:t>このような様々な変化や機能低下は、実は、自動車運転にも影響しており、高齢になるほど、事故を起こす割合も高くなっています。</a:t>
            </a:r>
            <a:endParaRPr kumimoji="1" lang="en-US" altLang="ja-JP" sz="1200" dirty="0"/>
          </a:p>
          <a:p>
            <a:pPr marL="0" marR="0" lvl="0" indent="0" algn="l" defTabSz="1330726" rtl="0" eaLnBrk="1" fontAlgn="auto" latinLnBrk="0" hangingPunct="1">
              <a:lnSpc>
                <a:spcPct val="100000"/>
              </a:lnSpc>
              <a:spcBef>
                <a:spcPts val="0"/>
              </a:spcBef>
              <a:spcAft>
                <a:spcPts val="0"/>
              </a:spcAft>
              <a:buClrTx/>
              <a:buSzTx/>
              <a:buFontTx/>
              <a:buNone/>
              <a:tabLst/>
              <a:defRPr/>
            </a:pPr>
            <a:r>
              <a:rPr kumimoji="1" lang="ja-JP" altLang="en-US" sz="1200" dirty="0"/>
              <a:t>また、</a:t>
            </a:r>
            <a:r>
              <a:rPr kumimoji="1" lang="en-US" altLang="ja-JP" sz="1200" dirty="0"/>
              <a:t>75</a:t>
            </a:r>
            <a:r>
              <a:rPr kumimoji="1" lang="ja-JP" altLang="en-US" sz="1200" dirty="0"/>
              <a:t>歳以上の高齢者が事故を起こす割合が高いことから、免許更新時に認知機能検査が取り入れられるようになりました。</a:t>
            </a:r>
            <a:endParaRPr kumimoji="1" lang="en-US" altLang="ja-JP" sz="1200" dirty="0"/>
          </a:p>
          <a:p>
            <a:pPr defTabSz="1330726">
              <a:defRPr/>
            </a:pPr>
            <a:r>
              <a:rPr kumimoji="1" lang="ja-JP" altLang="en-US" sz="1200" dirty="0"/>
              <a:t>ですが、</a:t>
            </a:r>
            <a:endParaRPr kumimoji="1" lang="en-US" altLang="ja-JP" sz="1200" dirty="0"/>
          </a:p>
          <a:p>
            <a:pPr defTabSz="1330726">
              <a:defRPr/>
            </a:pPr>
            <a:r>
              <a:rPr kumimoji="1" lang="ja-JP" altLang="en-US" sz="1200" dirty="0"/>
              <a:t>忘れたことがあっても何かの拍子に思い出せたり、お金の管理や食事が用意できるなど生活に支障が出ていない状態は、年相応の物忘れ（普通の老化）にあたります。</a:t>
            </a:r>
            <a:endParaRPr kumimoji="1" lang="en-US" altLang="ja-JP" sz="1200" dirty="0"/>
          </a:p>
          <a:p>
            <a:pPr marL="0" marR="0" lvl="0" indent="0" algn="l" defTabSz="1330726" rtl="0" eaLnBrk="1" fontAlgn="auto" latinLnBrk="0" hangingPunct="1">
              <a:lnSpc>
                <a:spcPct val="100000"/>
              </a:lnSpc>
              <a:spcBef>
                <a:spcPts val="0"/>
              </a:spcBef>
              <a:spcAft>
                <a:spcPts val="0"/>
              </a:spcAft>
              <a:buClrTx/>
              <a:buSzTx/>
              <a:buFontTx/>
              <a:buNone/>
              <a:tabLst/>
              <a:defRPr/>
            </a:pPr>
            <a:r>
              <a:rPr kumimoji="1" lang="ja-JP" altLang="en-US" sz="1200" dirty="0"/>
              <a:t>では、</a:t>
            </a:r>
            <a:endParaRPr kumimoji="1" lang="en-US" altLang="ja-JP" sz="1200" dirty="0"/>
          </a:p>
        </p:txBody>
      </p:sp>
      <p:sp>
        <p:nvSpPr>
          <p:cNvPr id="4" name="スライド番号プレースホルダー 3"/>
          <p:cNvSpPr>
            <a:spLocks noGrp="1"/>
          </p:cNvSpPr>
          <p:nvPr>
            <p:ph type="sldNum" sz="quarter" idx="5"/>
          </p:nvPr>
        </p:nvSpPr>
        <p:spPr/>
        <p:txBody>
          <a:bodyPr/>
          <a:lstStyle/>
          <a:p>
            <a:fld id="{0195B386-43CA-49EA-A70E-D380F94DE755}" type="slidenum">
              <a:rPr kumimoji="1" lang="ja-JP" altLang="en-US" smtClean="0"/>
              <a:t>4</a:t>
            </a:fld>
            <a:endParaRPr kumimoji="1" lang="ja-JP" altLang="en-US"/>
          </a:p>
        </p:txBody>
      </p:sp>
      <p:sp>
        <p:nvSpPr>
          <p:cNvPr id="5" name="日付プレースホルダー 4">
            <a:extLst>
              <a:ext uri="{FF2B5EF4-FFF2-40B4-BE49-F238E27FC236}">
                <a16:creationId xmlns:a16="http://schemas.microsoft.com/office/drawing/2014/main" id="{129C72F4-C435-E231-124E-1BBDBEA0AF0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10439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では、「認知症」とは、どういった状態を言うのか？というと</a:t>
            </a:r>
            <a:endParaRPr kumimoji="1" lang="en-US" altLang="ja-JP" dirty="0"/>
          </a:p>
          <a:p>
            <a:r>
              <a:rPr kumimoji="1" lang="ja-JP" altLang="en-US" dirty="0"/>
              <a:t>一度、正常に発達した脳が、病気</a:t>
            </a:r>
            <a:r>
              <a:rPr kumimoji="1" lang="ja-JP" altLang="en-US" b="0" dirty="0"/>
              <a:t>（脳梗塞・脳出血など）</a:t>
            </a:r>
            <a:r>
              <a:rPr kumimoji="1" lang="ja-JP" altLang="en-US" dirty="0"/>
              <a:t>や障害などの様々な原因によって後天的に認知機能が低下して日常生活や社会生活に支障が出て来る</a:t>
            </a:r>
            <a:r>
              <a:rPr kumimoji="1" lang="ja-JP" altLang="en-US" b="0" dirty="0"/>
              <a:t>（日常生活がしづらい・社会生活が送り送りづらい）</a:t>
            </a:r>
            <a:r>
              <a:rPr kumimoji="1" lang="ja-JP" altLang="en-US" dirty="0"/>
              <a:t>、それが、おおむね</a:t>
            </a:r>
            <a:r>
              <a:rPr kumimoji="1" lang="en-US" altLang="ja-JP" dirty="0"/>
              <a:t>6</a:t>
            </a:r>
            <a:r>
              <a:rPr kumimoji="1" lang="ja-JP" altLang="en-US" dirty="0"/>
              <a:t>ヶ月以上続いた状態を言います。</a:t>
            </a:r>
            <a:endParaRPr kumimoji="1" lang="en-US" altLang="ja-JP" b="1" dirty="0"/>
          </a:p>
          <a:p>
            <a:r>
              <a:rPr kumimoji="1" lang="ja-JP" altLang="en-US" dirty="0"/>
              <a:t>そして、「認知症」は、病名ではなく、それらの状態を総称した言葉で、</a:t>
            </a:r>
            <a:endParaRPr kumimoji="1" lang="en-US" altLang="ja-JP" dirty="0"/>
          </a:p>
          <a:p>
            <a:r>
              <a:rPr kumimoji="1" lang="ja-JP" altLang="en-US" dirty="0"/>
              <a:t>種類としては、</a:t>
            </a:r>
            <a:r>
              <a:rPr kumimoji="1" lang="en-US" altLang="ja-JP" dirty="0"/>
              <a:t>70</a:t>
            </a:r>
            <a:r>
              <a:rPr kumimoji="1" lang="ja-JP" altLang="en-US" dirty="0"/>
              <a:t>種類以上あると言われています。</a:t>
            </a:r>
            <a:endParaRPr kumimoji="1" lang="en-US" altLang="ja-JP" dirty="0"/>
          </a:p>
          <a:p>
            <a:r>
              <a:rPr kumimoji="1" lang="ja-JP" altLang="en-US" dirty="0"/>
              <a:t>認知症は、原因によって大きく</a:t>
            </a:r>
            <a:r>
              <a:rPr kumimoji="1" lang="en-US" altLang="ja-JP" dirty="0"/>
              <a:t>3</a:t>
            </a:r>
            <a:r>
              <a:rPr kumimoji="1" lang="ja-JP" altLang="en-US" dirty="0"/>
              <a:t>つに分けられます。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0195B386-43CA-49EA-A70E-D380F94DE755}" type="slidenum">
              <a:rPr kumimoji="1" lang="ja-JP" altLang="en-US" smtClean="0"/>
              <a:t>5</a:t>
            </a:fld>
            <a:endParaRPr kumimoji="1" lang="ja-JP" altLang="en-US"/>
          </a:p>
        </p:txBody>
      </p:sp>
      <p:sp>
        <p:nvSpPr>
          <p:cNvPr id="5" name="日付プレースホルダー 4">
            <a:extLst>
              <a:ext uri="{FF2B5EF4-FFF2-40B4-BE49-F238E27FC236}">
                <a16:creationId xmlns:a16="http://schemas.microsoft.com/office/drawing/2014/main" id="{129C72F4-C435-E231-124E-1BBDBEA0AF0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10439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726">
              <a:defRPr/>
            </a:pPr>
            <a:r>
              <a:rPr kumimoji="1" lang="en-US" altLang="ja-JP" dirty="0"/>
              <a:t>1</a:t>
            </a:r>
            <a:r>
              <a:rPr kumimoji="1" lang="ja-JP" altLang="en-US" dirty="0"/>
              <a:t>つ目</a:t>
            </a:r>
            <a:r>
              <a:rPr kumimoji="1" lang="ja-JP" altLang="en-US"/>
              <a:t>が、様々なたんぱく質が異常蓄積する認知症</a:t>
            </a:r>
            <a:r>
              <a:rPr kumimoji="1" lang="ja-JP" altLang="en-US" dirty="0"/>
              <a:t>。全体の約</a:t>
            </a:r>
            <a:r>
              <a:rPr kumimoji="1" lang="en-US" altLang="ja-JP" dirty="0"/>
              <a:t>73</a:t>
            </a:r>
            <a:r>
              <a:rPr kumimoji="1" lang="ja-JP" altLang="en-US" dirty="0"/>
              <a:t>％でその中には、</a:t>
            </a:r>
            <a:endParaRPr kumimoji="1" lang="en-US" altLang="ja-JP" dirty="0"/>
          </a:p>
          <a:p>
            <a:pPr defTabSz="1330726">
              <a:defRPr/>
            </a:pPr>
            <a:r>
              <a:rPr kumimoji="1" lang="ja-JP" altLang="en-US" dirty="0"/>
              <a:t>アルツハイマー病（アミロイド</a:t>
            </a:r>
            <a:r>
              <a:rPr kumimoji="1" lang="en-US" altLang="ja-JP" dirty="0"/>
              <a:t>β</a:t>
            </a:r>
            <a:r>
              <a:rPr kumimoji="1" lang="ja-JP" altLang="en-US" dirty="0"/>
              <a:t>タンパク）</a:t>
            </a:r>
            <a:endParaRPr kumimoji="1" lang="en-US" altLang="ja-JP" dirty="0"/>
          </a:p>
          <a:p>
            <a:pPr defTabSz="1330726">
              <a:defRPr/>
            </a:pPr>
            <a:r>
              <a:rPr kumimoji="1" lang="ja-JP" altLang="en-US" dirty="0"/>
              <a:t>レビー小体病（</a:t>
            </a:r>
            <a:r>
              <a:rPr kumimoji="1" lang="en-US" altLang="ja-JP" dirty="0"/>
              <a:t>α</a:t>
            </a:r>
            <a:r>
              <a:rPr kumimoji="1" lang="ja-JP" altLang="en-US" dirty="0"/>
              <a:t>シヌクレインタンパク）</a:t>
            </a:r>
            <a:endParaRPr kumimoji="1" lang="en-US" altLang="ja-JP" dirty="0"/>
          </a:p>
          <a:p>
            <a:pPr defTabSz="1330726">
              <a:defRPr/>
            </a:pPr>
            <a:r>
              <a:rPr kumimoji="1" lang="ja-JP" altLang="en-US" dirty="0"/>
              <a:t>前頭側頭葉変性症（タウタンパク、</a:t>
            </a:r>
            <a:r>
              <a:rPr kumimoji="1" lang="en-US" altLang="ja-JP" dirty="0"/>
              <a:t>TDP-43</a:t>
            </a:r>
            <a:r>
              <a:rPr kumimoji="1" lang="ja-JP" altLang="en-US" dirty="0"/>
              <a:t>など）</a:t>
            </a:r>
            <a:endParaRPr kumimoji="1" lang="en-US" altLang="ja-JP" dirty="0"/>
          </a:p>
          <a:p>
            <a:pPr defTabSz="1330726">
              <a:defRPr/>
            </a:pPr>
            <a:r>
              <a:rPr kumimoji="1" lang="en-US" altLang="ja-JP" dirty="0"/>
              <a:t>2</a:t>
            </a:r>
            <a:r>
              <a:rPr kumimoji="1" lang="ja-JP" altLang="en-US" dirty="0"/>
              <a:t>つ目が、血管障害の認知症。全体の約</a:t>
            </a:r>
            <a:r>
              <a:rPr kumimoji="1" lang="en-US" altLang="ja-JP" dirty="0"/>
              <a:t>19</a:t>
            </a:r>
            <a:r>
              <a:rPr kumimoji="1" lang="ja-JP" altLang="en-US" dirty="0"/>
              <a:t>％で</a:t>
            </a:r>
            <a:endParaRPr kumimoji="1" lang="en-US" altLang="ja-JP" dirty="0"/>
          </a:p>
          <a:p>
            <a:pPr defTabSz="1330726">
              <a:defRPr/>
            </a:pPr>
            <a:r>
              <a:rPr kumimoji="1" lang="ja-JP" altLang="en-US" dirty="0"/>
              <a:t>血管性認知症</a:t>
            </a:r>
            <a:endParaRPr kumimoji="1" lang="en-US" altLang="ja-JP" dirty="0"/>
          </a:p>
          <a:p>
            <a:pPr defTabSz="1330726">
              <a:defRPr/>
            </a:pPr>
            <a:r>
              <a:rPr kumimoji="1" lang="en-US" altLang="ja-JP" dirty="0"/>
              <a:t>3</a:t>
            </a:r>
            <a:r>
              <a:rPr kumimoji="1" lang="ja-JP" altLang="en-US" dirty="0"/>
              <a:t>つ目が、間接的に脳が障害される認知症。全体の約</a:t>
            </a:r>
            <a:r>
              <a:rPr kumimoji="1" lang="en-US" altLang="ja-JP" dirty="0"/>
              <a:t>8</a:t>
            </a:r>
            <a:r>
              <a:rPr kumimoji="1" lang="ja-JP" altLang="en-US" dirty="0"/>
              <a:t>％でその中には、</a:t>
            </a:r>
            <a:endParaRPr kumimoji="1" lang="en-US" altLang="ja-JP" dirty="0"/>
          </a:p>
          <a:p>
            <a:pPr defTabSz="1330726">
              <a:defRPr/>
            </a:pPr>
            <a:r>
              <a:rPr kumimoji="1" lang="ja-JP" altLang="en-US" dirty="0"/>
              <a:t>甲状腺機能障害、糖尿病、正常圧水頭症、慢性硬膜下血腫、薬の影響等がありこれらの中には、早期発見、早期治療をすることで回復の可能性がある認知症があります。</a:t>
            </a:r>
            <a:endParaRPr kumimoji="1" lang="en-US" altLang="ja-JP" dirty="0"/>
          </a:p>
          <a:p>
            <a:pPr defTabSz="1330726">
              <a:defRPr/>
            </a:pPr>
            <a:r>
              <a:rPr kumimoji="1" lang="ja-JP" altLang="en-US" dirty="0"/>
              <a:t>認知症と間違われやすい病気もあります。</a:t>
            </a:r>
            <a:endParaRPr kumimoji="1" lang="en-US" altLang="ja-JP" dirty="0"/>
          </a:p>
          <a:p>
            <a:pPr defTabSz="1330726">
              <a:defRPr/>
            </a:pPr>
            <a:r>
              <a:rPr kumimoji="1" lang="ja-JP" altLang="en-US" dirty="0"/>
              <a:t>例えば、うつ病やせん妄など、</a:t>
            </a:r>
            <a:endParaRPr kumimoji="1" lang="en-US" altLang="ja-JP" dirty="0"/>
          </a:p>
          <a:p>
            <a:r>
              <a:rPr kumimoji="1" lang="ja-JP" altLang="en-US" b="0" dirty="0"/>
              <a:t>気分が落ち込んだり、時間や場所の見当がつかなくなる、注意力や思考力が低下する</a:t>
            </a:r>
            <a:r>
              <a:rPr kumimoji="1" lang="ja-JP" altLang="en-US" dirty="0"/>
              <a:t>などの症状が現れ、認知症に間違われやすいと言われている病気もあります。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4EB22036-6711-4183-8C0B-3A0DE1860563}" type="slidenum">
              <a:rPr kumimoji="1" lang="ja-JP" altLang="en-US" smtClean="0"/>
              <a:t>6</a:t>
            </a:fld>
            <a:endParaRPr kumimoji="1" lang="ja-JP" altLang="en-US"/>
          </a:p>
        </p:txBody>
      </p:sp>
      <p:sp>
        <p:nvSpPr>
          <p:cNvPr id="5" name="日付プレースホルダー 4">
            <a:extLst>
              <a:ext uri="{FF2B5EF4-FFF2-40B4-BE49-F238E27FC236}">
                <a16:creationId xmlns:a16="http://schemas.microsoft.com/office/drawing/2014/main" id="{5E3503D0-A8B7-A43E-9051-A0555A1DBD1D}"/>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90119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症状が進むことで様々な症状が見られます。</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・時間や季節、場所の見当をつけることが難しくなります</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・考えるスピードが遅く、一度に色々なことをすることが難しくなります。</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・たくさんの情報があると混乱して選ぶことが出来なかったり、答えることが難しくなります。</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・銀行や郵便局の</a:t>
            </a:r>
            <a:r>
              <a:rPr kumimoji="1" lang="en-US" altLang="ja-JP" sz="1200" dirty="0">
                <a:latin typeface="+mn-ea"/>
                <a:ea typeface="+mn-ea"/>
              </a:rPr>
              <a:t>ATM</a:t>
            </a:r>
            <a:r>
              <a:rPr kumimoji="1" lang="ja-JP" altLang="en-US" sz="1200" dirty="0">
                <a:latin typeface="+mn-ea"/>
                <a:ea typeface="+mn-ea"/>
              </a:rPr>
              <a:t>や</a:t>
            </a:r>
            <a:r>
              <a:rPr kumimoji="1" lang="en-US" altLang="ja-JP" sz="1200" dirty="0">
                <a:latin typeface="+mn-ea"/>
                <a:ea typeface="+mn-ea"/>
              </a:rPr>
              <a:t>IH</a:t>
            </a:r>
            <a:r>
              <a:rPr kumimoji="1" lang="ja-JP" altLang="en-US" sz="1200" dirty="0">
                <a:latin typeface="+mn-ea"/>
                <a:ea typeface="+mn-ea"/>
              </a:rPr>
              <a:t>ヒーター、最近ではスーパーでの支払い時に店員さんがいないこともありますが、そういった直接、目で見えない仕組みを使いこなすことが難しくなります。</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・急な家族の入院などいつもと違うことがあると混乱して何をしたらいいのか、わからなくなります。</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・物事を順序よく進めることが出来なくなります。</a:t>
            </a:r>
            <a:endParaRPr kumimoji="1" lang="en-US" altLang="ja-JP" sz="1200" dirty="0">
              <a:latin typeface="+mn-ea"/>
              <a:ea typeface="+mn-ea"/>
            </a:endParaRPr>
          </a:p>
          <a:p>
            <a:r>
              <a:rPr lang="ja-JP" altLang="en-US" sz="1200" dirty="0">
                <a:latin typeface="+mn-ea"/>
                <a:ea typeface="+mn-ea"/>
              </a:rPr>
              <a:t>食事の準備をする時、作ろうと思っていた材料を買いそろえたり、同時に調理することが難しくなります。同じものを買って来てしまう。鍋を火にかけていることを忘れて、何回も焦がしてしまったりします。</a:t>
            </a:r>
            <a:endParaRPr lang="en-US" altLang="ja-JP" sz="1200" dirty="0">
              <a:latin typeface="+mn-ea"/>
              <a:ea typeface="+mn-ea"/>
            </a:endParaRPr>
          </a:p>
          <a:p>
            <a:r>
              <a:rPr kumimoji="1" lang="ja-JP" altLang="en-US" sz="1200" dirty="0">
                <a:latin typeface="+mn-ea"/>
                <a:ea typeface="+mn-ea"/>
              </a:rPr>
              <a:t>・周りからの刺激や情報に対して正しく解釈することが難しくなるため、急に「馬鹿にされた」と怒り出してしまう事もあります。</a:t>
            </a:r>
            <a:endParaRPr kumimoji="1" lang="en-US" altLang="ja-JP" sz="1200" dirty="0">
              <a:latin typeface="+mn-ea"/>
              <a:ea typeface="+mn-ea"/>
            </a:endParaRPr>
          </a:p>
          <a:p>
            <a:r>
              <a:rPr kumimoji="1" lang="ja-JP" altLang="en-US" sz="1200" dirty="0">
                <a:latin typeface="+mn-ea"/>
                <a:ea typeface="+mn-ea"/>
              </a:rPr>
              <a:t>・周りからの注意や指摘によって自信をなくし不安や混乱が起き、自分が安心できる場所に閉じこもり、ますます意欲や気力がなくなってしまいます。</a:t>
            </a:r>
            <a:endParaRPr kumimoji="1" lang="en-US" altLang="ja-JP" sz="1200" dirty="0">
              <a:latin typeface="+mn-ea"/>
              <a:ea typeface="+mn-ea"/>
            </a:endParaRPr>
          </a:p>
          <a:p>
            <a:r>
              <a:rPr kumimoji="1" lang="ja-JP" altLang="en-US" sz="1200" dirty="0">
                <a:latin typeface="+mn-ea"/>
                <a:ea typeface="+mn-ea"/>
              </a:rPr>
              <a:t>・自分では気づかず、熱が出ていたり、便秘などでおなかの調子が悪いなどの体調不良によってイライラして怒りっぽくなったりすることもあります。</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人は他者と関わる時には、自然にその人の気持ちや性格、心のうち、顔の表情や態度など、記憶や見当・理解・判断などの様々な機能を使いながら社会生活、日常生活を送っていますが、それらの機能が障害されることによって、社会とのつながりや他社との交流、生活そのものが混乱し、難しくなります。その混乱して難しくなっていることを一人でも多くの人が理解し見守り、声かけや手助けをすることが出来れば、認知症があっても出来る限り自宅で暮らせる力となります。</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よく、</a:t>
            </a:r>
            <a:r>
              <a:rPr kumimoji="1" lang="en-US" altLang="ja-JP" sz="1200" dirty="0">
                <a:latin typeface="+mn-ea"/>
                <a:ea typeface="+mn-ea"/>
              </a:rPr>
              <a:t>10</a:t>
            </a:r>
            <a:r>
              <a:rPr kumimoji="1" lang="ja-JP" altLang="en-US" sz="1200" dirty="0">
                <a:latin typeface="+mn-ea"/>
                <a:ea typeface="+mn-ea"/>
              </a:rPr>
              <a:t>人いれば、性格や考え、価値観など人によってそれぞれ違うことを十人十色と言ったりしますが、認知症があっても同じで</a:t>
            </a:r>
            <a:r>
              <a:rPr kumimoji="1" lang="en-US" altLang="ja-JP" sz="1200" dirty="0">
                <a:latin typeface="+mn-ea"/>
                <a:ea typeface="+mn-ea"/>
              </a:rPr>
              <a:t>10</a:t>
            </a:r>
            <a:r>
              <a:rPr kumimoji="1" lang="ja-JP" altLang="en-US" sz="1200" dirty="0">
                <a:latin typeface="+mn-ea"/>
                <a:ea typeface="+mn-ea"/>
              </a:rPr>
              <a:t>人いれば、</a:t>
            </a:r>
            <a:r>
              <a:rPr kumimoji="1" lang="en-US" altLang="ja-JP" sz="1200" dirty="0">
                <a:latin typeface="+mn-ea"/>
                <a:ea typeface="+mn-ea"/>
              </a:rPr>
              <a:t>10</a:t>
            </a:r>
            <a:r>
              <a:rPr kumimoji="1" lang="ja-JP" altLang="en-US" sz="1200" dirty="0">
                <a:latin typeface="+mn-ea"/>
                <a:ea typeface="+mn-ea"/>
              </a:rPr>
              <a:t>人が手助けしてほしいことって違うんですよね。</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だから、その人を見ることがとても大切になります。</a:t>
            </a:r>
            <a:endParaRPr kumimoji="1" lang="en-US" altLang="ja-JP" sz="1200" dirty="0">
              <a:latin typeface="+mn-ea"/>
              <a:ea typeface="+mn-ea"/>
            </a:endParaRPr>
          </a:p>
        </p:txBody>
      </p:sp>
      <p:sp>
        <p:nvSpPr>
          <p:cNvPr id="4" name="スライド番号プレースホルダー 3"/>
          <p:cNvSpPr>
            <a:spLocks noGrp="1"/>
          </p:cNvSpPr>
          <p:nvPr>
            <p:ph type="sldNum" sz="quarter" idx="5"/>
          </p:nvPr>
        </p:nvSpPr>
        <p:spPr/>
        <p:txBody>
          <a:bodyPr/>
          <a:lstStyle/>
          <a:p>
            <a:fld id="{EA0B65DE-304C-4D17-8F3E-401AD43BD4A5}" type="slidenum">
              <a:rPr kumimoji="1" lang="ja-JP" altLang="en-US" smtClean="0"/>
              <a:t>7</a:t>
            </a:fld>
            <a:endParaRPr kumimoji="1" lang="ja-JP" altLang="en-US"/>
          </a:p>
        </p:txBody>
      </p:sp>
      <p:sp>
        <p:nvSpPr>
          <p:cNvPr id="5" name="日付プレースホルダー 4">
            <a:extLst>
              <a:ext uri="{FF2B5EF4-FFF2-40B4-BE49-F238E27FC236}">
                <a16:creationId xmlns:a16="http://schemas.microsoft.com/office/drawing/2014/main" id="{62CD76A2-1F7B-105F-0878-74E2201E71E2}"/>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75321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n-ea"/>
                <a:ea typeface="+mn-ea"/>
                <a:cs typeface="Times New Roman" panose="02020603050405020304" pitchFamily="18" charset="0"/>
              </a:rPr>
              <a:t>（時間に応じて）</a:t>
            </a:r>
            <a:endParaRPr lang="en-US" altLang="ja-JP" sz="1200" b="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n-ea"/>
                <a:ea typeface="+mn-ea"/>
                <a:cs typeface="Times New Roman" panose="02020603050405020304" pitchFamily="18" charset="0"/>
              </a:rPr>
              <a:t>ここでご紹介したい動画があります</a:t>
            </a:r>
            <a:endParaRPr lang="en-US" altLang="ja-JP" sz="1200" b="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n-ea"/>
                <a:ea typeface="+mn-ea"/>
                <a:cs typeface="Times New Roman" panose="02020603050405020304" pitchFamily="18" charset="0"/>
              </a:rPr>
              <a:t>若年性認知症、認知症と診断された本人が、自分が認知症だと言えるようになったきっかけや診断されたときの気持ちなどそれぞれの想いを伝えている動画です。</a:t>
            </a:r>
            <a:endParaRPr lang="en-US" altLang="ja-JP" sz="1200" b="0" kern="100" dirty="0">
              <a:effectLst/>
              <a:latin typeface="+mn-ea"/>
              <a:ea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F62EB6C-96D9-4164-A6D1-12C68165637B}" type="slidenum">
              <a:rPr kumimoji="1" lang="ja-JP" altLang="en-US" smtClean="0"/>
              <a:t>8</a:t>
            </a:fld>
            <a:endParaRPr kumimoji="1" lang="ja-JP" altLang="en-US"/>
          </a:p>
        </p:txBody>
      </p:sp>
      <p:sp>
        <p:nvSpPr>
          <p:cNvPr id="5" name="日付プレースホルダー 4">
            <a:extLst>
              <a:ext uri="{FF2B5EF4-FFF2-40B4-BE49-F238E27FC236}">
                <a16:creationId xmlns:a16="http://schemas.microsoft.com/office/drawing/2014/main" id="{EAD9B576-20BE-2FB4-35B1-C9D23A7DD8D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500023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皆さんは、人から特別扱いや邪魔者あつかいされたり、陰口を言われていたり、怒鳴られたりするのってどうですか？好きですか？</a:t>
            </a:r>
            <a:endParaRPr kumimoji="1" lang="en-US" altLang="ja-JP" sz="1200" dirty="0">
              <a:latin typeface="+mn-ea"/>
              <a:ea typeface="+mn-ea"/>
            </a:endParaRPr>
          </a:p>
          <a:p>
            <a:r>
              <a:rPr kumimoji="1" lang="ja-JP" altLang="en-US" sz="1200" dirty="0">
                <a:latin typeface="+mn-ea"/>
                <a:ea typeface="+mn-ea"/>
              </a:rPr>
              <a:t>誰でも嫌なことだと思います。そういった人とはなるべく関わりたくない、離れたいと思いますよね。</a:t>
            </a:r>
            <a:endParaRPr kumimoji="1" lang="en-US" altLang="ja-JP" sz="1200" dirty="0">
              <a:latin typeface="+mn-ea"/>
              <a:ea typeface="+mn-ea"/>
            </a:endParaRPr>
          </a:p>
          <a:p>
            <a:r>
              <a:rPr kumimoji="1" lang="ja-JP" altLang="en-US" sz="1200" dirty="0">
                <a:latin typeface="+mn-ea"/>
                <a:ea typeface="+mn-ea"/>
              </a:rPr>
              <a:t>でも、優しい人や親切な人、話を聞いてくれる人、いつも笑顔でいる人のところへは自然と足が向いて一緒にいたいと思いませんか？</a:t>
            </a:r>
            <a:endParaRPr kumimoji="1" lang="en-US" altLang="ja-JP" sz="1200" dirty="0">
              <a:latin typeface="+mn-ea"/>
              <a:ea typeface="+mn-ea"/>
            </a:endParaRPr>
          </a:p>
          <a:p>
            <a:r>
              <a:rPr kumimoji="1" lang="ja-JP" altLang="en-US" sz="1200" dirty="0">
                <a:latin typeface="+mn-ea"/>
                <a:ea typeface="+mn-ea"/>
              </a:rPr>
              <a:t>認知症があってもなくても気持ちや心の動きは同じなんですよね。</a:t>
            </a:r>
            <a:endParaRPr kumimoji="1" lang="en-US" altLang="ja-JP" sz="1200" dirty="0">
              <a:latin typeface="+mn-ea"/>
              <a:ea typeface="+mn-ea"/>
            </a:endParaRPr>
          </a:p>
          <a:p>
            <a:r>
              <a:rPr kumimoji="1" lang="ja-JP" altLang="en-US" sz="1200" dirty="0">
                <a:latin typeface="+mn-ea"/>
                <a:ea typeface="+mn-ea"/>
              </a:rPr>
              <a:t>・本人の言動には、思いがあり、感情は豊かに生きています</a:t>
            </a:r>
            <a:endParaRPr kumimoji="1" lang="en-US" altLang="ja-JP" sz="1200" dirty="0">
              <a:latin typeface="+mn-ea"/>
              <a:ea typeface="+mn-ea"/>
            </a:endParaRPr>
          </a:p>
          <a:p>
            <a:r>
              <a:rPr kumimoji="1" lang="ja-JP" altLang="en-US" sz="1200" dirty="0">
                <a:latin typeface="+mn-ea"/>
                <a:ea typeface="+mn-ea"/>
              </a:rPr>
              <a:t>・その人の言葉に耳を傾け、できる、わかるに目を向け、自然体で接することがみんなの笑顔につながり、お互いに安心できる人や場所になります。</a:t>
            </a:r>
            <a:endParaRPr kumimoji="1" lang="en-US" altLang="ja-JP" sz="1200" dirty="0">
              <a:latin typeface="+mn-ea"/>
              <a:ea typeface="+mn-ea"/>
            </a:endParaRPr>
          </a:p>
          <a:p>
            <a:r>
              <a:rPr kumimoji="1" lang="ja-JP" altLang="en-US" sz="1200" dirty="0">
                <a:latin typeface="+mn-ea"/>
                <a:ea typeface="+mn-ea"/>
              </a:rPr>
              <a:t>・安心できる人や場所が増えると・・・</a:t>
            </a:r>
            <a:endParaRPr kumimoji="1" lang="en-US" altLang="ja-JP" sz="1200" dirty="0">
              <a:latin typeface="+mn-ea"/>
              <a:ea typeface="+mn-ea"/>
            </a:endParaRPr>
          </a:p>
          <a:p>
            <a:r>
              <a:rPr kumimoji="1" lang="ja-JP" altLang="en-US" sz="1200" dirty="0">
                <a:latin typeface="+mn-ea"/>
                <a:ea typeface="+mn-ea"/>
              </a:rPr>
              <a:t>暮らしやすさにつながりますせんか？</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「もう、やらなくていいよ」「もう、そこに座っていて」と言われるより、</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「ここを一緒にお願い」であったり、「それは、こうするといいみたいだよ」とさり気なく言われた方がうれしいですよね。</a:t>
            </a:r>
            <a:endParaRPr kumimoji="1" lang="en-US" altLang="ja-JP" dirty="0"/>
          </a:p>
          <a:p>
            <a:r>
              <a:rPr kumimoji="1" lang="ja-JP" altLang="en-US" dirty="0"/>
              <a:t>認知機能の低下や様々な障害、症状によって、今まで出来ていたことが出来なくなったり、忘れたり、すぐに答えることができなかったり、気持ちがふさぎ込むなどの症状が現れます。</a:t>
            </a:r>
            <a:endParaRPr kumimoji="1" lang="en-US" altLang="ja-JP" dirty="0"/>
          </a:p>
          <a:p>
            <a:r>
              <a:rPr kumimoji="1" lang="ja-JP" altLang="en-US" dirty="0"/>
              <a:t>でも、その人は変わらないし、その人と私たちの関係も変わらない。</a:t>
            </a:r>
            <a:endParaRPr kumimoji="1" lang="en-US" altLang="ja-JP" dirty="0"/>
          </a:p>
          <a:p>
            <a:r>
              <a:rPr kumimoji="1" lang="ja-JP" altLang="en-US" dirty="0"/>
              <a:t>（今まで一緒に活動してきた仲間、一緒に旅行してきた友人）</a:t>
            </a:r>
            <a:endParaRPr kumimoji="1" lang="en-US" altLang="ja-JP" dirty="0"/>
          </a:p>
          <a:p>
            <a:r>
              <a:rPr kumimoji="1" lang="ja-JP" altLang="en-US" sz="1200" dirty="0">
                <a:latin typeface="+mn-ea"/>
                <a:ea typeface="+mn-ea"/>
              </a:rPr>
              <a:t>一人でも多くの人が、</a:t>
            </a:r>
            <a:r>
              <a:rPr kumimoji="1" lang="ja-JP" altLang="en-US" dirty="0"/>
              <a:t>さりげない声かけや手助けをすることができれば、その人にとって安心できる人や場所になります。安心できる人や場所が増えることが暮らしやすさにもつながります。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A0B65DE-304C-4D17-8F3E-401AD43BD4A5}" type="slidenum">
              <a:rPr kumimoji="1" lang="ja-JP" altLang="en-US" smtClean="0"/>
              <a:t>9</a:t>
            </a:fld>
            <a:endParaRPr kumimoji="1" lang="ja-JP" altLang="en-US"/>
          </a:p>
        </p:txBody>
      </p:sp>
      <p:sp>
        <p:nvSpPr>
          <p:cNvPr id="5" name="日付プレースホルダー 4">
            <a:extLst>
              <a:ext uri="{FF2B5EF4-FFF2-40B4-BE49-F238E27FC236}">
                <a16:creationId xmlns:a16="http://schemas.microsoft.com/office/drawing/2014/main" id="{8D34C04B-D61E-9201-A0C5-67FE4776021D}"/>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62963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7FCD5C-4D01-3873-557A-3B2B07D1F2A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1F3C5AD-8B43-05CB-93A8-B9665EBD1C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427C93E-C7C6-EF0F-F60B-E190CF859E4D}"/>
              </a:ext>
            </a:extLst>
          </p:cNvPr>
          <p:cNvSpPr>
            <a:spLocks noGrp="1"/>
          </p:cNvSpPr>
          <p:nvPr>
            <p:ph type="dt" sz="half" idx="10"/>
          </p:nvPr>
        </p:nvSpPr>
        <p:spPr/>
        <p:txBody>
          <a:bodyPr/>
          <a:lstStyle/>
          <a:p>
            <a:fld id="{92388B9B-A96A-45FA-A1DC-1E8A982E9422}" type="datetimeFigureOut">
              <a:rPr kumimoji="1" lang="ja-JP" altLang="en-US" smtClean="0"/>
              <a:t>2024/4/19</a:t>
            </a:fld>
            <a:endParaRPr kumimoji="1" lang="ja-JP" altLang="en-US"/>
          </a:p>
        </p:txBody>
      </p:sp>
      <p:sp>
        <p:nvSpPr>
          <p:cNvPr id="5" name="フッター プレースホルダー 4">
            <a:extLst>
              <a:ext uri="{FF2B5EF4-FFF2-40B4-BE49-F238E27FC236}">
                <a16:creationId xmlns:a16="http://schemas.microsoft.com/office/drawing/2014/main" id="{28AE671B-13E4-B9CE-A6CB-58695B3372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BC82CC-79BF-8F6C-F941-23B802AACE34}"/>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378748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841951-0C75-AD2F-C44D-A88E0F61A4F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6BFC333-CF9C-9322-6673-A4ECDF5BFC1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500922-6BFE-2EA7-C149-5B13F322EEE5}"/>
              </a:ext>
            </a:extLst>
          </p:cNvPr>
          <p:cNvSpPr>
            <a:spLocks noGrp="1"/>
          </p:cNvSpPr>
          <p:nvPr>
            <p:ph type="dt" sz="half" idx="10"/>
          </p:nvPr>
        </p:nvSpPr>
        <p:spPr/>
        <p:txBody>
          <a:bodyPr/>
          <a:lstStyle/>
          <a:p>
            <a:fld id="{92388B9B-A96A-45FA-A1DC-1E8A982E9422}" type="datetimeFigureOut">
              <a:rPr kumimoji="1" lang="ja-JP" altLang="en-US" smtClean="0"/>
              <a:t>2024/4/19</a:t>
            </a:fld>
            <a:endParaRPr kumimoji="1" lang="ja-JP" altLang="en-US"/>
          </a:p>
        </p:txBody>
      </p:sp>
      <p:sp>
        <p:nvSpPr>
          <p:cNvPr id="5" name="フッター プレースホルダー 4">
            <a:extLst>
              <a:ext uri="{FF2B5EF4-FFF2-40B4-BE49-F238E27FC236}">
                <a16:creationId xmlns:a16="http://schemas.microsoft.com/office/drawing/2014/main" id="{A7629DD7-7698-A75B-6437-45C59A5218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D5C4C6-A264-A419-0539-88AB6473F968}"/>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399124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F15E8BB-D6A9-D4C3-B068-DB7B2F5EC98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F9F988-4341-94D9-17B9-9CC827DB527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DCCCAF-CC33-D905-EDD6-2D4DE5F5AEF8}"/>
              </a:ext>
            </a:extLst>
          </p:cNvPr>
          <p:cNvSpPr>
            <a:spLocks noGrp="1"/>
          </p:cNvSpPr>
          <p:nvPr>
            <p:ph type="dt" sz="half" idx="10"/>
          </p:nvPr>
        </p:nvSpPr>
        <p:spPr/>
        <p:txBody>
          <a:bodyPr/>
          <a:lstStyle/>
          <a:p>
            <a:fld id="{92388B9B-A96A-45FA-A1DC-1E8A982E9422}" type="datetimeFigureOut">
              <a:rPr kumimoji="1" lang="ja-JP" altLang="en-US" smtClean="0"/>
              <a:t>2024/4/19</a:t>
            </a:fld>
            <a:endParaRPr kumimoji="1" lang="ja-JP" altLang="en-US"/>
          </a:p>
        </p:txBody>
      </p:sp>
      <p:sp>
        <p:nvSpPr>
          <p:cNvPr id="5" name="フッター プレースホルダー 4">
            <a:extLst>
              <a:ext uri="{FF2B5EF4-FFF2-40B4-BE49-F238E27FC236}">
                <a16:creationId xmlns:a16="http://schemas.microsoft.com/office/drawing/2014/main" id="{3CFCB25D-2AD5-24CF-067A-C8B365EA9E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7015D5-0AB7-A381-E063-627EEACA460F}"/>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180426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4B6F58-984F-84DF-CD4C-4AD56F21FC6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E5BBED-54AC-D331-5B15-53FC80E7E84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A8C6B2C-4DF3-EDB0-A4AE-2C7B50643284}"/>
              </a:ext>
            </a:extLst>
          </p:cNvPr>
          <p:cNvSpPr>
            <a:spLocks noGrp="1"/>
          </p:cNvSpPr>
          <p:nvPr>
            <p:ph type="dt" sz="half" idx="10"/>
          </p:nvPr>
        </p:nvSpPr>
        <p:spPr/>
        <p:txBody>
          <a:bodyPr/>
          <a:lstStyle/>
          <a:p>
            <a:fld id="{92388B9B-A96A-45FA-A1DC-1E8A982E9422}" type="datetimeFigureOut">
              <a:rPr kumimoji="1" lang="ja-JP" altLang="en-US" smtClean="0"/>
              <a:t>2024/4/19</a:t>
            </a:fld>
            <a:endParaRPr kumimoji="1" lang="ja-JP" altLang="en-US"/>
          </a:p>
        </p:txBody>
      </p:sp>
      <p:sp>
        <p:nvSpPr>
          <p:cNvPr id="5" name="フッター プレースホルダー 4">
            <a:extLst>
              <a:ext uri="{FF2B5EF4-FFF2-40B4-BE49-F238E27FC236}">
                <a16:creationId xmlns:a16="http://schemas.microsoft.com/office/drawing/2014/main" id="{41BCCA85-EAD4-2CBE-074D-B1B8518E60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27349A-9AEA-F9FE-73D3-0E22585104D2}"/>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408569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E66599-DA80-08D7-B141-63007AAF695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A10C29-B120-0F0F-5821-E9ADAE9181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E8AD4DF-DBED-0715-531D-6EEAAF4DF40D}"/>
              </a:ext>
            </a:extLst>
          </p:cNvPr>
          <p:cNvSpPr>
            <a:spLocks noGrp="1"/>
          </p:cNvSpPr>
          <p:nvPr>
            <p:ph type="dt" sz="half" idx="10"/>
          </p:nvPr>
        </p:nvSpPr>
        <p:spPr/>
        <p:txBody>
          <a:bodyPr/>
          <a:lstStyle/>
          <a:p>
            <a:fld id="{92388B9B-A96A-45FA-A1DC-1E8A982E9422}" type="datetimeFigureOut">
              <a:rPr kumimoji="1" lang="ja-JP" altLang="en-US" smtClean="0"/>
              <a:t>2024/4/19</a:t>
            </a:fld>
            <a:endParaRPr kumimoji="1" lang="ja-JP" altLang="en-US"/>
          </a:p>
        </p:txBody>
      </p:sp>
      <p:sp>
        <p:nvSpPr>
          <p:cNvPr id="5" name="フッター プレースホルダー 4">
            <a:extLst>
              <a:ext uri="{FF2B5EF4-FFF2-40B4-BE49-F238E27FC236}">
                <a16:creationId xmlns:a16="http://schemas.microsoft.com/office/drawing/2014/main" id="{F7B17F08-C666-AE7E-1425-F28C0D0AFCA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7C108D-7524-625B-DD89-CFFF3B591BD0}"/>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272784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EF798-91A4-AFB2-170B-1F4C3A2D01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E3B3C9-98C9-1C82-5681-C9D69CD7958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3AF469-545B-D280-EC7E-54588C99B9B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65E454D-34B6-DA72-297F-F936500D83E2}"/>
              </a:ext>
            </a:extLst>
          </p:cNvPr>
          <p:cNvSpPr>
            <a:spLocks noGrp="1"/>
          </p:cNvSpPr>
          <p:nvPr>
            <p:ph type="dt" sz="half" idx="10"/>
          </p:nvPr>
        </p:nvSpPr>
        <p:spPr/>
        <p:txBody>
          <a:bodyPr/>
          <a:lstStyle/>
          <a:p>
            <a:fld id="{92388B9B-A96A-45FA-A1DC-1E8A982E9422}" type="datetimeFigureOut">
              <a:rPr kumimoji="1" lang="ja-JP" altLang="en-US" smtClean="0"/>
              <a:t>2024/4/19</a:t>
            </a:fld>
            <a:endParaRPr kumimoji="1" lang="ja-JP" altLang="en-US"/>
          </a:p>
        </p:txBody>
      </p:sp>
      <p:sp>
        <p:nvSpPr>
          <p:cNvPr id="6" name="フッター プレースホルダー 5">
            <a:extLst>
              <a:ext uri="{FF2B5EF4-FFF2-40B4-BE49-F238E27FC236}">
                <a16:creationId xmlns:a16="http://schemas.microsoft.com/office/drawing/2014/main" id="{24E6A0A0-C2FF-C431-FFC5-D168ECA430F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435D7EA-6F0D-230B-3B5E-FBCAED9982E5}"/>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242559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25500F-7311-6097-7B81-3C890275C70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BD2513-3966-A7D9-903A-3A7A5335F7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FA55D26-5590-52E0-DA5B-08C2CC67B5F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808F547-5086-29BA-FA09-FBBC6F3E83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A1F6957-AACA-75DA-AC3A-2EA42524FC5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4D12292-E536-CFC8-FAA9-7AC296FC8D72}"/>
              </a:ext>
            </a:extLst>
          </p:cNvPr>
          <p:cNvSpPr>
            <a:spLocks noGrp="1"/>
          </p:cNvSpPr>
          <p:nvPr>
            <p:ph type="dt" sz="half" idx="10"/>
          </p:nvPr>
        </p:nvSpPr>
        <p:spPr/>
        <p:txBody>
          <a:bodyPr/>
          <a:lstStyle/>
          <a:p>
            <a:fld id="{92388B9B-A96A-45FA-A1DC-1E8A982E9422}" type="datetimeFigureOut">
              <a:rPr kumimoji="1" lang="ja-JP" altLang="en-US" smtClean="0"/>
              <a:t>2024/4/19</a:t>
            </a:fld>
            <a:endParaRPr kumimoji="1" lang="ja-JP" altLang="en-US"/>
          </a:p>
        </p:txBody>
      </p:sp>
      <p:sp>
        <p:nvSpPr>
          <p:cNvPr id="8" name="フッター プレースホルダー 7">
            <a:extLst>
              <a:ext uri="{FF2B5EF4-FFF2-40B4-BE49-F238E27FC236}">
                <a16:creationId xmlns:a16="http://schemas.microsoft.com/office/drawing/2014/main" id="{B13C84A4-0B38-FD6D-2762-C7DC645B81B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43E636C-F15C-D565-3C9D-DC5388BE6C82}"/>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66203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998318-66DF-B848-4FF9-E14CAFF5C3A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E357749-BC9D-772E-D904-D1970D1DF5B8}"/>
              </a:ext>
            </a:extLst>
          </p:cNvPr>
          <p:cNvSpPr>
            <a:spLocks noGrp="1"/>
          </p:cNvSpPr>
          <p:nvPr>
            <p:ph type="dt" sz="half" idx="10"/>
          </p:nvPr>
        </p:nvSpPr>
        <p:spPr/>
        <p:txBody>
          <a:bodyPr/>
          <a:lstStyle/>
          <a:p>
            <a:fld id="{92388B9B-A96A-45FA-A1DC-1E8A982E9422}" type="datetimeFigureOut">
              <a:rPr kumimoji="1" lang="ja-JP" altLang="en-US" smtClean="0"/>
              <a:t>2024/4/19</a:t>
            </a:fld>
            <a:endParaRPr kumimoji="1" lang="ja-JP" altLang="en-US"/>
          </a:p>
        </p:txBody>
      </p:sp>
      <p:sp>
        <p:nvSpPr>
          <p:cNvPr id="4" name="フッター プレースホルダー 3">
            <a:extLst>
              <a:ext uri="{FF2B5EF4-FFF2-40B4-BE49-F238E27FC236}">
                <a16:creationId xmlns:a16="http://schemas.microsoft.com/office/drawing/2014/main" id="{13746C20-7430-5DDC-C9BC-A302C1CE86E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DE912C1-7793-D8D3-3F64-099E6F875FD5}"/>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384522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C716A3F-A156-E0F1-5D2E-A14FB21A4071}"/>
              </a:ext>
            </a:extLst>
          </p:cNvPr>
          <p:cNvSpPr>
            <a:spLocks noGrp="1"/>
          </p:cNvSpPr>
          <p:nvPr>
            <p:ph type="dt" sz="half" idx="10"/>
          </p:nvPr>
        </p:nvSpPr>
        <p:spPr/>
        <p:txBody>
          <a:bodyPr/>
          <a:lstStyle/>
          <a:p>
            <a:fld id="{92388B9B-A96A-45FA-A1DC-1E8A982E9422}" type="datetimeFigureOut">
              <a:rPr kumimoji="1" lang="ja-JP" altLang="en-US" smtClean="0"/>
              <a:t>2024/4/19</a:t>
            </a:fld>
            <a:endParaRPr kumimoji="1" lang="ja-JP" altLang="en-US"/>
          </a:p>
        </p:txBody>
      </p:sp>
      <p:sp>
        <p:nvSpPr>
          <p:cNvPr id="3" name="フッター プレースホルダー 2">
            <a:extLst>
              <a:ext uri="{FF2B5EF4-FFF2-40B4-BE49-F238E27FC236}">
                <a16:creationId xmlns:a16="http://schemas.microsoft.com/office/drawing/2014/main" id="{E7DE4EF5-C32B-B740-E691-2C13E9E1077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E2A3122-2D59-56CA-CA30-8501B1D6F632}"/>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416441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15A27A-B19E-F3B3-B796-A404073176A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B30F290-71EF-953A-EE31-A8785B4F8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4714170-21B3-E4E7-46FB-B9105E5C5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397A1E2-2A6B-F4F7-948A-E85FCAFC7B36}"/>
              </a:ext>
            </a:extLst>
          </p:cNvPr>
          <p:cNvSpPr>
            <a:spLocks noGrp="1"/>
          </p:cNvSpPr>
          <p:nvPr>
            <p:ph type="dt" sz="half" idx="10"/>
          </p:nvPr>
        </p:nvSpPr>
        <p:spPr/>
        <p:txBody>
          <a:bodyPr/>
          <a:lstStyle/>
          <a:p>
            <a:fld id="{92388B9B-A96A-45FA-A1DC-1E8A982E9422}" type="datetimeFigureOut">
              <a:rPr kumimoji="1" lang="ja-JP" altLang="en-US" smtClean="0"/>
              <a:t>2024/4/19</a:t>
            </a:fld>
            <a:endParaRPr kumimoji="1" lang="ja-JP" altLang="en-US"/>
          </a:p>
        </p:txBody>
      </p:sp>
      <p:sp>
        <p:nvSpPr>
          <p:cNvPr id="6" name="フッター プレースホルダー 5">
            <a:extLst>
              <a:ext uri="{FF2B5EF4-FFF2-40B4-BE49-F238E27FC236}">
                <a16:creationId xmlns:a16="http://schemas.microsoft.com/office/drawing/2014/main" id="{9F0A05AF-944B-F844-A5AA-4E31732366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EE636D-6FAF-F47D-6BC0-7D70312B7469}"/>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395685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3D3684-3701-35C9-08F9-75491361CBD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65B832E-953D-AA85-6B26-88595C880D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23280E8-A400-14BA-DFF9-33117343A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3E0FF70-82B6-9F6D-690F-59C996074D66}"/>
              </a:ext>
            </a:extLst>
          </p:cNvPr>
          <p:cNvSpPr>
            <a:spLocks noGrp="1"/>
          </p:cNvSpPr>
          <p:nvPr>
            <p:ph type="dt" sz="half" idx="10"/>
          </p:nvPr>
        </p:nvSpPr>
        <p:spPr/>
        <p:txBody>
          <a:bodyPr/>
          <a:lstStyle/>
          <a:p>
            <a:fld id="{92388B9B-A96A-45FA-A1DC-1E8A982E9422}" type="datetimeFigureOut">
              <a:rPr kumimoji="1" lang="ja-JP" altLang="en-US" smtClean="0"/>
              <a:t>2024/4/19</a:t>
            </a:fld>
            <a:endParaRPr kumimoji="1" lang="ja-JP" altLang="en-US"/>
          </a:p>
        </p:txBody>
      </p:sp>
      <p:sp>
        <p:nvSpPr>
          <p:cNvPr id="6" name="フッター プレースホルダー 5">
            <a:extLst>
              <a:ext uri="{FF2B5EF4-FFF2-40B4-BE49-F238E27FC236}">
                <a16:creationId xmlns:a16="http://schemas.microsoft.com/office/drawing/2014/main" id="{5EA9A227-744F-5471-FEED-AED71DFEFA0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0E046CA-AAD0-0EC2-3F28-7674CD0561C1}"/>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861049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rgbClr val="E4F5FC"/>
            </a:gs>
            <a:gs pos="11000">
              <a:srgbClr val="BAEDFD"/>
            </a:gs>
            <a:gs pos="0">
              <a:srgbClr val="61DDFE"/>
            </a:gs>
            <a:gs pos="100000">
              <a:schemeClr val="accent1">
                <a:lumMod val="5000"/>
                <a:lumOff val="95000"/>
              </a:schemeClr>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3DF9E7E-18B3-0513-8E5B-88F349FACF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3DF4482-D721-5C6D-3E35-852BF26090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35986E-D38B-0374-8162-9303BCE221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88B9B-A96A-45FA-A1DC-1E8A982E9422}" type="datetimeFigureOut">
              <a:rPr kumimoji="1" lang="ja-JP" altLang="en-US" smtClean="0"/>
              <a:t>2024/4/19</a:t>
            </a:fld>
            <a:endParaRPr kumimoji="1" lang="ja-JP" altLang="en-US"/>
          </a:p>
        </p:txBody>
      </p:sp>
      <p:sp>
        <p:nvSpPr>
          <p:cNvPr id="5" name="フッター プレースホルダー 4">
            <a:extLst>
              <a:ext uri="{FF2B5EF4-FFF2-40B4-BE49-F238E27FC236}">
                <a16:creationId xmlns:a16="http://schemas.microsoft.com/office/drawing/2014/main" id="{DE83245E-9217-89D7-D61C-BCD9B3101E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FAC72E3-C51E-5B2D-287C-1F94CC7439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2935797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ixabay.com/th/%E0%B8%AB%E0%B8%A5%E0%B8%AD%E0%B8%94%E0%B9%84%E0%B8%9F-%E0%B8%84%E0%B8%A7%E0%B8%B2%E0%B8%A1%E0%B8%84%E0%B8%B4%E0%B8%94%E0%B8%97%E0%B8%B5%E0%B9%88-%E0%B8%AA%E0%B8%94%E0%B9%83%E0%B8%AA-%E0%B9%82%E0%B8%84%E0%B8%A1%E0%B9%84%E0%B8%9F-%E0%B9%81%E0%B8%AA%E0%B8%87-311863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2889E6E-0B0B-FA4A-245D-26B55C0E23DA}"/>
              </a:ext>
            </a:extLst>
          </p:cNvPr>
          <p:cNvPicPr>
            <a:picLocks noChangeAspect="1"/>
          </p:cNvPicPr>
          <p:nvPr/>
        </p:nvPicPr>
        <p:blipFill>
          <a:blip r:embed="rId3"/>
          <a:stretch>
            <a:fillRect/>
          </a:stretch>
        </p:blipFill>
        <p:spPr>
          <a:xfrm>
            <a:off x="3767126" y="1225829"/>
            <a:ext cx="4657748" cy="5282430"/>
          </a:xfrm>
          <a:prstGeom prst="rect">
            <a:avLst/>
          </a:prstGeom>
        </p:spPr>
      </p:pic>
      <p:sp>
        <p:nvSpPr>
          <p:cNvPr id="5" name="字幕 2">
            <a:extLst>
              <a:ext uri="{FF2B5EF4-FFF2-40B4-BE49-F238E27FC236}">
                <a16:creationId xmlns:a16="http://schemas.microsoft.com/office/drawing/2014/main" id="{81155B1C-CAA5-E3DE-1494-85832C099BE9}"/>
              </a:ext>
            </a:extLst>
          </p:cNvPr>
          <p:cNvSpPr txBox="1">
            <a:spLocks/>
          </p:cNvSpPr>
          <p:nvPr/>
        </p:nvSpPr>
        <p:spPr>
          <a:xfrm>
            <a:off x="8051800" y="6168375"/>
            <a:ext cx="4140200" cy="3968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000" dirty="0"/>
              <a:t>桐生市キャラバン・メイト連絡会</a:t>
            </a:r>
          </a:p>
        </p:txBody>
      </p:sp>
      <p:sp>
        <p:nvSpPr>
          <p:cNvPr id="8" name="四角形: 角を丸くする 7">
            <a:extLst>
              <a:ext uri="{FF2B5EF4-FFF2-40B4-BE49-F238E27FC236}">
                <a16:creationId xmlns:a16="http://schemas.microsoft.com/office/drawing/2014/main" id="{2117DAA4-35FA-3C85-A41B-20C6E7DA52EB}"/>
              </a:ext>
            </a:extLst>
          </p:cNvPr>
          <p:cNvSpPr/>
          <p:nvPr/>
        </p:nvSpPr>
        <p:spPr>
          <a:xfrm>
            <a:off x="995082" y="448978"/>
            <a:ext cx="10650071" cy="121684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5000" b="1" dirty="0">
                <a:solidFill>
                  <a:srgbClr val="C00000"/>
                </a:solidFill>
                <a:latin typeface="HG丸ｺﾞｼｯｸM-PRO" panose="020F0600000000000000" pitchFamily="50" charset="-128"/>
                <a:ea typeface="HG丸ｺﾞｼｯｸM-PRO" panose="020F0600000000000000" pitchFamily="50" charset="-128"/>
              </a:rPr>
              <a:t>認知症サポーター養成講座の復習</a:t>
            </a:r>
            <a:endParaRPr kumimoji="1" lang="ja-JP" altLang="en-US" sz="5000" dirty="0">
              <a:solidFill>
                <a:srgbClr val="C00000"/>
              </a:solidFill>
            </a:endParaRPr>
          </a:p>
        </p:txBody>
      </p:sp>
      <p:sp>
        <p:nvSpPr>
          <p:cNvPr id="9" name="四角形: 角を丸くする 8">
            <a:extLst>
              <a:ext uri="{FF2B5EF4-FFF2-40B4-BE49-F238E27FC236}">
                <a16:creationId xmlns:a16="http://schemas.microsoft.com/office/drawing/2014/main" id="{7D509E6B-059C-7C28-C12D-4359FB398557}"/>
              </a:ext>
            </a:extLst>
          </p:cNvPr>
          <p:cNvSpPr/>
          <p:nvPr/>
        </p:nvSpPr>
        <p:spPr>
          <a:xfrm>
            <a:off x="8613866" y="5361702"/>
            <a:ext cx="2891032" cy="614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solidFill>
                  <a:prstClr val="white"/>
                </a:solidFill>
                <a:latin typeface="游ゴシック" panose="020F0502020204030204"/>
                <a:ea typeface="游ゴシック" panose="020B0400000000000000" pitchFamily="50" charset="-128"/>
              </a:rPr>
              <a:t>ステップアップ研修</a:t>
            </a:r>
            <a:endParaRPr kumimoji="1" lang="ja-JP" altLang="en-US" sz="2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6713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7D7032-497A-9DA8-50F3-7ACA38FDE268}"/>
              </a:ext>
            </a:extLst>
          </p:cNvPr>
          <p:cNvSpPr>
            <a:spLocks noGrp="1"/>
          </p:cNvSpPr>
          <p:nvPr>
            <p:ph type="title"/>
          </p:nvPr>
        </p:nvSpPr>
        <p:spPr/>
        <p:txBody>
          <a:bodyPr/>
          <a:lstStyle/>
          <a:p>
            <a:r>
              <a:rPr kumimoji="1" lang="ja-JP" altLang="en-US" dirty="0">
                <a:latin typeface="+mn-ea"/>
                <a:ea typeface="+mn-ea"/>
              </a:rPr>
              <a:t>研修内容</a:t>
            </a:r>
          </a:p>
        </p:txBody>
      </p:sp>
      <p:sp>
        <p:nvSpPr>
          <p:cNvPr id="3" name="コンテンツ プレースホルダー 2">
            <a:extLst>
              <a:ext uri="{FF2B5EF4-FFF2-40B4-BE49-F238E27FC236}">
                <a16:creationId xmlns:a16="http://schemas.microsoft.com/office/drawing/2014/main" id="{D0AFD1CB-0EA3-1C00-54F8-4988CCC3A87B}"/>
              </a:ext>
            </a:extLst>
          </p:cNvPr>
          <p:cNvSpPr>
            <a:spLocks noGrp="1"/>
          </p:cNvSpPr>
          <p:nvPr>
            <p:ph idx="1"/>
          </p:nvPr>
        </p:nvSpPr>
        <p:spPr/>
        <p:txBody>
          <a:bodyPr/>
          <a:lstStyle/>
          <a:p>
            <a:pPr marL="0" indent="0">
              <a:buNone/>
            </a:pPr>
            <a:r>
              <a:rPr lang="en-US" altLang="ja-JP" sz="3200" dirty="0">
                <a:latin typeface="+mn-ea"/>
              </a:rPr>
              <a:t>【</a:t>
            </a:r>
            <a:r>
              <a:rPr lang="ja-JP" altLang="en-US" sz="3200" dirty="0">
                <a:latin typeface="+mn-ea"/>
              </a:rPr>
              <a:t>認知症サポーター養成講座の復習</a:t>
            </a:r>
            <a:r>
              <a:rPr lang="en-US" altLang="ja-JP" sz="3200" dirty="0">
                <a:latin typeface="+mn-ea"/>
              </a:rPr>
              <a:t>】</a:t>
            </a:r>
          </a:p>
        </p:txBody>
      </p:sp>
      <p:sp>
        <p:nvSpPr>
          <p:cNvPr id="4" name="テキスト ボックス 3">
            <a:extLst>
              <a:ext uri="{FF2B5EF4-FFF2-40B4-BE49-F238E27FC236}">
                <a16:creationId xmlns:a16="http://schemas.microsoft.com/office/drawing/2014/main" id="{EBB80491-BD9B-45FD-6DE7-79FD97171449}"/>
              </a:ext>
            </a:extLst>
          </p:cNvPr>
          <p:cNvSpPr txBox="1"/>
          <p:nvPr/>
        </p:nvSpPr>
        <p:spPr>
          <a:xfrm>
            <a:off x="1841500" y="2531542"/>
            <a:ext cx="8509000" cy="1794915"/>
          </a:xfrm>
          <a:prstGeom prst="rect">
            <a:avLst/>
          </a:prstGeom>
          <a:noFill/>
        </p:spPr>
        <p:txBody>
          <a:bodyPr wrap="square" rtlCol="0">
            <a:spAutoFit/>
          </a:bodyPr>
          <a:lstStyle/>
          <a:p>
            <a:pPr>
              <a:lnSpc>
                <a:spcPts val="4500"/>
              </a:lnSpc>
            </a:pPr>
            <a:r>
              <a:rPr lang="ja-JP" altLang="en-US" sz="3200" dirty="0">
                <a:latin typeface="+mn-ea"/>
              </a:rPr>
              <a:t>・年を重ねると起こる身体変化</a:t>
            </a:r>
            <a:endParaRPr lang="en-US" altLang="ja-JP" sz="3200" dirty="0">
              <a:latin typeface="+mn-ea"/>
            </a:endParaRPr>
          </a:p>
          <a:p>
            <a:pPr>
              <a:lnSpc>
                <a:spcPts val="4500"/>
              </a:lnSpc>
            </a:pPr>
            <a:r>
              <a:rPr lang="ja-JP" altLang="en-US" sz="3200" dirty="0">
                <a:latin typeface="+mn-ea"/>
              </a:rPr>
              <a:t>・認知症とは</a:t>
            </a:r>
            <a:endParaRPr lang="en-US" altLang="ja-JP" sz="3200" dirty="0">
              <a:latin typeface="+mn-ea"/>
            </a:endParaRPr>
          </a:p>
          <a:p>
            <a:pPr>
              <a:lnSpc>
                <a:spcPts val="4500"/>
              </a:lnSpc>
            </a:pPr>
            <a:r>
              <a:rPr lang="ja-JP" altLang="en-US" sz="3200" dirty="0">
                <a:latin typeface="+mn-ea"/>
              </a:rPr>
              <a:t>・認知症があってもその人はその人</a:t>
            </a:r>
            <a:endParaRPr lang="en-US" altLang="ja-JP" sz="3200" dirty="0">
              <a:latin typeface="+mn-ea"/>
            </a:endParaRPr>
          </a:p>
        </p:txBody>
      </p:sp>
    </p:spTree>
    <p:extLst>
      <p:ext uri="{BB962C8B-B14F-4D97-AF65-F5344CB8AC3E}">
        <p14:creationId xmlns:p14="http://schemas.microsoft.com/office/powerpoint/2010/main" val="170993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922C64-3984-7E83-FDF7-CB4FA61211C0}"/>
              </a:ext>
            </a:extLst>
          </p:cNvPr>
          <p:cNvSpPr>
            <a:spLocks noGrp="1"/>
          </p:cNvSpPr>
          <p:nvPr>
            <p:ph type="title"/>
          </p:nvPr>
        </p:nvSpPr>
        <p:spPr/>
        <p:txBody>
          <a:bodyPr/>
          <a:lstStyle/>
          <a:p>
            <a:r>
              <a:rPr lang="ja-JP" altLang="en-US" b="1" dirty="0">
                <a:latin typeface="+mn-ea"/>
                <a:ea typeface="+mn-ea"/>
              </a:rPr>
              <a:t>年を重ねると起こる身体変化</a:t>
            </a:r>
            <a:endParaRPr kumimoji="1" lang="ja-JP" altLang="en-US" b="1" dirty="0">
              <a:latin typeface="+mn-ea"/>
              <a:ea typeface="+mn-ea"/>
            </a:endParaRPr>
          </a:p>
        </p:txBody>
      </p:sp>
      <p:sp>
        <p:nvSpPr>
          <p:cNvPr id="3" name="コンテンツ プレースホルダー 2">
            <a:extLst>
              <a:ext uri="{FF2B5EF4-FFF2-40B4-BE49-F238E27FC236}">
                <a16:creationId xmlns:a16="http://schemas.microsoft.com/office/drawing/2014/main" id="{3E61C7B6-50F5-8D90-7724-825D90494E2C}"/>
              </a:ext>
            </a:extLst>
          </p:cNvPr>
          <p:cNvSpPr>
            <a:spLocks noGrp="1"/>
          </p:cNvSpPr>
          <p:nvPr>
            <p:ph idx="1"/>
          </p:nvPr>
        </p:nvSpPr>
        <p:spPr>
          <a:xfrm>
            <a:off x="1346200" y="1539875"/>
            <a:ext cx="7543800" cy="4486275"/>
          </a:xfrm>
        </p:spPr>
        <p:txBody>
          <a:bodyPr>
            <a:noAutofit/>
          </a:bodyPr>
          <a:lstStyle/>
          <a:p>
            <a:r>
              <a:rPr kumimoji="1" lang="ja-JP" altLang="en-US" dirty="0"/>
              <a:t>老眼、白内障、視野障害</a:t>
            </a:r>
            <a:endParaRPr kumimoji="1" lang="en-US" altLang="ja-JP" dirty="0"/>
          </a:p>
          <a:p>
            <a:r>
              <a:rPr lang="ja-JP" altLang="en-US" dirty="0"/>
              <a:t>嗅覚や味覚の低下</a:t>
            </a:r>
            <a:endParaRPr lang="en-US" altLang="ja-JP" dirty="0"/>
          </a:p>
          <a:p>
            <a:r>
              <a:rPr lang="ja-JP" altLang="en-US" dirty="0"/>
              <a:t>触覚や温度覚の鈍化</a:t>
            </a:r>
            <a:endParaRPr kumimoji="1" lang="en-US" altLang="ja-JP" dirty="0"/>
          </a:p>
          <a:p>
            <a:r>
              <a:rPr kumimoji="1" lang="ja-JP" altLang="en-US" dirty="0"/>
              <a:t>難聴</a:t>
            </a:r>
            <a:endParaRPr kumimoji="1" lang="en-US" altLang="ja-JP" dirty="0"/>
          </a:p>
          <a:p>
            <a:r>
              <a:rPr kumimoji="1" lang="ja-JP" altLang="en-US" dirty="0"/>
              <a:t>動作緩慢</a:t>
            </a:r>
            <a:endParaRPr kumimoji="1" lang="en-US" altLang="ja-JP" dirty="0"/>
          </a:p>
          <a:p>
            <a:r>
              <a:rPr lang="ja-JP" altLang="en-US" dirty="0"/>
              <a:t>そしゃく力や嚥下力の低下</a:t>
            </a:r>
            <a:endParaRPr lang="en-US" altLang="ja-JP" dirty="0"/>
          </a:p>
          <a:p>
            <a:r>
              <a:rPr kumimoji="1" lang="ja-JP" altLang="en-US" dirty="0"/>
              <a:t>骨密度の低下、筋力低下</a:t>
            </a:r>
            <a:endParaRPr kumimoji="1" lang="en-US" altLang="ja-JP" dirty="0"/>
          </a:p>
          <a:p>
            <a:r>
              <a:rPr lang="ja-JP" altLang="en-US" dirty="0"/>
              <a:t>筋肉量や関節可動域の減少</a:t>
            </a:r>
            <a:endParaRPr lang="en-US" altLang="ja-JP" dirty="0"/>
          </a:p>
          <a:p>
            <a:r>
              <a:rPr kumimoji="1" lang="ja-JP" altLang="en-US" dirty="0"/>
              <a:t>免疫機能の低下　　　　　・・・など</a:t>
            </a:r>
          </a:p>
        </p:txBody>
      </p:sp>
      <p:sp>
        <p:nvSpPr>
          <p:cNvPr id="4" name="吹き出し: 角を丸めた四角形 3">
            <a:extLst>
              <a:ext uri="{FF2B5EF4-FFF2-40B4-BE49-F238E27FC236}">
                <a16:creationId xmlns:a16="http://schemas.microsoft.com/office/drawing/2014/main" id="{615E0B79-2AB8-4E51-BA19-E45D3DB698DD}"/>
              </a:ext>
            </a:extLst>
          </p:cNvPr>
          <p:cNvSpPr/>
          <p:nvPr/>
        </p:nvSpPr>
        <p:spPr>
          <a:xfrm>
            <a:off x="7416800" y="1539875"/>
            <a:ext cx="4114800" cy="2193925"/>
          </a:xfrm>
          <a:prstGeom prst="wedgeRoundRectCallout">
            <a:avLst>
              <a:gd name="adj1" fmla="val -66246"/>
              <a:gd name="adj2" fmla="val 30908"/>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個人差はあるものの機能低下によって様々な変化が起こりやすくなっている</a:t>
            </a:r>
          </a:p>
        </p:txBody>
      </p:sp>
    </p:spTree>
    <p:extLst>
      <p:ext uri="{BB962C8B-B14F-4D97-AF65-F5344CB8AC3E}">
        <p14:creationId xmlns:p14="http://schemas.microsoft.com/office/powerpoint/2010/main" val="250020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EF2C6374-F3EB-E10C-17C9-9C7E32BA9B70}"/>
              </a:ext>
            </a:extLst>
          </p:cNvPr>
          <p:cNvSpPr/>
          <p:nvPr/>
        </p:nvSpPr>
        <p:spPr>
          <a:xfrm>
            <a:off x="1824323" y="3134101"/>
            <a:ext cx="8578523" cy="21008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dirty="0">
                <a:latin typeface="+mn-ea"/>
              </a:rPr>
              <a:t>・新しいことを覚える能力の低下</a:t>
            </a:r>
            <a:endParaRPr kumimoji="1" lang="en-US" altLang="ja-JP" sz="2800" dirty="0">
              <a:latin typeface="+mn-ea"/>
            </a:endParaRPr>
          </a:p>
          <a:p>
            <a:r>
              <a:rPr lang="ja-JP" altLang="en-US" sz="2800" dirty="0">
                <a:latin typeface="+mn-ea"/>
              </a:rPr>
              <a:t>・過去を思い出す能力の低下</a:t>
            </a:r>
            <a:endParaRPr lang="en-US" altLang="ja-JP" sz="2800" dirty="0">
              <a:latin typeface="+mn-ea"/>
            </a:endParaRPr>
          </a:p>
          <a:p>
            <a:r>
              <a:rPr kumimoji="1" lang="ja-JP" altLang="en-US" sz="2800" dirty="0">
                <a:latin typeface="+mn-ea"/>
              </a:rPr>
              <a:t>・瞬発力や判断力の低下</a:t>
            </a:r>
            <a:endParaRPr kumimoji="1" lang="en-US" altLang="ja-JP" sz="2800" dirty="0">
              <a:latin typeface="+mn-ea"/>
            </a:endParaRPr>
          </a:p>
          <a:p>
            <a:r>
              <a:rPr lang="ja-JP" altLang="en-US" sz="2800" dirty="0">
                <a:latin typeface="+mn-ea"/>
              </a:rPr>
              <a:t>・注意力や集中力を保つ能力の低下　</a:t>
            </a:r>
            <a:r>
              <a:rPr lang="en-US" altLang="ja-JP" sz="2800" dirty="0">
                <a:latin typeface="+mn-ea"/>
              </a:rPr>
              <a:t>…</a:t>
            </a:r>
            <a:r>
              <a:rPr lang="ja-JP" altLang="en-US" sz="2800" dirty="0">
                <a:latin typeface="+mn-ea"/>
              </a:rPr>
              <a:t>など</a:t>
            </a:r>
            <a:endParaRPr kumimoji="1" lang="ja-JP" altLang="en-US" sz="2800" dirty="0"/>
          </a:p>
        </p:txBody>
      </p:sp>
      <p:sp>
        <p:nvSpPr>
          <p:cNvPr id="6" name="テキスト ボックス 5">
            <a:extLst>
              <a:ext uri="{FF2B5EF4-FFF2-40B4-BE49-F238E27FC236}">
                <a16:creationId xmlns:a16="http://schemas.microsoft.com/office/drawing/2014/main" id="{6D05F213-22DE-1F6E-08C8-A9D29FDC8449}"/>
              </a:ext>
            </a:extLst>
          </p:cNvPr>
          <p:cNvSpPr txBox="1"/>
          <p:nvPr/>
        </p:nvSpPr>
        <p:spPr>
          <a:xfrm>
            <a:off x="304639" y="480468"/>
            <a:ext cx="11582721" cy="2492990"/>
          </a:xfrm>
          <a:prstGeom prst="rect">
            <a:avLst/>
          </a:prstGeom>
          <a:noFill/>
        </p:spPr>
        <p:txBody>
          <a:bodyPr wrap="square" rtlCol="0">
            <a:spAutoFit/>
          </a:bodyPr>
          <a:lstStyle/>
          <a:p>
            <a:r>
              <a:rPr lang="ja-JP" altLang="en-US" sz="4400" b="1" dirty="0">
                <a:latin typeface="+mn-ea"/>
              </a:rPr>
              <a:t>健康な方でも年を重ねると</a:t>
            </a:r>
            <a:r>
              <a:rPr lang="en-US" altLang="ja-JP" sz="4400" b="1" dirty="0">
                <a:latin typeface="+mn-ea"/>
              </a:rPr>
              <a:t>…</a:t>
            </a:r>
            <a:endParaRPr kumimoji="1" lang="en-US" altLang="ja-JP" sz="4400" b="1" dirty="0">
              <a:latin typeface="+mn-ea"/>
            </a:endParaRPr>
          </a:p>
          <a:p>
            <a:pPr marL="0" indent="0">
              <a:buNone/>
            </a:pPr>
            <a:r>
              <a:rPr lang="ja-JP" altLang="en-US" sz="2800" dirty="0">
                <a:latin typeface="+mn-ea"/>
              </a:rPr>
              <a:t>　　　・</a:t>
            </a:r>
            <a:r>
              <a:rPr kumimoji="1" lang="ja-JP" altLang="en-US" sz="2800" dirty="0">
                <a:latin typeface="+mn-ea"/>
              </a:rPr>
              <a:t>様々な機能低下によって病気やケガなどのリスクが高くなる</a:t>
            </a:r>
            <a:endParaRPr kumimoji="1" lang="en-US" altLang="ja-JP" sz="2800" dirty="0">
              <a:latin typeface="+mn-ea"/>
            </a:endParaRPr>
          </a:p>
          <a:p>
            <a:pPr marL="0" indent="0">
              <a:buNone/>
            </a:pPr>
            <a:r>
              <a:rPr lang="ja-JP" altLang="en-US" sz="2800" dirty="0">
                <a:latin typeface="+mn-ea"/>
              </a:rPr>
              <a:t>　　　・認知症を発症するリスクが高くなる</a:t>
            </a:r>
            <a:endParaRPr lang="en-US" altLang="ja-JP" sz="2800" dirty="0">
              <a:latin typeface="+mn-ea"/>
            </a:endParaRPr>
          </a:p>
          <a:p>
            <a:pPr marL="0" indent="0">
              <a:buNone/>
            </a:pPr>
            <a:r>
              <a:rPr lang="ja-JP" altLang="en-US" sz="2800" dirty="0">
                <a:latin typeface="+mn-ea"/>
              </a:rPr>
              <a:t>　　　・脳の萎縮</a:t>
            </a:r>
            <a:endParaRPr lang="en-US" altLang="ja-JP" sz="2800" dirty="0">
              <a:latin typeface="+mn-ea"/>
            </a:endParaRPr>
          </a:p>
          <a:p>
            <a:pPr marL="0" indent="0">
              <a:buNone/>
            </a:pPr>
            <a:r>
              <a:rPr lang="ja-JP" altLang="en-US" sz="2800" dirty="0">
                <a:latin typeface="+mn-ea"/>
              </a:rPr>
              <a:t>　　　・認知機能の老化</a:t>
            </a:r>
          </a:p>
        </p:txBody>
      </p:sp>
      <p:sp>
        <p:nvSpPr>
          <p:cNvPr id="16" name="四角形: 角を丸くする 15">
            <a:extLst>
              <a:ext uri="{FF2B5EF4-FFF2-40B4-BE49-F238E27FC236}">
                <a16:creationId xmlns:a16="http://schemas.microsoft.com/office/drawing/2014/main" id="{17F99ED3-7778-1F36-7F6E-7D8CA6290E8D}"/>
              </a:ext>
            </a:extLst>
          </p:cNvPr>
          <p:cNvSpPr/>
          <p:nvPr/>
        </p:nvSpPr>
        <p:spPr>
          <a:xfrm>
            <a:off x="3358662" y="5574413"/>
            <a:ext cx="6323215" cy="89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b="1" dirty="0"/>
              <a:t>年相応の物忘れ（普通の老化）</a:t>
            </a:r>
          </a:p>
        </p:txBody>
      </p:sp>
      <p:sp>
        <p:nvSpPr>
          <p:cNvPr id="17" name="矢印: 右カーブ 16">
            <a:extLst>
              <a:ext uri="{FF2B5EF4-FFF2-40B4-BE49-F238E27FC236}">
                <a16:creationId xmlns:a16="http://schemas.microsoft.com/office/drawing/2014/main" id="{6D4483F2-2DFC-BDD5-5A4E-0CB9E42D77A2}"/>
              </a:ext>
            </a:extLst>
          </p:cNvPr>
          <p:cNvSpPr/>
          <p:nvPr/>
        </p:nvSpPr>
        <p:spPr>
          <a:xfrm>
            <a:off x="599023" y="4333332"/>
            <a:ext cx="1064108" cy="14784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20" name="図 19" descr="ノートパソコン, 光 が含まれている画像&#10;&#10;自動的に生成された説明">
            <a:extLst>
              <a:ext uri="{FF2B5EF4-FFF2-40B4-BE49-F238E27FC236}">
                <a16:creationId xmlns:a16="http://schemas.microsoft.com/office/drawing/2014/main" id="{5A830C33-2167-6248-91A4-3820CD35CB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15192" y="5326810"/>
            <a:ext cx="1735016" cy="1301262"/>
          </a:xfrm>
          <a:prstGeom prst="rect">
            <a:avLst/>
          </a:prstGeom>
        </p:spPr>
      </p:pic>
      <p:sp>
        <p:nvSpPr>
          <p:cNvPr id="21" name="矢印: 右カーブ 20">
            <a:extLst>
              <a:ext uri="{FF2B5EF4-FFF2-40B4-BE49-F238E27FC236}">
                <a16:creationId xmlns:a16="http://schemas.microsoft.com/office/drawing/2014/main" id="{C7801602-8E21-DFEA-7E0B-91FD550AC24C}"/>
              </a:ext>
            </a:extLst>
          </p:cNvPr>
          <p:cNvSpPr/>
          <p:nvPr/>
        </p:nvSpPr>
        <p:spPr>
          <a:xfrm>
            <a:off x="437830" y="2092477"/>
            <a:ext cx="1064108" cy="14784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16551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E782B-62A6-AA17-5FC7-F7DE387BF732}"/>
              </a:ext>
            </a:extLst>
          </p:cNvPr>
          <p:cNvSpPr txBox="1"/>
          <p:nvPr/>
        </p:nvSpPr>
        <p:spPr>
          <a:xfrm>
            <a:off x="923097" y="1754414"/>
            <a:ext cx="10366223" cy="1794594"/>
          </a:xfrm>
          <a:prstGeom prst="rect">
            <a:avLst/>
          </a:prstGeom>
          <a:noFill/>
        </p:spPr>
        <p:txBody>
          <a:bodyPr wrap="square" rtlCol="0">
            <a:spAutoFit/>
          </a:bodyPr>
          <a:lstStyle/>
          <a:p>
            <a:pPr>
              <a:lnSpc>
                <a:spcPts val="4500"/>
              </a:lnSpc>
            </a:pPr>
            <a:r>
              <a:rPr lang="ja-JP" altLang="en-US" sz="3200" b="1" dirty="0">
                <a:latin typeface="+mn-ea"/>
              </a:rPr>
              <a:t>一度正常に発達した脳が</a:t>
            </a:r>
            <a:r>
              <a:rPr kumimoji="1" lang="ja-JP" altLang="en-US" sz="3200" dirty="0">
                <a:latin typeface="+mn-ea"/>
              </a:rPr>
              <a:t>病気や障害など様々な原因によって後天的に認知機能が低下して</a:t>
            </a:r>
            <a:r>
              <a:rPr kumimoji="1" lang="ja-JP" altLang="en-US" sz="3200" b="1" u="sng" dirty="0">
                <a:latin typeface="+mn-ea"/>
              </a:rPr>
              <a:t>日常生活</a:t>
            </a:r>
            <a:r>
              <a:rPr lang="ja-JP" altLang="en-US" sz="3200" b="1" u="sng" dirty="0">
                <a:latin typeface="+mn-ea"/>
              </a:rPr>
              <a:t>や社会生活</a:t>
            </a:r>
            <a:r>
              <a:rPr kumimoji="1" lang="ja-JP" altLang="en-US" sz="3200" b="1" u="sng" dirty="0">
                <a:latin typeface="+mn-ea"/>
              </a:rPr>
              <a:t>に支障が出てくる状態</a:t>
            </a:r>
            <a:r>
              <a:rPr kumimoji="1" lang="ja-JP" altLang="en-US" sz="3200" dirty="0">
                <a:latin typeface="+mn-ea"/>
              </a:rPr>
              <a:t>（おおむね</a:t>
            </a:r>
            <a:r>
              <a:rPr kumimoji="1" lang="en-US" altLang="ja-JP" sz="3200" dirty="0">
                <a:latin typeface="+mn-ea"/>
              </a:rPr>
              <a:t>6</a:t>
            </a:r>
            <a:r>
              <a:rPr kumimoji="1" lang="ja-JP" altLang="en-US" sz="3200" dirty="0">
                <a:latin typeface="+mn-ea"/>
              </a:rPr>
              <a:t>ヶ月以上継続</a:t>
            </a:r>
            <a:r>
              <a:rPr kumimoji="1" lang="en-US" altLang="ja-JP" sz="3200" dirty="0">
                <a:latin typeface="+mn-ea"/>
              </a:rPr>
              <a:t>…</a:t>
            </a:r>
            <a:r>
              <a:rPr kumimoji="1" lang="ja-JP" altLang="en-US" sz="3200" dirty="0">
                <a:latin typeface="+mn-ea"/>
              </a:rPr>
              <a:t>）</a:t>
            </a:r>
            <a:endParaRPr kumimoji="1" lang="en-US" altLang="ja-JP" sz="3200" dirty="0">
              <a:latin typeface="+mn-ea"/>
            </a:endParaRPr>
          </a:p>
        </p:txBody>
      </p:sp>
      <p:sp>
        <p:nvSpPr>
          <p:cNvPr id="9" name="テキスト ボックス 8">
            <a:extLst>
              <a:ext uri="{FF2B5EF4-FFF2-40B4-BE49-F238E27FC236}">
                <a16:creationId xmlns:a16="http://schemas.microsoft.com/office/drawing/2014/main" id="{742B4640-81E5-3D29-8788-6625A6E152DA}"/>
              </a:ext>
            </a:extLst>
          </p:cNvPr>
          <p:cNvSpPr txBox="1"/>
          <p:nvPr/>
        </p:nvSpPr>
        <p:spPr>
          <a:xfrm>
            <a:off x="1081362" y="638660"/>
            <a:ext cx="4334700" cy="1015663"/>
          </a:xfrm>
          <a:prstGeom prst="rect">
            <a:avLst/>
          </a:prstGeom>
          <a:noFill/>
        </p:spPr>
        <p:txBody>
          <a:bodyPr wrap="square" rtlCol="0">
            <a:spAutoFit/>
          </a:bodyPr>
          <a:lstStyle/>
          <a:p>
            <a:r>
              <a:rPr kumimoji="1" lang="ja-JP" altLang="en-US" sz="6000" b="1" dirty="0">
                <a:latin typeface="+mn-ea"/>
              </a:rPr>
              <a:t>認知症とは</a:t>
            </a:r>
          </a:p>
        </p:txBody>
      </p:sp>
      <p:sp>
        <p:nvSpPr>
          <p:cNvPr id="2" name="テキスト ボックス 1">
            <a:extLst>
              <a:ext uri="{FF2B5EF4-FFF2-40B4-BE49-F238E27FC236}">
                <a16:creationId xmlns:a16="http://schemas.microsoft.com/office/drawing/2014/main" id="{831B75A1-AC76-3785-8CF4-2BAA213B466B}"/>
              </a:ext>
            </a:extLst>
          </p:cNvPr>
          <p:cNvSpPr txBox="1"/>
          <p:nvPr/>
        </p:nvSpPr>
        <p:spPr>
          <a:xfrm>
            <a:off x="4111415" y="4838666"/>
            <a:ext cx="3989183" cy="584775"/>
          </a:xfrm>
          <a:prstGeom prst="rect">
            <a:avLst/>
          </a:prstGeom>
          <a:noFill/>
        </p:spPr>
        <p:txBody>
          <a:bodyPr wrap="square" rtlCol="0">
            <a:spAutoFit/>
          </a:bodyPr>
          <a:lstStyle/>
          <a:p>
            <a:r>
              <a:rPr kumimoji="1" lang="ja-JP" altLang="en-US" sz="3200" u="sng" dirty="0"/>
              <a:t>日常生活</a:t>
            </a:r>
            <a:r>
              <a:rPr lang="ja-JP" altLang="en-US" sz="3200" u="sng" dirty="0"/>
              <a:t>・社会生活</a:t>
            </a:r>
            <a:endParaRPr kumimoji="1" lang="en-US" altLang="ja-JP" sz="3200" u="sng" dirty="0"/>
          </a:p>
        </p:txBody>
      </p:sp>
      <p:sp>
        <p:nvSpPr>
          <p:cNvPr id="4" name="楕円 3">
            <a:extLst>
              <a:ext uri="{FF2B5EF4-FFF2-40B4-BE49-F238E27FC236}">
                <a16:creationId xmlns:a16="http://schemas.microsoft.com/office/drawing/2014/main" id="{E91F7FDD-C4CC-5EBA-5FB5-444ED91F00D9}"/>
              </a:ext>
            </a:extLst>
          </p:cNvPr>
          <p:cNvSpPr/>
          <p:nvPr/>
        </p:nvSpPr>
        <p:spPr>
          <a:xfrm>
            <a:off x="6019298" y="3670135"/>
            <a:ext cx="2004646" cy="10726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t>仕事</a:t>
            </a:r>
            <a:endParaRPr kumimoji="1" lang="ja-JP" altLang="en-US" sz="2400" dirty="0"/>
          </a:p>
        </p:txBody>
      </p:sp>
      <p:sp>
        <p:nvSpPr>
          <p:cNvPr id="5" name="楕円 4">
            <a:extLst>
              <a:ext uri="{FF2B5EF4-FFF2-40B4-BE49-F238E27FC236}">
                <a16:creationId xmlns:a16="http://schemas.microsoft.com/office/drawing/2014/main" id="{810B69AA-A25F-1915-2BC6-1CE8EE5C880B}"/>
              </a:ext>
            </a:extLst>
          </p:cNvPr>
          <p:cNvSpPr/>
          <p:nvPr/>
        </p:nvSpPr>
        <p:spPr>
          <a:xfrm>
            <a:off x="4190461" y="3687829"/>
            <a:ext cx="2004646" cy="10726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t>近所付き合い</a:t>
            </a:r>
            <a:endParaRPr kumimoji="1" lang="ja-JP" altLang="en-US" sz="2400" dirty="0"/>
          </a:p>
        </p:txBody>
      </p:sp>
      <p:sp>
        <p:nvSpPr>
          <p:cNvPr id="22" name="楕円 21">
            <a:extLst>
              <a:ext uri="{FF2B5EF4-FFF2-40B4-BE49-F238E27FC236}">
                <a16:creationId xmlns:a16="http://schemas.microsoft.com/office/drawing/2014/main" id="{375825BE-9C8A-53F9-A95F-632B5CCDAD9A}"/>
              </a:ext>
            </a:extLst>
          </p:cNvPr>
          <p:cNvSpPr/>
          <p:nvPr/>
        </p:nvSpPr>
        <p:spPr>
          <a:xfrm>
            <a:off x="2494038" y="3935061"/>
            <a:ext cx="2004646" cy="10726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t>お金管理</a:t>
            </a:r>
            <a:endParaRPr kumimoji="1" lang="ja-JP" altLang="en-US" sz="2400" dirty="0"/>
          </a:p>
        </p:txBody>
      </p:sp>
      <p:sp>
        <p:nvSpPr>
          <p:cNvPr id="3" name="楕円 2">
            <a:extLst>
              <a:ext uri="{FF2B5EF4-FFF2-40B4-BE49-F238E27FC236}">
                <a16:creationId xmlns:a16="http://schemas.microsoft.com/office/drawing/2014/main" id="{3F4CA79F-E620-32F7-8577-3BA3EEFBCB59}"/>
              </a:ext>
            </a:extLst>
          </p:cNvPr>
          <p:cNvSpPr/>
          <p:nvPr/>
        </p:nvSpPr>
        <p:spPr>
          <a:xfrm>
            <a:off x="1548774" y="4654362"/>
            <a:ext cx="2004646" cy="10726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t>買い物</a:t>
            </a:r>
          </a:p>
        </p:txBody>
      </p:sp>
      <p:sp>
        <p:nvSpPr>
          <p:cNvPr id="11" name="楕円 10">
            <a:extLst>
              <a:ext uri="{FF2B5EF4-FFF2-40B4-BE49-F238E27FC236}">
                <a16:creationId xmlns:a16="http://schemas.microsoft.com/office/drawing/2014/main" id="{705E248F-F8E0-989A-DCE1-99EBBDC77798}"/>
              </a:ext>
            </a:extLst>
          </p:cNvPr>
          <p:cNvSpPr/>
          <p:nvPr/>
        </p:nvSpPr>
        <p:spPr>
          <a:xfrm>
            <a:off x="2541337" y="5399492"/>
            <a:ext cx="2004646" cy="10726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t>食事</a:t>
            </a:r>
            <a:endParaRPr kumimoji="1" lang="ja-JP" altLang="en-US" sz="2400" dirty="0"/>
          </a:p>
        </p:txBody>
      </p:sp>
      <p:sp>
        <p:nvSpPr>
          <p:cNvPr id="12" name="楕円 11">
            <a:extLst>
              <a:ext uri="{FF2B5EF4-FFF2-40B4-BE49-F238E27FC236}">
                <a16:creationId xmlns:a16="http://schemas.microsoft.com/office/drawing/2014/main" id="{B410C7F6-2155-9EC6-B3E4-D2FAEF4FF98C}"/>
              </a:ext>
            </a:extLst>
          </p:cNvPr>
          <p:cNvSpPr/>
          <p:nvPr/>
        </p:nvSpPr>
        <p:spPr>
          <a:xfrm>
            <a:off x="4157387" y="5520614"/>
            <a:ext cx="2004646" cy="10726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t>掃除</a:t>
            </a:r>
            <a:endParaRPr kumimoji="1" lang="ja-JP" altLang="en-US" sz="2400" dirty="0"/>
          </a:p>
        </p:txBody>
      </p:sp>
      <p:sp>
        <p:nvSpPr>
          <p:cNvPr id="16" name="楕円 15">
            <a:extLst>
              <a:ext uri="{FF2B5EF4-FFF2-40B4-BE49-F238E27FC236}">
                <a16:creationId xmlns:a16="http://schemas.microsoft.com/office/drawing/2014/main" id="{444CC3E1-F167-4F5F-6C9A-0427BFA7554A}"/>
              </a:ext>
            </a:extLst>
          </p:cNvPr>
          <p:cNvSpPr/>
          <p:nvPr/>
        </p:nvSpPr>
        <p:spPr>
          <a:xfrm>
            <a:off x="5876646" y="5508893"/>
            <a:ext cx="2004646" cy="10726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t>ゴミ出し</a:t>
            </a:r>
            <a:endParaRPr kumimoji="1" lang="ja-JP" altLang="en-US" sz="2400" dirty="0"/>
          </a:p>
        </p:txBody>
      </p:sp>
      <p:sp>
        <p:nvSpPr>
          <p:cNvPr id="17" name="楕円 16">
            <a:extLst>
              <a:ext uri="{FF2B5EF4-FFF2-40B4-BE49-F238E27FC236}">
                <a16:creationId xmlns:a16="http://schemas.microsoft.com/office/drawing/2014/main" id="{92C3B95A-A4A4-7690-04F4-3A76B7E15C7E}"/>
              </a:ext>
            </a:extLst>
          </p:cNvPr>
          <p:cNvSpPr/>
          <p:nvPr/>
        </p:nvSpPr>
        <p:spPr>
          <a:xfrm>
            <a:off x="7597189" y="5399492"/>
            <a:ext cx="2004646" cy="10726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t>洗濯</a:t>
            </a:r>
            <a:endParaRPr kumimoji="1" lang="ja-JP" altLang="en-US" sz="2400" dirty="0"/>
          </a:p>
        </p:txBody>
      </p:sp>
      <p:sp>
        <p:nvSpPr>
          <p:cNvPr id="19" name="楕円 18">
            <a:extLst>
              <a:ext uri="{FF2B5EF4-FFF2-40B4-BE49-F238E27FC236}">
                <a16:creationId xmlns:a16="http://schemas.microsoft.com/office/drawing/2014/main" id="{D98B19B9-865D-248A-539A-8F5DF117D0E5}"/>
              </a:ext>
            </a:extLst>
          </p:cNvPr>
          <p:cNvSpPr/>
          <p:nvPr/>
        </p:nvSpPr>
        <p:spPr>
          <a:xfrm>
            <a:off x="8684170" y="4732954"/>
            <a:ext cx="2004646" cy="10726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t>入浴</a:t>
            </a:r>
            <a:endParaRPr kumimoji="1" lang="ja-JP" altLang="en-US" sz="2400" dirty="0"/>
          </a:p>
        </p:txBody>
      </p:sp>
      <p:sp>
        <p:nvSpPr>
          <p:cNvPr id="21" name="楕円 20">
            <a:extLst>
              <a:ext uri="{FF2B5EF4-FFF2-40B4-BE49-F238E27FC236}">
                <a16:creationId xmlns:a16="http://schemas.microsoft.com/office/drawing/2014/main" id="{29A615BD-371E-F979-956B-F1966A85ACCE}"/>
              </a:ext>
            </a:extLst>
          </p:cNvPr>
          <p:cNvSpPr/>
          <p:nvPr/>
        </p:nvSpPr>
        <p:spPr>
          <a:xfrm>
            <a:off x="7726230" y="3999952"/>
            <a:ext cx="2004646" cy="10726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t>着替え</a:t>
            </a:r>
          </a:p>
        </p:txBody>
      </p:sp>
    </p:spTree>
    <p:extLst>
      <p:ext uri="{BB962C8B-B14F-4D97-AF65-F5344CB8AC3E}">
        <p14:creationId xmlns:p14="http://schemas.microsoft.com/office/powerpoint/2010/main" val="227607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549C6A-9A80-E868-6B2F-903D0F671793}"/>
              </a:ext>
            </a:extLst>
          </p:cNvPr>
          <p:cNvSpPr>
            <a:spLocks noGrp="1"/>
          </p:cNvSpPr>
          <p:nvPr>
            <p:ph type="title"/>
          </p:nvPr>
        </p:nvSpPr>
        <p:spPr>
          <a:xfrm>
            <a:off x="838200" y="9526"/>
            <a:ext cx="9684061" cy="1094150"/>
          </a:xfrm>
        </p:spPr>
        <p:txBody>
          <a:bodyPr>
            <a:normAutofit/>
          </a:bodyPr>
          <a:lstStyle/>
          <a:p>
            <a:r>
              <a:rPr kumimoji="1" lang="ja-JP" altLang="en-US" sz="4200" b="1" dirty="0">
                <a:latin typeface="+mn-ea"/>
                <a:ea typeface="+mn-ea"/>
              </a:rPr>
              <a:t>原因によって大きく</a:t>
            </a:r>
            <a:r>
              <a:rPr kumimoji="1" lang="en-US" altLang="ja-JP" sz="4200" b="1" dirty="0">
                <a:latin typeface="+mn-ea"/>
                <a:ea typeface="+mn-ea"/>
              </a:rPr>
              <a:t>3</a:t>
            </a:r>
            <a:r>
              <a:rPr kumimoji="1" lang="ja-JP" altLang="en-US" sz="4200" b="1" dirty="0">
                <a:latin typeface="+mn-ea"/>
                <a:ea typeface="+mn-ea"/>
              </a:rPr>
              <a:t>つに分けられる</a:t>
            </a:r>
          </a:p>
        </p:txBody>
      </p:sp>
      <p:sp>
        <p:nvSpPr>
          <p:cNvPr id="4" name="フローチャート: 代替処理 3">
            <a:extLst>
              <a:ext uri="{FF2B5EF4-FFF2-40B4-BE49-F238E27FC236}">
                <a16:creationId xmlns:a16="http://schemas.microsoft.com/office/drawing/2014/main" id="{0D23D3D5-DB65-D468-B4D6-EF9CB40CDEEE}"/>
              </a:ext>
            </a:extLst>
          </p:cNvPr>
          <p:cNvSpPr/>
          <p:nvPr/>
        </p:nvSpPr>
        <p:spPr>
          <a:xfrm>
            <a:off x="308342" y="1226494"/>
            <a:ext cx="645543" cy="5300887"/>
          </a:xfrm>
          <a:prstGeom prst="flowChartAlternate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7180E191-8DC4-EDDD-8FD2-C406C8BE38D1}"/>
              </a:ext>
            </a:extLst>
          </p:cNvPr>
          <p:cNvSpPr txBox="1"/>
          <p:nvPr/>
        </p:nvSpPr>
        <p:spPr>
          <a:xfrm>
            <a:off x="291089" y="2967530"/>
            <a:ext cx="677108" cy="1457842"/>
          </a:xfrm>
          <a:prstGeom prst="rect">
            <a:avLst/>
          </a:prstGeom>
          <a:noFill/>
        </p:spPr>
        <p:txBody>
          <a:bodyPr vert="eaVert" wrap="square" rtlCol="0">
            <a:spAutoFit/>
          </a:bodyPr>
          <a:lstStyle/>
          <a:p>
            <a:r>
              <a:rPr kumimoji="1" lang="ja-JP" altLang="en-US" sz="3200" b="1" dirty="0"/>
              <a:t>認知症</a:t>
            </a:r>
          </a:p>
        </p:txBody>
      </p:sp>
      <p:sp>
        <p:nvSpPr>
          <p:cNvPr id="9" name="フローチャート: 代替処理 8">
            <a:extLst>
              <a:ext uri="{FF2B5EF4-FFF2-40B4-BE49-F238E27FC236}">
                <a16:creationId xmlns:a16="http://schemas.microsoft.com/office/drawing/2014/main" id="{DA5FE0EB-8DF1-24A5-C06D-A2932258DAF4}"/>
              </a:ext>
            </a:extLst>
          </p:cNvPr>
          <p:cNvSpPr/>
          <p:nvPr/>
        </p:nvSpPr>
        <p:spPr>
          <a:xfrm>
            <a:off x="3556045" y="1000074"/>
            <a:ext cx="2517880" cy="621102"/>
          </a:xfrm>
          <a:prstGeom prst="flowChartAlternateProcess">
            <a:avLst/>
          </a:prstGeom>
          <a:solidFill>
            <a:schemeClr val="accent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900" dirty="0"/>
              <a:t>①アルツハイマー病</a:t>
            </a:r>
          </a:p>
        </p:txBody>
      </p:sp>
      <p:sp>
        <p:nvSpPr>
          <p:cNvPr id="10" name="フローチャート: 代替処理 9">
            <a:extLst>
              <a:ext uri="{FF2B5EF4-FFF2-40B4-BE49-F238E27FC236}">
                <a16:creationId xmlns:a16="http://schemas.microsoft.com/office/drawing/2014/main" id="{BD50EE08-0FB5-40F7-C4C4-1C32DD623C61}"/>
              </a:ext>
            </a:extLst>
          </p:cNvPr>
          <p:cNvSpPr/>
          <p:nvPr/>
        </p:nvSpPr>
        <p:spPr>
          <a:xfrm>
            <a:off x="3547951" y="2597100"/>
            <a:ext cx="2044394" cy="621102"/>
          </a:xfrm>
          <a:prstGeom prst="flowChartAlternateProcess">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900" dirty="0"/>
              <a:t>②レビー小体病</a:t>
            </a:r>
          </a:p>
        </p:txBody>
      </p:sp>
      <p:sp>
        <p:nvSpPr>
          <p:cNvPr id="11" name="フローチャート: 代替処理 10">
            <a:extLst>
              <a:ext uri="{FF2B5EF4-FFF2-40B4-BE49-F238E27FC236}">
                <a16:creationId xmlns:a16="http://schemas.microsoft.com/office/drawing/2014/main" id="{3112581E-951B-E498-64C7-0D4028B8E663}"/>
              </a:ext>
            </a:extLst>
          </p:cNvPr>
          <p:cNvSpPr/>
          <p:nvPr/>
        </p:nvSpPr>
        <p:spPr>
          <a:xfrm>
            <a:off x="3560200" y="3483697"/>
            <a:ext cx="2520289" cy="621102"/>
          </a:xfrm>
          <a:prstGeom prst="flowChartAlternateProcess">
            <a:avLst/>
          </a:prstGeom>
          <a:solidFill>
            <a:schemeClr val="accent6">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900" dirty="0"/>
              <a:t>③前頭側頭葉変性症</a:t>
            </a:r>
            <a:endParaRPr kumimoji="1" lang="ja-JP" altLang="en-US" sz="1900" dirty="0"/>
          </a:p>
        </p:txBody>
      </p:sp>
      <p:sp>
        <p:nvSpPr>
          <p:cNvPr id="12" name="フローチャート: 代替処理 11">
            <a:extLst>
              <a:ext uri="{FF2B5EF4-FFF2-40B4-BE49-F238E27FC236}">
                <a16:creationId xmlns:a16="http://schemas.microsoft.com/office/drawing/2014/main" id="{2915FC42-3BF2-5EB5-D687-9B518B4DC21B}"/>
              </a:ext>
            </a:extLst>
          </p:cNvPr>
          <p:cNvSpPr/>
          <p:nvPr/>
        </p:nvSpPr>
        <p:spPr>
          <a:xfrm>
            <a:off x="3461686" y="5546685"/>
            <a:ext cx="2962482" cy="330940"/>
          </a:xfrm>
          <a:prstGeom prst="flowChartAlternateProcess">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900" dirty="0"/>
              <a:t>甲状腺機能障害、糖尿病</a:t>
            </a:r>
          </a:p>
        </p:txBody>
      </p:sp>
      <p:sp>
        <p:nvSpPr>
          <p:cNvPr id="13" name="フローチャート: 代替処理 12">
            <a:extLst>
              <a:ext uri="{FF2B5EF4-FFF2-40B4-BE49-F238E27FC236}">
                <a16:creationId xmlns:a16="http://schemas.microsoft.com/office/drawing/2014/main" id="{F8FD3FE0-BE5D-3C81-DBAF-C6A5DE7AFA49}"/>
              </a:ext>
            </a:extLst>
          </p:cNvPr>
          <p:cNvSpPr/>
          <p:nvPr/>
        </p:nvSpPr>
        <p:spPr>
          <a:xfrm>
            <a:off x="3473935" y="5951301"/>
            <a:ext cx="3609369" cy="347762"/>
          </a:xfrm>
          <a:prstGeom prst="flowChartAlternateProcess">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900" dirty="0"/>
              <a:t>正常圧水頭症、慢性硬膜下血腫</a:t>
            </a:r>
            <a:endParaRPr kumimoji="1" lang="ja-JP" altLang="en-US" sz="1900" dirty="0"/>
          </a:p>
        </p:txBody>
      </p:sp>
      <p:sp>
        <p:nvSpPr>
          <p:cNvPr id="14" name="フローチャート: 代替処理 13">
            <a:extLst>
              <a:ext uri="{FF2B5EF4-FFF2-40B4-BE49-F238E27FC236}">
                <a16:creationId xmlns:a16="http://schemas.microsoft.com/office/drawing/2014/main" id="{52CF9DA8-EE12-5077-0E88-04D782031CB2}"/>
              </a:ext>
            </a:extLst>
          </p:cNvPr>
          <p:cNvSpPr/>
          <p:nvPr/>
        </p:nvSpPr>
        <p:spPr>
          <a:xfrm>
            <a:off x="3461687" y="6344678"/>
            <a:ext cx="1265588" cy="384721"/>
          </a:xfrm>
          <a:prstGeom prst="flowChartAlternateProcess">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900" dirty="0"/>
              <a:t>薬の影響</a:t>
            </a:r>
            <a:endParaRPr kumimoji="1" lang="ja-JP" altLang="en-US" sz="1900" dirty="0"/>
          </a:p>
        </p:txBody>
      </p:sp>
      <p:sp>
        <p:nvSpPr>
          <p:cNvPr id="16" name="フローチャート: 代替処理 15">
            <a:extLst>
              <a:ext uri="{FF2B5EF4-FFF2-40B4-BE49-F238E27FC236}">
                <a16:creationId xmlns:a16="http://schemas.microsoft.com/office/drawing/2014/main" id="{F3DD7F80-0B09-A42B-6AB9-7C568180D3F5}"/>
              </a:ext>
            </a:extLst>
          </p:cNvPr>
          <p:cNvSpPr/>
          <p:nvPr/>
        </p:nvSpPr>
        <p:spPr>
          <a:xfrm>
            <a:off x="1316192" y="3908945"/>
            <a:ext cx="1811547" cy="9230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latin typeface="+mn-ea"/>
              </a:rPr>
              <a:t>2</a:t>
            </a:r>
            <a:r>
              <a:rPr lang="ja-JP" altLang="en-US" b="1" dirty="0">
                <a:latin typeface="+mn-ea"/>
              </a:rPr>
              <a:t>．血管障害の　　</a:t>
            </a:r>
            <a:endParaRPr lang="en-US" altLang="ja-JP" b="1" dirty="0">
              <a:latin typeface="+mn-ea"/>
            </a:endParaRPr>
          </a:p>
          <a:p>
            <a:r>
              <a:rPr lang="ja-JP" altLang="en-US" b="1" dirty="0">
                <a:latin typeface="+mn-ea"/>
              </a:rPr>
              <a:t>      認知症</a:t>
            </a:r>
            <a:endParaRPr kumimoji="1" lang="en-US" altLang="ja-JP" b="1" dirty="0">
              <a:latin typeface="+mn-ea"/>
            </a:endParaRPr>
          </a:p>
        </p:txBody>
      </p:sp>
      <p:sp>
        <p:nvSpPr>
          <p:cNvPr id="18" name="テキスト ボックス 17">
            <a:extLst>
              <a:ext uri="{FF2B5EF4-FFF2-40B4-BE49-F238E27FC236}">
                <a16:creationId xmlns:a16="http://schemas.microsoft.com/office/drawing/2014/main" id="{44753635-B8B5-8758-54F3-D9D6966CED64}"/>
              </a:ext>
            </a:extLst>
          </p:cNvPr>
          <p:cNvSpPr txBox="1"/>
          <p:nvPr/>
        </p:nvSpPr>
        <p:spPr>
          <a:xfrm>
            <a:off x="6951539" y="859665"/>
            <a:ext cx="4597697" cy="384721"/>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900" dirty="0"/>
              <a:t>少し前の体験を忘れる</a:t>
            </a:r>
            <a:r>
              <a:rPr kumimoji="1" lang="ja-JP" altLang="en-US" sz="1900" dirty="0"/>
              <a:t>（海馬の障害）</a:t>
            </a:r>
          </a:p>
        </p:txBody>
      </p:sp>
      <p:sp>
        <p:nvSpPr>
          <p:cNvPr id="19" name="テキスト ボックス 18">
            <a:extLst>
              <a:ext uri="{FF2B5EF4-FFF2-40B4-BE49-F238E27FC236}">
                <a16:creationId xmlns:a16="http://schemas.microsoft.com/office/drawing/2014/main" id="{3B2880E2-63D3-7A50-4E11-5DEC1D530169}"/>
              </a:ext>
            </a:extLst>
          </p:cNvPr>
          <p:cNvSpPr txBox="1"/>
          <p:nvPr/>
        </p:nvSpPr>
        <p:spPr>
          <a:xfrm>
            <a:off x="6951541" y="1295698"/>
            <a:ext cx="4987418" cy="381096"/>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900" dirty="0"/>
              <a:t>道具が使えない。道に迷う</a:t>
            </a:r>
            <a:r>
              <a:rPr lang="ja-JP" altLang="en-US" dirty="0"/>
              <a:t>（頭頂葉の障害）</a:t>
            </a:r>
            <a:endParaRPr lang="en-US" altLang="ja-JP" dirty="0"/>
          </a:p>
        </p:txBody>
      </p:sp>
      <p:sp>
        <p:nvSpPr>
          <p:cNvPr id="20" name="テキスト ボックス 19">
            <a:extLst>
              <a:ext uri="{FF2B5EF4-FFF2-40B4-BE49-F238E27FC236}">
                <a16:creationId xmlns:a16="http://schemas.microsoft.com/office/drawing/2014/main" id="{788E835F-8F15-39FC-B1E6-727FF21441B5}"/>
              </a:ext>
            </a:extLst>
          </p:cNvPr>
          <p:cNvSpPr txBox="1"/>
          <p:nvPr/>
        </p:nvSpPr>
        <p:spPr>
          <a:xfrm>
            <a:off x="6951539" y="1726782"/>
            <a:ext cx="5170089" cy="384721"/>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900" dirty="0"/>
              <a:t>解決能力が低下。家事が苦手</a:t>
            </a:r>
            <a:r>
              <a:rPr lang="ja-JP" altLang="en-US" dirty="0"/>
              <a:t>（頭頂葉の障害）</a:t>
            </a:r>
            <a:endParaRPr lang="en-US" altLang="ja-JP" dirty="0"/>
          </a:p>
        </p:txBody>
      </p:sp>
      <p:sp>
        <p:nvSpPr>
          <p:cNvPr id="21" name="テキスト ボックス 20">
            <a:extLst>
              <a:ext uri="{FF2B5EF4-FFF2-40B4-BE49-F238E27FC236}">
                <a16:creationId xmlns:a16="http://schemas.microsoft.com/office/drawing/2014/main" id="{E0DC8DA4-E86E-0997-F282-1D3A8D6C2D43}"/>
              </a:ext>
            </a:extLst>
          </p:cNvPr>
          <p:cNvSpPr txBox="1"/>
          <p:nvPr/>
        </p:nvSpPr>
        <p:spPr>
          <a:xfrm>
            <a:off x="6951539" y="2234275"/>
            <a:ext cx="3814225" cy="384721"/>
          </a:xfrm>
          <a:prstGeom prst="rect">
            <a:avLst/>
          </a:prstGeom>
          <a:solidFill>
            <a:schemeClr val="accent4">
              <a:lumMod val="20000"/>
              <a:lumOff val="80000"/>
            </a:schemeClr>
          </a:solidFill>
          <a:ln>
            <a:solidFill>
              <a:schemeClr val="tx1"/>
            </a:solidFill>
          </a:ln>
        </p:spPr>
        <p:txBody>
          <a:bodyPr wrap="square" rtlCol="0">
            <a:spAutoFit/>
          </a:bodyPr>
          <a:lstStyle/>
          <a:p>
            <a:r>
              <a:rPr lang="ja-JP" altLang="en-US" sz="1900" dirty="0"/>
              <a:t>症状の急激な変化（注意の変動）</a:t>
            </a:r>
            <a:endParaRPr lang="en-US" altLang="ja-JP" sz="1900" dirty="0"/>
          </a:p>
        </p:txBody>
      </p:sp>
      <p:sp>
        <p:nvSpPr>
          <p:cNvPr id="3" name="テキスト ボックス 2">
            <a:extLst>
              <a:ext uri="{FF2B5EF4-FFF2-40B4-BE49-F238E27FC236}">
                <a16:creationId xmlns:a16="http://schemas.microsoft.com/office/drawing/2014/main" id="{38345163-D6CE-2014-1107-E32D94FC93A4}"/>
              </a:ext>
            </a:extLst>
          </p:cNvPr>
          <p:cNvSpPr txBox="1"/>
          <p:nvPr/>
        </p:nvSpPr>
        <p:spPr>
          <a:xfrm>
            <a:off x="6951540" y="2666094"/>
            <a:ext cx="3122763" cy="384721"/>
          </a:xfrm>
          <a:prstGeom prst="rect">
            <a:avLst/>
          </a:prstGeom>
          <a:solidFill>
            <a:schemeClr val="accent4">
              <a:lumMod val="20000"/>
              <a:lumOff val="80000"/>
            </a:schemeClr>
          </a:solidFill>
          <a:ln>
            <a:solidFill>
              <a:schemeClr val="tx1"/>
            </a:solidFill>
          </a:ln>
        </p:spPr>
        <p:txBody>
          <a:bodyPr wrap="square" rtlCol="0">
            <a:spAutoFit/>
          </a:bodyPr>
          <a:lstStyle/>
          <a:p>
            <a:r>
              <a:rPr lang="ja-JP" altLang="en-US" sz="1900" dirty="0"/>
              <a:t>幻視（小さいもの）・幻聴</a:t>
            </a:r>
            <a:endParaRPr lang="en-US" altLang="ja-JP" sz="1900" dirty="0"/>
          </a:p>
        </p:txBody>
      </p:sp>
      <p:sp>
        <p:nvSpPr>
          <p:cNvPr id="6" name="テキスト ボックス 5">
            <a:extLst>
              <a:ext uri="{FF2B5EF4-FFF2-40B4-BE49-F238E27FC236}">
                <a16:creationId xmlns:a16="http://schemas.microsoft.com/office/drawing/2014/main" id="{D5418C33-D90E-084C-B358-E855C9BC21FB}"/>
              </a:ext>
            </a:extLst>
          </p:cNvPr>
          <p:cNvSpPr txBox="1"/>
          <p:nvPr/>
        </p:nvSpPr>
        <p:spPr>
          <a:xfrm>
            <a:off x="6951540" y="3097913"/>
            <a:ext cx="4862237" cy="661720"/>
          </a:xfrm>
          <a:prstGeom prst="rect">
            <a:avLst/>
          </a:prstGeom>
          <a:solidFill>
            <a:schemeClr val="accent4">
              <a:lumMod val="20000"/>
              <a:lumOff val="80000"/>
            </a:schemeClr>
          </a:solidFill>
          <a:ln>
            <a:solidFill>
              <a:schemeClr val="tx1"/>
            </a:solidFill>
          </a:ln>
        </p:spPr>
        <p:txBody>
          <a:bodyPr wrap="square" rtlCol="0">
            <a:spAutoFit/>
          </a:bodyPr>
          <a:lstStyle/>
          <a:p>
            <a:r>
              <a:rPr lang="ja-JP" altLang="en-US" sz="1900" dirty="0"/>
              <a:t>パーキンソン症状</a:t>
            </a:r>
            <a:r>
              <a:rPr lang="ja-JP" altLang="en-US" dirty="0"/>
              <a:t>（筋肉がかたくなる、手足が震える、動きが遅くなる）</a:t>
            </a:r>
            <a:endParaRPr lang="en-US" altLang="ja-JP" dirty="0"/>
          </a:p>
        </p:txBody>
      </p:sp>
      <p:sp>
        <p:nvSpPr>
          <p:cNvPr id="7" name="テキスト ボックス 6">
            <a:extLst>
              <a:ext uri="{FF2B5EF4-FFF2-40B4-BE49-F238E27FC236}">
                <a16:creationId xmlns:a16="http://schemas.microsoft.com/office/drawing/2014/main" id="{51A3B01D-A2D2-1C69-F9F5-233538402BCB}"/>
              </a:ext>
            </a:extLst>
          </p:cNvPr>
          <p:cNvSpPr txBox="1"/>
          <p:nvPr/>
        </p:nvSpPr>
        <p:spPr>
          <a:xfrm>
            <a:off x="3561682" y="1626831"/>
            <a:ext cx="3113201" cy="38472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900" dirty="0"/>
              <a:t>運動領野・視覚野・聴覚野</a:t>
            </a:r>
            <a:endParaRPr kumimoji="1" lang="ja-JP" altLang="en-US" sz="1900" dirty="0"/>
          </a:p>
        </p:txBody>
      </p:sp>
      <p:sp>
        <p:nvSpPr>
          <p:cNvPr id="8" name="テキスト ボックス 7">
            <a:extLst>
              <a:ext uri="{FF2B5EF4-FFF2-40B4-BE49-F238E27FC236}">
                <a16:creationId xmlns:a16="http://schemas.microsoft.com/office/drawing/2014/main" id="{202371AD-C18D-D9DD-8FC0-15E221E0EBD2}"/>
              </a:ext>
            </a:extLst>
          </p:cNvPr>
          <p:cNvSpPr txBox="1"/>
          <p:nvPr/>
        </p:nvSpPr>
        <p:spPr>
          <a:xfrm>
            <a:off x="3506338" y="2035521"/>
            <a:ext cx="2914569" cy="523220"/>
          </a:xfrm>
          <a:prstGeom prst="rect">
            <a:avLst/>
          </a:prstGeom>
          <a:noFill/>
        </p:spPr>
        <p:txBody>
          <a:bodyPr wrap="square" rtlCol="0">
            <a:spAutoFit/>
          </a:bodyPr>
          <a:lstStyle/>
          <a:p>
            <a:r>
              <a:rPr kumimoji="1" lang="ja-JP" altLang="en-US" sz="1600" dirty="0"/>
              <a:t>障害されない部分</a:t>
            </a:r>
            <a:endParaRPr kumimoji="1" lang="en-US" altLang="ja-JP" sz="1600" dirty="0"/>
          </a:p>
          <a:p>
            <a:r>
              <a:rPr kumimoji="1" lang="ja-JP" altLang="en-US" sz="1200" dirty="0"/>
              <a:t>（</a:t>
            </a:r>
            <a:r>
              <a:rPr lang="ja-JP" altLang="en-US" sz="1200" dirty="0"/>
              <a:t>様々なたんぱく質</a:t>
            </a:r>
            <a:r>
              <a:rPr kumimoji="1" lang="ja-JP" altLang="en-US" sz="1200" dirty="0"/>
              <a:t>がたまりにくい）</a:t>
            </a:r>
          </a:p>
        </p:txBody>
      </p:sp>
      <p:sp>
        <p:nvSpPr>
          <p:cNvPr id="22" name="テキスト ボックス 21">
            <a:extLst>
              <a:ext uri="{FF2B5EF4-FFF2-40B4-BE49-F238E27FC236}">
                <a16:creationId xmlns:a16="http://schemas.microsoft.com/office/drawing/2014/main" id="{950D81EB-C708-932D-3D52-D1FF5D256B1D}"/>
              </a:ext>
            </a:extLst>
          </p:cNvPr>
          <p:cNvSpPr txBox="1"/>
          <p:nvPr/>
        </p:nvSpPr>
        <p:spPr>
          <a:xfrm>
            <a:off x="6951540" y="3903530"/>
            <a:ext cx="4862237" cy="384721"/>
          </a:xfrm>
          <a:prstGeom prst="rect">
            <a:avLst/>
          </a:prstGeom>
          <a:solidFill>
            <a:schemeClr val="accent6">
              <a:lumMod val="20000"/>
              <a:lumOff val="80000"/>
            </a:schemeClr>
          </a:solidFill>
          <a:ln>
            <a:solidFill>
              <a:schemeClr val="tx1"/>
            </a:solidFill>
          </a:ln>
        </p:spPr>
        <p:txBody>
          <a:bodyPr wrap="square" rtlCol="0">
            <a:spAutoFit/>
          </a:bodyPr>
          <a:lstStyle/>
          <a:p>
            <a:r>
              <a:rPr lang="ja-JP" altLang="en-US" sz="1900" dirty="0"/>
              <a:t>性格変化</a:t>
            </a:r>
            <a:r>
              <a:rPr lang="ja-JP" altLang="en-US" dirty="0"/>
              <a:t>（前頭側頭型認知症＜ピック病＞）</a:t>
            </a:r>
            <a:endParaRPr lang="en-US" altLang="ja-JP" dirty="0"/>
          </a:p>
        </p:txBody>
      </p:sp>
      <p:sp>
        <p:nvSpPr>
          <p:cNvPr id="23" name="テキスト ボックス 22">
            <a:extLst>
              <a:ext uri="{FF2B5EF4-FFF2-40B4-BE49-F238E27FC236}">
                <a16:creationId xmlns:a16="http://schemas.microsoft.com/office/drawing/2014/main" id="{CB33FC66-F2FB-0A56-8849-1529485E127B}"/>
              </a:ext>
            </a:extLst>
          </p:cNvPr>
          <p:cNvSpPr txBox="1"/>
          <p:nvPr/>
        </p:nvSpPr>
        <p:spPr>
          <a:xfrm>
            <a:off x="6951540" y="4345752"/>
            <a:ext cx="4676346" cy="384721"/>
          </a:xfrm>
          <a:prstGeom prst="rect">
            <a:avLst/>
          </a:prstGeom>
          <a:solidFill>
            <a:schemeClr val="accent6">
              <a:lumMod val="20000"/>
              <a:lumOff val="80000"/>
            </a:schemeClr>
          </a:solidFill>
          <a:ln>
            <a:solidFill>
              <a:schemeClr val="tx1"/>
            </a:solidFill>
          </a:ln>
        </p:spPr>
        <p:txBody>
          <a:bodyPr wrap="square" rtlCol="0">
            <a:spAutoFit/>
          </a:bodyPr>
          <a:lstStyle/>
          <a:p>
            <a:r>
              <a:rPr lang="ja-JP" altLang="en-US" sz="1900" dirty="0"/>
              <a:t>言葉の意味がわからない</a:t>
            </a:r>
            <a:r>
              <a:rPr lang="ja-JP" altLang="en-US" dirty="0"/>
              <a:t>（意味性認知症）</a:t>
            </a:r>
            <a:endParaRPr lang="en-US" altLang="ja-JP" dirty="0"/>
          </a:p>
        </p:txBody>
      </p:sp>
      <p:sp>
        <p:nvSpPr>
          <p:cNvPr id="24" name="テキスト ボックス 23">
            <a:extLst>
              <a:ext uri="{FF2B5EF4-FFF2-40B4-BE49-F238E27FC236}">
                <a16:creationId xmlns:a16="http://schemas.microsoft.com/office/drawing/2014/main" id="{0A939F2B-8A18-2A31-2344-AC6A2CED3693}"/>
              </a:ext>
            </a:extLst>
          </p:cNvPr>
          <p:cNvSpPr txBox="1"/>
          <p:nvPr/>
        </p:nvSpPr>
        <p:spPr>
          <a:xfrm>
            <a:off x="6959987" y="4772945"/>
            <a:ext cx="4667899" cy="384721"/>
          </a:xfrm>
          <a:prstGeom prst="rect">
            <a:avLst/>
          </a:prstGeom>
          <a:solidFill>
            <a:schemeClr val="accent6">
              <a:lumMod val="20000"/>
              <a:lumOff val="80000"/>
            </a:schemeClr>
          </a:solidFill>
          <a:ln>
            <a:solidFill>
              <a:schemeClr val="tx1"/>
            </a:solidFill>
          </a:ln>
        </p:spPr>
        <p:txBody>
          <a:bodyPr wrap="square" rtlCol="0">
            <a:spAutoFit/>
          </a:bodyPr>
          <a:lstStyle/>
          <a:p>
            <a:r>
              <a:rPr lang="ja-JP" altLang="en-US" sz="1900" dirty="0"/>
              <a:t>流暢に話せない</a:t>
            </a:r>
            <a:r>
              <a:rPr lang="ja-JP" altLang="en-US" dirty="0"/>
              <a:t>（進行性非流暢性失語症）</a:t>
            </a:r>
            <a:endParaRPr lang="en-US" altLang="ja-JP" dirty="0"/>
          </a:p>
        </p:txBody>
      </p:sp>
      <p:sp>
        <p:nvSpPr>
          <p:cNvPr id="25" name="テキスト ボックス 24">
            <a:extLst>
              <a:ext uri="{FF2B5EF4-FFF2-40B4-BE49-F238E27FC236}">
                <a16:creationId xmlns:a16="http://schemas.microsoft.com/office/drawing/2014/main" id="{73156641-F4C6-6070-BC5C-6958F8782503}"/>
              </a:ext>
            </a:extLst>
          </p:cNvPr>
          <p:cNvSpPr txBox="1"/>
          <p:nvPr/>
        </p:nvSpPr>
        <p:spPr>
          <a:xfrm>
            <a:off x="7520706" y="5296849"/>
            <a:ext cx="3498112" cy="384721"/>
          </a:xfrm>
          <a:prstGeom prst="rect">
            <a:avLst/>
          </a:prstGeom>
          <a:solidFill>
            <a:schemeClr val="accent5">
              <a:lumMod val="40000"/>
              <a:lumOff val="60000"/>
            </a:schemeClr>
          </a:solidFill>
          <a:ln>
            <a:solidFill>
              <a:schemeClr val="tx1"/>
            </a:solidFill>
          </a:ln>
        </p:spPr>
        <p:txBody>
          <a:bodyPr wrap="square" rtlCol="0">
            <a:spAutoFit/>
          </a:bodyPr>
          <a:lstStyle/>
          <a:p>
            <a:r>
              <a:rPr lang="ja-JP" altLang="en-US" sz="1900" dirty="0"/>
              <a:t>やる気がなくなる</a:t>
            </a:r>
            <a:r>
              <a:rPr lang="ja-JP" altLang="en-US" dirty="0"/>
              <a:t>（意欲低下）</a:t>
            </a:r>
            <a:endParaRPr lang="en-US" altLang="ja-JP" dirty="0"/>
          </a:p>
        </p:txBody>
      </p:sp>
      <p:sp>
        <p:nvSpPr>
          <p:cNvPr id="26" name="テキスト ボックス 25">
            <a:extLst>
              <a:ext uri="{FF2B5EF4-FFF2-40B4-BE49-F238E27FC236}">
                <a16:creationId xmlns:a16="http://schemas.microsoft.com/office/drawing/2014/main" id="{5ADA17FF-DEFD-BE9E-E41F-7FA6CC80923E}"/>
              </a:ext>
            </a:extLst>
          </p:cNvPr>
          <p:cNvSpPr txBox="1"/>
          <p:nvPr/>
        </p:nvSpPr>
        <p:spPr>
          <a:xfrm>
            <a:off x="7514281" y="5721618"/>
            <a:ext cx="3884206" cy="384721"/>
          </a:xfrm>
          <a:prstGeom prst="rect">
            <a:avLst/>
          </a:prstGeom>
          <a:solidFill>
            <a:schemeClr val="accent5">
              <a:lumMod val="40000"/>
              <a:lumOff val="60000"/>
            </a:schemeClr>
          </a:solidFill>
          <a:ln>
            <a:solidFill>
              <a:schemeClr val="tx1"/>
            </a:solidFill>
          </a:ln>
        </p:spPr>
        <p:txBody>
          <a:bodyPr wrap="square" rtlCol="0">
            <a:spAutoFit/>
          </a:bodyPr>
          <a:lstStyle/>
          <a:p>
            <a:r>
              <a:rPr lang="ja-JP" altLang="en-US" sz="1900" dirty="0"/>
              <a:t>感情を抑えられない</a:t>
            </a:r>
            <a:r>
              <a:rPr lang="ja-JP" altLang="en-US" dirty="0"/>
              <a:t>（感情失禁）</a:t>
            </a:r>
            <a:endParaRPr lang="en-US" altLang="ja-JP" dirty="0"/>
          </a:p>
        </p:txBody>
      </p:sp>
      <p:sp>
        <p:nvSpPr>
          <p:cNvPr id="27" name="テキスト ボックス 26">
            <a:extLst>
              <a:ext uri="{FF2B5EF4-FFF2-40B4-BE49-F238E27FC236}">
                <a16:creationId xmlns:a16="http://schemas.microsoft.com/office/drawing/2014/main" id="{672C69DF-D321-E505-085B-7BED8240182D}"/>
              </a:ext>
            </a:extLst>
          </p:cNvPr>
          <p:cNvSpPr txBox="1"/>
          <p:nvPr/>
        </p:nvSpPr>
        <p:spPr>
          <a:xfrm>
            <a:off x="7527785" y="6151587"/>
            <a:ext cx="4021454" cy="384721"/>
          </a:xfrm>
          <a:prstGeom prst="rect">
            <a:avLst/>
          </a:prstGeom>
          <a:solidFill>
            <a:schemeClr val="accent5">
              <a:lumMod val="40000"/>
              <a:lumOff val="60000"/>
            </a:schemeClr>
          </a:solidFill>
          <a:ln>
            <a:solidFill>
              <a:schemeClr val="tx1"/>
            </a:solidFill>
          </a:ln>
        </p:spPr>
        <p:txBody>
          <a:bodyPr wrap="square" rtlCol="0">
            <a:spAutoFit/>
          </a:bodyPr>
          <a:lstStyle/>
          <a:p>
            <a:r>
              <a:rPr lang="ja-JP" altLang="en-US" sz="1900" dirty="0"/>
              <a:t>段取りが悪くなる</a:t>
            </a:r>
            <a:r>
              <a:rPr lang="ja-JP" altLang="en-US" dirty="0"/>
              <a:t>（実行機能障害）</a:t>
            </a:r>
            <a:endParaRPr lang="en-US" altLang="ja-JP" dirty="0"/>
          </a:p>
        </p:txBody>
      </p:sp>
      <p:cxnSp>
        <p:nvCxnSpPr>
          <p:cNvPr id="29" name="直線コネクタ 28">
            <a:extLst>
              <a:ext uri="{FF2B5EF4-FFF2-40B4-BE49-F238E27FC236}">
                <a16:creationId xmlns:a16="http://schemas.microsoft.com/office/drawing/2014/main" id="{73A2488A-FC67-1925-BE22-6C9F3D9DF39C}"/>
              </a:ext>
            </a:extLst>
          </p:cNvPr>
          <p:cNvCxnSpPr/>
          <p:nvPr/>
        </p:nvCxnSpPr>
        <p:spPr>
          <a:xfrm>
            <a:off x="1126418" y="1751294"/>
            <a:ext cx="0" cy="4142854"/>
          </a:xfrm>
          <a:prstGeom prst="line">
            <a:avLst/>
          </a:prstGeom>
          <a:ln w="57150"/>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1D6DFA3D-4F11-5715-8A54-0E0C43277C0A}"/>
              </a:ext>
            </a:extLst>
          </p:cNvPr>
          <p:cNvCxnSpPr>
            <a:cxnSpLocks/>
          </p:cNvCxnSpPr>
          <p:nvPr/>
        </p:nvCxnSpPr>
        <p:spPr>
          <a:xfrm>
            <a:off x="953885" y="4370469"/>
            <a:ext cx="36230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6A76632-1C8A-C9F4-82F4-D716BF9ED195}"/>
              </a:ext>
            </a:extLst>
          </p:cNvPr>
          <p:cNvCxnSpPr>
            <a:cxnSpLocks/>
          </p:cNvCxnSpPr>
          <p:nvPr/>
        </p:nvCxnSpPr>
        <p:spPr>
          <a:xfrm>
            <a:off x="1094398" y="1776900"/>
            <a:ext cx="362307" cy="109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408F7E5-7B50-7861-24E0-F0AEEB713583}"/>
              </a:ext>
            </a:extLst>
          </p:cNvPr>
          <p:cNvCxnSpPr>
            <a:cxnSpLocks/>
          </p:cNvCxnSpPr>
          <p:nvPr/>
        </p:nvCxnSpPr>
        <p:spPr>
          <a:xfrm flipV="1">
            <a:off x="1124813" y="5865037"/>
            <a:ext cx="331892" cy="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48A40B16-8C30-BD98-5697-CC8F5EF14427}"/>
              </a:ext>
            </a:extLst>
          </p:cNvPr>
          <p:cNvCxnSpPr>
            <a:cxnSpLocks/>
          </p:cNvCxnSpPr>
          <p:nvPr/>
        </p:nvCxnSpPr>
        <p:spPr>
          <a:xfrm flipH="1">
            <a:off x="3375417" y="1309973"/>
            <a:ext cx="3262" cy="2490252"/>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C03242DD-B6CB-0A78-2B44-0ED82CEFE7AF}"/>
              </a:ext>
            </a:extLst>
          </p:cNvPr>
          <p:cNvCxnSpPr>
            <a:cxnSpLocks/>
            <a:endCxn id="9" idx="1"/>
          </p:cNvCxnSpPr>
          <p:nvPr/>
        </p:nvCxnSpPr>
        <p:spPr>
          <a:xfrm>
            <a:off x="3381555" y="1308619"/>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901B7BD-62AD-27EA-934B-EDF704A22E86}"/>
              </a:ext>
            </a:extLst>
          </p:cNvPr>
          <p:cNvCxnSpPr/>
          <p:nvPr/>
        </p:nvCxnSpPr>
        <p:spPr>
          <a:xfrm>
            <a:off x="3376071" y="2910501"/>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47516CBC-CDB5-65CF-0150-A912687C7E31}"/>
              </a:ext>
            </a:extLst>
          </p:cNvPr>
          <p:cNvCxnSpPr/>
          <p:nvPr/>
        </p:nvCxnSpPr>
        <p:spPr>
          <a:xfrm>
            <a:off x="3387192" y="3781911"/>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40D63D63-E2C5-EA15-2111-E4E50E215D27}"/>
              </a:ext>
            </a:extLst>
          </p:cNvPr>
          <p:cNvCxnSpPr/>
          <p:nvPr/>
        </p:nvCxnSpPr>
        <p:spPr>
          <a:xfrm>
            <a:off x="3206605" y="1776900"/>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07E4172-6659-42CD-A049-E6D727A88F42}"/>
              </a:ext>
            </a:extLst>
          </p:cNvPr>
          <p:cNvCxnSpPr/>
          <p:nvPr/>
        </p:nvCxnSpPr>
        <p:spPr>
          <a:xfrm>
            <a:off x="6780362" y="1078837"/>
            <a:ext cx="0" cy="901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688BC5E5-D0D8-B412-ED15-F31F300F9A31}"/>
              </a:ext>
            </a:extLst>
          </p:cNvPr>
          <p:cNvCxnSpPr>
            <a:cxnSpLocks/>
            <a:stCxn id="9" idx="3"/>
          </p:cNvCxnSpPr>
          <p:nvPr/>
        </p:nvCxnSpPr>
        <p:spPr>
          <a:xfrm flipV="1">
            <a:off x="6073925" y="1308619"/>
            <a:ext cx="706437"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3B5BB385-6605-95EB-DD7E-B39B42601B6A}"/>
              </a:ext>
            </a:extLst>
          </p:cNvPr>
          <p:cNvCxnSpPr/>
          <p:nvPr/>
        </p:nvCxnSpPr>
        <p:spPr>
          <a:xfrm>
            <a:off x="6777050" y="1096328"/>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F80E484-1053-C3CF-4B6B-23E5A6975F0A}"/>
              </a:ext>
            </a:extLst>
          </p:cNvPr>
          <p:cNvCxnSpPr/>
          <p:nvPr/>
        </p:nvCxnSpPr>
        <p:spPr>
          <a:xfrm>
            <a:off x="6788670" y="1540570"/>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F28FF61-4F4D-784E-2EAE-DCE479634612}"/>
              </a:ext>
            </a:extLst>
          </p:cNvPr>
          <p:cNvCxnSpPr/>
          <p:nvPr/>
        </p:nvCxnSpPr>
        <p:spPr>
          <a:xfrm>
            <a:off x="6777050" y="1969003"/>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990C091-32D3-AEF6-A1B6-59036CBCC1D0}"/>
              </a:ext>
            </a:extLst>
          </p:cNvPr>
          <p:cNvCxnSpPr>
            <a:cxnSpLocks/>
          </p:cNvCxnSpPr>
          <p:nvPr/>
        </p:nvCxnSpPr>
        <p:spPr>
          <a:xfrm>
            <a:off x="6791427" y="2530315"/>
            <a:ext cx="0" cy="959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082B5BFB-5BF6-5564-A423-61930366BF09}"/>
              </a:ext>
            </a:extLst>
          </p:cNvPr>
          <p:cNvCxnSpPr/>
          <p:nvPr/>
        </p:nvCxnSpPr>
        <p:spPr>
          <a:xfrm>
            <a:off x="6777347" y="2544651"/>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83823941-E091-A99E-3BB4-F45D5FC5676D}"/>
              </a:ext>
            </a:extLst>
          </p:cNvPr>
          <p:cNvCxnSpPr/>
          <p:nvPr/>
        </p:nvCxnSpPr>
        <p:spPr>
          <a:xfrm>
            <a:off x="6791910" y="3484414"/>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AEF356A0-DEA8-8FE5-F71C-8DFA8A9532D3}"/>
              </a:ext>
            </a:extLst>
          </p:cNvPr>
          <p:cNvCxnSpPr>
            <a:cxnSpLocks/>
          </p:cNvCxnSpPr>
          <p:nvPr/>
        </p:nvCxnSpPr>
        <p:spPr>
          <a:xfrm>
            <a:off x="6802750" y="4152561"/>
            <a:ext cx="0" cy="959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2F4C5451-C56C-11BF-8D14-91F1ABE23063}"/>
              </a:ext>
            </a:extLst>
          </p:cNvPr>
          <p:cNvCxnSpPr/>
          <p:nvPr/>
        </p:nvCxnSpPr>
        <p:spPr>
          <a:xfrm>
            <a:off x="6791427" y="4155054"/>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373F3755-AFB9-FAFA-755B-104B6BE86C18}"/>
              </a:ext>
            </a:extLst>
          </p:cNvPr>
          <p:cNvCxnSpPr/>
          <p:nvPr/>
        </p:nvCxnSpPr>
        <p:spPr>
          <a:xfrm>
            <a:off x="6791427" y="4646179"/>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E0234414-8C28-7688-2612-6D48D625D346}"/>
              </a:ext>
            </a:extLst>
          </p:cNvPr>
          <p:cNvCxnSpPr/>
          <p:nvPr/>
        </p:nvCxnSpPr>
        <p:spPr>
          <a:xfrm>
            <a:off x="6796821" y="5094817"/>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74A2575F-AA11-57DF-B793-9389FB3064DA}"/>
              </a:ext>
            </a:extLst>
          </p:cNvPr>
          <p:cNvCxnSpPr>
            <a:cxnSpLocks/>
          </p:cNvCxnSpPr>
          <p:nvPr/>
        </p:nvCxnSpPr>
        <p:spPr>
          <a:xfrm>
            <a:off x="6543600" y="4638537"/>
            <a:ext cx="2540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98681803-1482-069F-A2E5-0B092C119940}"/>
              </a:ext>
            </a:extLst>
          </p:cNvPr>
          <p:cNvCxnSpPr>
            <a:cxnSpLocks/>
          </p:cNvCxnSpPr>
          <p:nvPr/>
        </p:nvCxnSpPr>
        <p:spPr>
          <a:xfrm>
            <a:off x="6545859" y="3738163"/>
            <a:ext cx="0" cy="908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10CFCD51-13B5-4A5C-97F5-530528DE9CD7}"/>
              </a:ext>
            </a:extLst>
          </p:cNvPr>
          <p:cNvCxnSpPr>
            <a:cxnSpLocks/>
          </p:cNvCxnSpPr>
          <p:nvPr/>
        </p:nvCxnSpPr>
        <p:spPr>
          <a:xfrm>
            <a:off x="6080489" y="3759742"/>
            <a:ext cx="4458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A3ED0499-4015-4C9A-9C95-BED922044766}"/>
              </a:ext>
            </a:extLst>
          </p:cNvPr>
          <p:cNvCxnSpPr>
            <a:cxnSpLocks/>
          </p:cNvCxnSpPr>
          <p:nvPr/>
        </p:nvCxnSpPr>
        <p:spPr>
          <a:xfrm>
            <a:off x="3127738" y="4535764"/>
            <a:ext cx="30573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369D9F0-864F-BC01-0F59-886EED0319D1}"/>
              </a:ext>
            </a:extLst>
          </p:cNvPr>
          <p:cNvCxnSpPr>
            <a:cxnSpLocks/>
          </p:cNvCxnSpPr>
          <p:nvPr/>
        </p:nvCxnSpPr>
        <p:spPr>
          <a:xfrm>
            <a:off x="3335433" y="5752446"/>
            <a:ext cx="0" cy="7259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D3BE94FC-732F-8C8F-886E-E2A407FAD041}"/>
              </a:ext>
            </a:extLst>
          </p:cNvPr>
          <p:cNvCxnSpPr>
            <a:cxnSpLocks/>
          </p:cNvCxnSpPr>
          <p:nvPr/>
        </p:nvCxnSpPr>
        <p:spPr>
          <a:xfrm>
            <a:off x="3127738" y="6099459"/>
            <a:ext cx="3649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458E2224-757B-F55F-4615-AE69EF28D2DD}"/>
              </a:ext>
            </a:extLst>
          </p:cNvPr>
          <p:cNvCxnSpPr/>
          <p:nvPr/>
        </p:nvCxnSpPr>
        <p:spPr>
          <a:xfrm>
            <a:off x="3311619" y="5752446"/>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05F97474-E4CC-64C8-9DC6-A9ECCA2C4C84}"/>
              </a:ext>
            </a:extLst>
          </p:cNvPr>
          <p:cNvCxnSpPr/>
          <p:nvPr/>
        </p:nvCxnSpPr>
        <p:spPr>
          <a:xfrm>
            <a:off x="3319081" y="6458788"/>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7B2D36D7-4295-45C3-C893-819E5A21B556}"/>
              </a:ext>
            </a:extLst>
          </p:cNvPr>
          <p:cNvCxnSpPr>
            <a:cxnSpLocks/>
          </p:cNvCxnSpPr>
          <p:nvPr/>
        </p:nvCxnSpPr>
        <p:spPr>
          <a:xfrm>
            <a:off x="6185135" y="4534150"/>
            <a:ext cx="0" cy="9389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49027762-AA21-4319-912B-4D582B9681A8}"/>
              </a:ext>
            </a:extLst>
          </p:cNvPr>
          <p:cNvCxnSpPr>
            <a:cxnSpLocks/>
          </p:cNvCxnSpPr>
          <p:nvPr/>
        </p:nvCxnSpPr>
        <p:spPr>
          <a:xfrm>
            <a:off x="7366960" y="5455799"/>
            <a:ext cx="0" cy="9508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18027682-084A-EE9A-3C22-97B1B339ECC4}"/>
              </a:ext>
            </a:extLst>
          </p:cNvPr>
          <p:cNvCxnSpPr/>
          <p:nvPr/>
        </p:nvCxnSpPr>
        <p:spPr>
          <a:xfrm>
            <a:off x="7372639" y="6386006"/>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9D6FD4D2-273C-F8B2-E367-D909C7F2538C}"/>
              </a:ext>
            </a:extLst>
          </p:cNvPr>
          <p:cNvCxnSpPr>
            <a:cxnSpLocks/>
          </p:cNvCxnSpPr>
          <p:nvPr/>
        </p:nvCxnSpPr>
        <p:spPr>
          <a:xfrm>
            <a:off x="6185135" y="5468801"/>
            <a:ext cx="1361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C7E7AAA8-18EE-E924-9BAB-3BEFD8013CA5}"/>
              </a:ext>
            </a:extLst>
          </p:cNvPr>
          <p:cNvCxnSpPr/>
          <p:nvPr/>
        </p:nvCxnSpPr>
        <p:spPr>
          <a:xfrm>
            <a:off x="7367255" y="5951300"/>
            <a:ext cx="174490" cy="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テキスト ボックス 132">
            <a:extLst>
              <a:ext uri="{FF2B5EF4-FFF2-40B4-BE49-F238E27FC236}">
                <a16:creationId xmlns:a16="http://schemas.microsoft.com/office/drawing/2014/main" id="{19FC6CA1-D3F9-4D2B-EF4D-B1B8D6D180DB}"/>
              </a:ext>
            </a:extLst>
          </p:cNvPr>
          <p:cNvSpPr txBox="1"/>
          <p:nvPr/>
        </p:nvSpPr>
        <p:spPr>
          <a:xfrm>
            <a:off x="7113191" y="6571453"/>
            <a:ext cx="5008425" cy="276999"/>
          </a:xfrm>
          <a:prstGeom prst="rect">
            <a:avLst/>
          </a:prstGeom>
          <a:noFill/>
        </p:spPr>
        <p:txBody>
          <a:bodyPr wrap="square" rtlCol="0">
            <a:spAutoFit/>
          </a:bodyPr>
          <a:lstStyle/>
          <a:p>
            <a:r>
              <a:rPr lang="ja-JP" altLang="en-US" sz="1200" dirty="0"/>
              <a:t>出典</a:t>
            </a:r>
            <a:r>
              <a:rPr kumimoji="1" lang="ja-JP" altLang="en-US" sz="1200" dirty="0"/>
              <a:t>：認知症サポーター育成ステップアップ講座用テキスト一部改編</a:t>
            </a:r>
          </a:p>
        </p:txBody>
      </p:sp>
      <p:cxnSp>
        <p:nvCxnSpPr>
          <p:cNvPr id="135" name="直線コネクタ 134">
            <a:extLst>
              <a:ext uri="{FF2B5EF4-FFF2-40B4-BE49-F238E27FC236}">
                <a16:creationId xmlns:a16="http://schemas.microsoft.com/office/drawing/2014/main" id="{9DAA7F08-1B74-9791-B12A-A2B872BBA32D}"/>
              </a:ext>
            </a:extLst>
          </p:cNvPr>
          <p:cNvCxnSpPr>
            <a:cxnSpLocks/>
          </p:cNvCxnSpPr>
          <p:nvPr/>
        </p:nvCxnSpPr>
        <p:spPr>
          <a:xfrm>
            <a:off x="5604285" y="2890027"/>
            <a:ext cx="1361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8ACBD6CB-8BDD-0C31-E920-DC6B24F04746}"/>
              </a:ext>
            </a:extLst>
          </p:cNvPr>
          <p:cNvSpPr txBox="1"/>
          <p:nvPr/>
        </p:nvSpPr>
        <p:spPr>
          <a:xfrm>
            <a:off x="1582037" y="2753798"/>
            <a:ext cx="1588240" cy="369332"/>
          </a:xfrm>
          <a:prstGeom prst="rect">
            <a:avLst/>
          </a:prstGeom>
          <a:noFill/>
        </p:spPr>
        <p:txBody>
          <a:bodyPr wrap="square" rtlCol="0">
            <a:spAutoFit/>
          </a:bodyPr>
          <a:lstStyle/>
          <a:p>
            <a:r>
              <a:rPr lang="ja-JP" altLang="en-US" dirty="0"/>
              <a:t>全体の約</a:t>
            </a:r>
            <a:r>
              <a:rPr lang="en-US" altLang="ja-JP" dirty="0"/>
              <a:t>73</a:t>
            </a:r>
            <a:r>
              <a:rPr lang="ja-JP" altLang="en-US" dirty="0"/>
              <a:t>％</a:t>
            </a:r>
            <a:endParaRPr kumimoji="1" lang="ja-JP" altLang="en-US" dirty="0"/>
          </a:p>
        </p:txBody>
      </p:sp>
      <p:sp>
        <p:nvSpPr>
          <p:cNvPr id="32" name="テキスト ボックス 31">
            <a:extLst>
              <a:ext uri="{FF2B5EF4-FFF2-40B4-BE49-F238E27FC236}">
                <a16:creationId xmlns:a16="http://schemas.microsoft.com/office/drawing/2014/main" id="{4726BDD3-CBFF-7F78-919D-8F4A1098F3D5}"/>
              </a:ext>
            </a:extLst>
          </p:cNvPr>
          <p:cNvSpPr txBox="1"/>
          <p:nvPr/>
        </p:nvSpPr>
        <p:spPr>
          <a:xfrm>
            <a:off x="1582037" y="4851639"/>
            <a:ext cx="1639040" cy="369332"/>
          </a:xfrm>
          <a:prstGeom prst="rect">
            <a:avLst/>
          </a:prstGeom>
          <a:noFill/>
        </p:spPr>
        <p:txBody>
          <a:bodyPr wrap="square" rtlCol="0">
            <a:spAutoFit/>
          </a:bodyPr>
          <a:lstStyle/>
          <a:p>
            <a:r>
              <a:rPr lang="ja-JP" altLang="en-US" dirty="0"/>
              <a:t>全体の約</a:t>
            </a:r>
            <a:r>
              <a:rPr lang="en-US" altLang="ja-JP" dirty="0"/>
              <a:t>19</a:t>
            </a:r>
            <a:r>
              <a:rPr lang="ja-JP" altLang="en-US" dirty="0"/>
              <a:t>％</a:t>
            </a:r>
            <a:endParaRPr kumimoji="1" lang="ja-JP" altLang="en-US" dirty="0"/>
          </a:p>
        </p:txBody>
      </p:sp>
      <p:sp>
        <p:nvSpPr>
          <p:cNvPr id="33" name="テキスト ボックス 32">
            <a:extLst>
              <a:ext uri="{FF2B5EF4-FFF2-40B4-BE49-F238E27FC236}">
                <a16:creationId xmlns:a16="http://schemas.microsoft.com/office/drawing/2014/main" id="{DC9B8BD5-2CC6-08FB-82BC-61E1B57AA8BD}"/>
              </a:ext>
            </a:extLst>
          </p:cNvPr>
          <p:cNvSpPr txBox="1"/>
          <p:nvPr/>
        </p:nvSpPr>
        <p:spPr>
          <a:xfrm>
            <a:off x="1582037" y="6400381"/>
            <a:ext cx="1639040" cy="369332"/>
          </a:xfrm>
          <a:prstGeom prst="rect">
            <a:avLst/>
          </a:prstGeom>
          <a:noFill/>
        </p:spPr>
        <p:txBody>
          <a:bodyPr wrap="square" rtlCol="0">
            <a:spAutoFit/>
          </a:bodyPr>
          <a:lstStyle/>
          <a:p>
            <a:r>
              <a:rPr lang="ja-JP" altLang="en-US" dirty="0"/>
              <a:t>全体の約</a:t>
            </a:r>
            <a:r>
              <a:rPr lang="en-US" altLang="ja-JP" dirty="0"/>
              <a:t>8</a:t>
            </a:r>
            <a:r>
              <a:rPr lang="ja-JP" altLang="en-US" dirty="0"/>
              <a:t>％</a:t>
            </a:r>
            <a:endParaRPr kumimoji="1" lang="ja-JP" altLang="en-US" dirty="0"/>
          </a:p>
        </p:txBody>
      </p:sp>
      <p:sp>
        <p:nvSpPr>
          <p:cNvPr id="28" name="テキスト ボックス 27">
            <a:extLst>
              <a:ext uri="{FF2B5EF4-FFF2-40B4-BE49-F238E27FC236}">
                <a16:creationId xmlns:a16="http://schemas.microsoft.com/office/drawing/2014/main" id="{14DEA7EB-6B1A-D6DF-7BEF-B0462FABA375}"/>
              </a:ext>
            </a:extLst>
          </p:cNvPr>
          <p:cNvSpPr txBox="1"/>
          <p:nvPr/>
        </p:nvSpPr>
        <p:spPr>
          <a:xfrm>
            <a:off x="5272038" y="1396938"/>
            <a:ext cx="907366" cy="261610"/>
          </a:xfrm>
          <a:prstGeom prst="rect">
            <a:avLst/>
          </a:prstGeom>
          <a:noFill/>
        </p:spPr>
        <p:txBody>
          <a:bodyPr wrap="square" rtlCol="0">
            <a:spAutoFit/>
          </a:bodyPr>
          <a:lstStyle/>
          <a:p>
            <a:r>
              <a:rPr kumimoji="1" lang="ja-JP" altLang="en-US" sz="1100" dirty="0"/>
              <a:t>（約</a:t>
            </a:r>
            <a:r>
              <a:rPr kumimoji="1" lang="en-US" altLang="ja-JP" sz="1100" dirty="0"/>
              <a:t>68</a:t>
            </a:r>
            <a:r>
              <a:rPr kumimoji="1" lang="ja-JP" altLang="en-US" sz="1100" dirty="0"/>
              <a:t>％）</a:t>
            </a:r>
          </a:p>
        </p:txBody>
      </p:sp>
      <p:sp>
        <p:nvSpPr>
          <p:cNvPr id="30" name="テキスト ボックス 29">
            <a:extLst>
              <a:ext uri="{FF2B5EF4-FFF2-40B4-BE49-F238E27FC236}">
                <a16:creationId xmlns:a16="http://schemas.microsoft.com/office/drawing/2014/main" id="{431426B9-8B30-64D4-DEAD-C7ABDE68C44E}"/>
              </a:ext>
            </a:extLst>
          </p:cNvPr>
          <p:cNvSpPr txBox="1"/>
          <p:nvPr/>
        </p:nvSpPr>
        <p:spPr>
          <a:xfrm>
            <a:off x="4777952" y="3000254"/>
            <a:ext cx="967209" cy="261610"/>
          </a:xfrm>
          <a:prstGeom prst="rect">
            <a:avLst/>
          </a:prstGeom>
          <a:noFill/>
        </p:spPr>
        <p:txBody>
          <a:bodyPr wrap="square" rtlCol="0">
            <a:spAutoFit/>
          </a:bodyPr>
          <a:lstStyle/>
          <a:p>
            <a:r>
              <a:rPr lang="ja-JP" altLang="en-US" sz="1100" dirty="0"/>
              <a:t>（約</a:t>
            </a:r>
            <a:r>
              <a:rPr lang="en-US" altLang="ja-JP" sz="1100" dirty="0"/>
              <a:t>4</a:t>
            </a:r>
            <a:r>
              <a:rPr kumimoji="1" lang="ja-JP" altLang="en-US" sz="1100" dirty="0"/>
              <a:t>％）</a:t>
            </a:r>
          </a:p>
        </p:txBody>
      </p:sp>
      <p:sp>
        <p:nvSpPr>
          <p:cNvPr id="34" name="テキスト ボックス 33">
            <a:extLst>
              <a:ext uri="{FF2B5EF4-FFF2-40B4-BE49-F238E27FC236}">
                <a16:creationId xmlns:a16="http://schemas.microsoft.com/office/drawing/2014/main" id="{33ACA866-18BC-F049-6931-C411C5FD74EF}"/>
              </a:ext>
            </a:extLst>
          </p:cNvPr>
          <p:cNvSpPr txBox="1"/>
          <p:nvPr/>
        </p:nvSpPr>
        <p:spPr>
          <a:xfrm>
            <a:off x="5239569" y="3878745"/>
            <a:ext cx="881356" cy="261610"/>
          </a:xfrm>
          <a:prstGeom prst="rect">
            <a:avLst/>
          </a:prstGeom>
          <a:noFill/>
        </p:spPr>
        <p:txBody>
          <a:bodyPr wrap="square" rtlCol="0">
            <a:spAutoFit/>
          </a:bodyPr>
          <a:lstStyle/>
          <a:p>
            <a:r>
              <a:rPr kumimoji="1" lang="ja-JP" altLang="en-US" sz="1100" dirty="0"/>
              <a:t>（約</a:t>
            </a:r>
            <a:r>
              <a:rPr kumimoji="1" lang="en-US" altLang="ja-JP" sz="1100" dirty="0"/>
              <a:t>1</a:t>
            </a:r>
            <a:r>
              <a:rPr kumimoji="1" lang="ja-JP" altLang="en-US" sz="1100" dirty="0"/>
              <a:t>％）</a:t>
            </a:r>
          </a:p>
        </p:txBody>
      </p:sp>
      <p:sp>
        <p:nvSpPr>
          <p:cNvPr id="15" name="フローチャート: 代替処理 14">
            <a:extLst>
              <a:ext uri="{FF2B5EF4-FFF2-40B4-BE49-F238E27FC236}">
                <a16:creationId xmlns:a16="http://schemas.microsoft.com/office/drawing/2014/main" id="{9414DE93-A3D8-7E5E-845C-946DD70784B2}"/>
              </a:ext>
            </a:extLst>
          </p:cNvPr>
          <p:cNvSpPr/>
          <p:nvPr/>
        </p:nvSpPr>
        <p:spPr>
          <a:xfrm>
            <a:off x="1316193" y="1308619"/>
            <a:ext cx="1893215" cy="142091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latin typeface="+mn-ea"/>
              </a:rPr>
              <a:t>1</a:t>
            </a:r>
            <a:r>
              <a:rPr kumimoji="1" lang="ja-JP" altLang="en-US" b="1" dirty="0">
                <a:latin typeface="+mn-ea"/>
              </a:rPr>
              <a:t>．</a:t>
            </a:r>
            <a:r>
              <a:rPr lang="ja-JP" altLang="en-US" b="1" dirty="0">
                <a:latin typeface="+mn-ea"/>
              </a:rPr>
              <a:t>様々なたん</a:t>
            </a:r>
            <a:endParaRPr lang="en-US" altLang="ja-JP" b="1" dirty="0">
              <a:latin typeface="+mn-ea"/>
            </a:endParaRPr>
          </a:p>
          <a:p>
            <a:r>
              <a:rPr lang="ja-JP" altLang="en-US" b="1" dirty="0">
                <a:latin typeface="+mn-ea"/>
              </a:rPr>
              <a:t>　  ぱく質が異　</a:t>
            </a:r>
            <a:endParaRPr lang="en-US" altLang="ja-JP" b="1" dirty="0">
              <a:latin typeface="+mn-ea"/>
            </a:endParaRPr>
          </a:p>
          <a:p>
            <a:r>
              <a:rPr lang="ja-JP" altLang="en-US" b="1" dirty="0">
                <a:latin typeface="+mn-ea"/>
              </a:rPr>
              <a:t>　  常蓄積する　</a:t>
            </a:r>
            <a:endParaRPr lang="en-US" altLang="ja-JP" b="1" dirty="0">
              <a:latin typeface="+mn-ea"/>
            </a:endParaRPr>
          </a:p>
          <a:p>
            <a:r>
              <a:rPr kumimoji="1" lang="ja-JP" altLang="en-US" b="1" dirty="0">
                <a:latin typeface="+mn-ea"/>
              </a:rPr>
              <a:t>　  認知症</a:t>
            </a:r>
          </a:p>
        </p:txBody>
      </p:sp>
      <p:sp>
        <p:nvSpPr>
          <p:cNvPr id="17" name="フローチャート: 代替処理 16">
            <a:extLst>
              <a:ext uri="{FF2B5EF4-FFF2-40B4-BE49-F238E27FC236}">
                <a16:creationId xmlns:a16="http://schemas.microsoft.com/office/drawing/2014/main" id="{5CD690B3-4EF6-8C23-65E5-57057A426129}"/>
              </a:ext>
            </a:extLst>
          </p:cNvPr>
          <p:cNvSpPr/>
          <p:nvPr/>
        </p:nvSpPr>
        <p:spPr>
          <a:xfrm>
            <a:off x="1316191" y="5444509"/>
            <a:ext cx="1811547" cy="9230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latin typeface="+mn-ea"/>
              </a:rPr>
              <a:t>3</a:t>
            </a:r>
            <a:r>
              <a:rPr lang="ja-JP" altLang="en-US" b="1" dirty="0">
                <a:latin typeface="+mn-ea"/>
              </a:rPr>
              <a:t>．間接的に脳</a:t>
            </a:r>
            <a:endParaRPr lang="en-US" altLang="ja-JP" b="1" dirty="0">
              <a:latin typeface="+mn-ea"/>
            </a:endParaRPr>
          </a:p>
          <a:p>
            <a:r>
              <a:rPr lang="ja-JP" altLang="en-US" b="1" dirty="0">
                <a:latin typeface="+mn-ea"/>
              </a:rPr>
              <a:t>     が障害され </a:t>
            </a:r>
            <a:endParaRPr lang="en-US" altLang="ja-JP" b="1" dirty="0">
              <a:latin typeface="+mn-ea"/>
            </a:endParaRPr>
          </a:p>
          <a:p>
            <a:r>
              <a:rPr lang="en-US" altLang="ja-JP" b="1" dirty="0">
                <a:latin typeface="+mn-ea"/>
              </a:rPr>
              <a:t>     </a:t>
            </a:r>
            <a:r>
              <a:rPr lang="ja-JP" altLang="en-US" b="1" dirty="0">
                <a:latin typeface="+mn-ea"/>
              </a:rPr>
              <a:t>る認知症</a:t>
            </a:r>
            <a:endParaRPr kumimoji="1" lang="en-US" altLang="ja-JP" b="1" dirty="0">
              <a:latin typeface="+mn-ea"/>
            </a:endParaRPr>
          </a:p>
        </p:txBody>
      </p:sp>
    </p:spTree>
    <p:extLst>
      <p:ext uri="{BB962C8B-B14F-4D97-AF65-F5344CB8AC3E}">
        <p14:creationId xmlns:p14="http://schemas.microsoft.com/office/powerpoint/2010/main" val="393624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07BA11D8-8984-36EC-7AB3-5B03EC46BA8F}"/>
              </a:ext>
            </a:extLst>
          </p:cNvPr>
          <p:cNvSpPr/>
          <p:nvPr/>
        </p:nvSpPr>
        <p:spPr>
          <a:xfrm>
            <a:off x="7993117" y="123361"/>
            <a:ext cx="3971010" cy="18856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52885CF1-5C85-F6AE-A8F0-552072B9C114}"/>
              </a:ext>
            </a:extLst>
          </p:cNvPr>
          <p:cNvSpPr/>
          <p:nvPr/>
        </p:nvSpPr>
        <p:spPr>
          <a:xfrm>
            <a:off x="8407936" y="983788"/>
            <a:ext cx="3342450" cy="900863"/>
          </a:xfrm>
          <a:prstGeom prst="rightArrow">
            <a:avLst>
              <a:gd name="adj1" fmla="val 50000"/>
              <a:gd name="adj2" fmla="val 3737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F907A757-C45E-8712-57F7-C439AFB20D08}"/>
              </a:ext>
            </a:extLst>
          </p:cNvPr>
          <p:cNvSpPr/>
          <p:nvPr/>
        </p:nvSpPr>
        <p:spPr>
          <a:xfrm>
            <a:off x="8407936" y="158083"/>
            <a:ext cx="3342450" cy="900863"/>
          </a:xfrm>
          <a:prstGeom prst="rightArrow">
            <a:avLst>
              <a:gd name="adj1" fmla="val 50000"/>
              <a:gd name="adj2" fmla="val 3737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A29B725-39F4-753D-AC8C-D3955A813EAE}"/>
              </a:ext>
            </a:extLst>
          </p:cNvPr>
          <p:cNvSpPr>
            <a:spLocks noGrp="1"/>
          </p:cNvSpPr>
          <p:nvPr>
            <p:ph type="title"/>
          </p:nvPr>
        </p:nvSpPr>
        <p:spPr>
          <a:xfrm>
            <a:off x="838200" y="365125"/>
            <a:ext cx="5297738" cy="1325563"/>
          </a:xfrm>
        </p:spPr>
        <p:txBody>
          <a:bodyPr/>
          <a:lstStyle/>
          <a:p>
            <a:r>
              <a:rPr lang="ja-JP" altLang="en-US" b="1" dirty="0">
                <a:latin typeface="+mn-ea"/>
                <a:ea typeface="+mn-ea"/>
              </a:rPr>
              <a:t>様々</a:t>
            </a:r>
            <a:r>
              <a:rPr kumimoji="1" lang="ja-JP" altLang="en-US" b="1" dirty="0">
                <a:latin typeface="+mn-ea"/>
                <a:ea typeface="+mn-ea"/>
              </a:rPr>
              <a:t>な症状がある</a:t>
            </a:r>
          </a:p>
        </p:txBody>
      </p:sp>
      <p:sp>
        <p:nvSpPr>
          <p:cNvPr id="3" name="コンテンツ プレースホルダー 2">
            <a:extLst>
              <a:ext uri="{FF2B5EF4-FFF2-40B4-BE49-F238E27FC236}">
                <a16:creationId xmlns:a16="http://schemas.microsoft.com/office/drawing/2014/main" id="{E6D82E81-2A65-A0CE-CB21-01C93B4FB99B}"/>
              </a:ext>
            </a:extLst>
          </p:cNvPr>
          <p:cNvSpPr>
            <a:spLocks noGrp="1"/>
          </p:cNvSpPr>
          <p:nvPr>
            <p:ph idx="1"/>
          </p:nvPr>
        </p:nvSpPr>
        <p:spPr>
          <a:xfrm>
            <a:off x="347590" y="2008992"/>
            <a:ext cx="11717865" cy="4351338"/>
          </a:xfrm>
        </p:spPr>
        <p:txBody>
          <a:bodyPr>
            <a:normAutofit fontScale="92500"/>
          </a:bodyPr>
          <a:lstStyle/>
          <a:p>
            <a:r>
              <a:rPr lang="ja-JP" altLang="en-US" dirty="0"/>
              <a:t>時間や季節、場所などの見当をつけることが難しくなる</a:t>
            </a:r>
            <a:endParaRPr lang="en-US" altLang="ja-JP" dirty="0"/>
          </a:p>
          <a:p>
            <a:r>
              <a:rPr kumimoji="1" lang="ja-JP" altLang="en-US" dirty="0"/>
              <a:t>考えるスピードが遅く、一度に色々なことをすることが難しくなる</a:t>
            </a:r>
            <a:endParaRPr kumimoji="1" lang="en-US" altLang="ja-JP" dirty="0"/>
          </a:p>
          <a:p>
            <a:r>
              <a:rPr kumimoji="1" lang="ja-JP" altLang="en-US" dirty="0"/>
              <a:t>たくさんの情報があると混乱して選べない等、処理が難しくなる</a:t>
            </a:r>
            <a:endParaRPr kumimoji="1" lang="en-US" altLang="ja-JP" dirty="0"/>
          </a:p>
          <a:p>
            <a:r>
              <a:rPr lang="ja-JP" altLang="en-US" dirty="0"/>
              <a:t>銀行や郵便局の</a:t>
            </a:r>
            <a:r>
              <a:rPr lang="en-US" altLang="ja-JP" dirty="0"/>
              <a:t>ATM</a:t>
            </a:r>
            <a:r>
              <a:rPr lang="ja-JP" altLang="en-US" dirty="0"/>
              <a:t>などの目に見えない仕組みを理解することが難しくなる</a:t>
            </a:r>
            <a:endParaRPr lang="en-US" altLang="ja-JP" dirty="0"/>
          </a:p>
          <a:p>
            <a:r>
              <a:rPr lang="ja-JP" altLang="en-US" dirty="0"/>
              <a:t>急な家族の入院などいつもと違う出来事があると混乱する</a:t>
            </a:r>
            <a:endParaRPr lang="en-US" altLang="ja-JP" dirty="0"/>
          </a:p>
          <a:p>
            <a:r>
              <a:rPr lang="ja-JP" altLang="en-US" dirty="0"/>
              <a:t>物事を順序よく進めることが難しくなる</a:t>
            </a:r>
            <a:endParaRPr lang="en-US" altLang="ja-JP" dirty="0"/>
          </a:p>
          <a:p>
            <a:r>
              <a:rPr lang="ja-JP" altLang="en-US" dirty="0"/>
              <a:t>周りからの刺激や情報に対して正しく解釈することが難しくなる</a:t>
            </a:r>
            <a:endParaRPr lang="en-US" altLang="ja-JP" dirty="0"/>
          </a:p>
          <a:p>
            <a:r>
              <a:rPr lang="ja-JP" altLang="en-US" dirty="0"/>
              <a:t>周りからの注意や指摘によって自信をなくし不安や混乱する</a:t>
            </a:r>
            <a:endParaRPr lang="en-US" altLang="ja-JP" dirty="0"/>
          </a:p>
          <a:p>
            <a:r>
              <a:rPr lang="ja-JP" altLang="en-US" dirty="0"/>
              <a:t>体調不良が様々な症状を引き起こす原因となることもある　</a:t>
            </a:r>
            <a:r>
              <a:rPr lang="en-US" altLang="ja-JP" dirty="0"/>
              <a:t>…</a:t>
            </a:r>
            <a:r>
              <a:rPr lang="ja-JP" altLang="en-US" dirty="0"/>
              <a:t>など</a:t>
            </a:r>
            <a:endParaRPr lang="en-US" altLang="ja-JP" dirty="0"/>
          </a:p>
          <a:p>
            <a:pPr marL="0" indent="0">
              <a:buNone/>
            </a:pPr>
            <a:endParaRPr lang="en-US" altLang="ja-JP" dirty="0"/>
          </a:p>
        </p:txBody>
      </p:sp>
      <p:sp>
        <p:nvSpPr>
          <p:cNvPr id="4" name="楕円 3">
            <a:extLst>
              <a:ext uri="{FF2B5EF4-FFF2-40B4-BE49-F238E27FC236}">
                <a16:creationId xmlns:a16="http://schemas.microsoft.com/office/drawing/2014/main" id="{C9CE1BEE-D06B-DA92-54F0-29DE0AAF2FCE}"/>
              </a:ext>
            </a:extLst>
          </p:cNvPr>
          <p:cNvSpPr/>
          <p:nvPr/>
        </p:nvSpPr>
        <p:spPr>
          <a:xfrm>
            <a:off x="9900745" y="437087"/>
            <a:ext cx="157655" cy="1462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C97DE74E-0C4D-A90D-8F07-70CFAFBF785D}"/>
              </a:ext>
            </a:extLst>
          </p:cNvPr>
          <p:cNvSpPr/>
          <p:nvPr/>
        </p:nvSpPr>
        <p:spPr>
          <a:xfrm>
            <a:off x="10130566" y="582929"/>
            <a:ext cx="204952" cy="21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130BB458-0AE1-C31D-3AD7-4C899CF792C6}"/>
              </a:ext>
            </a:extLst>
          </p:cNvPr>
          <p:cNvSpPr/>
          <p:nvPr/>
        </p:nvSpPr>
        <p:spPr>
          <a:xfrm>
            <a:off x="10360575" y="432909"/>
            <a:ext cx="204952" cy="21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CE254A83-57BC-ADB7-6AE4-8F69C76C5702}"/>
              </a:ext>
            </a:extLst>
          </p:cNvPr>
          <p:cNvSpPr/>
          <p:nvPr/>
        </p:nvSpPr>
        <p:spPr>
          <a:xfrm flipV="1">
            <a:off x="11060045" y="464435"/>
            <a:ext cx="192046" cy="1973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AE3C514A-92D6-BC86-0CBA-5189616935EB}"/>
              </a:ext>
            </a:extLst>
          </p:cNvPr>
          <p:cNvSpPr/>
          <p:nvPr/>
        </p:nvSpPr>
        <p:spPr>
          <a:xfrm>
            <a:off x="10631748" y="598695"/>
            <a:ext cx="204952" cy="21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1136DB0-18F8-FE13-7FFB-1F9AB76D82DF}"/>
              </a:ext>
            </a:extLst>
          </p:cNvPr>
          <p:cNvSpPr txBox="1"/>
          <p:nvPr/>
        </p:nvSpPr>
        <p:spPr>
          <a:xfrm>
            <a:off x="8560673" y="457190"/>
            <a:ext cx="917715" cy="369332"/>
          </a:xfrm>
          <a:prstGeom prst="rect">
            <a:avLst/>
          </a:prstGeom>
          <a:noFill/>
        </p:spPr>
        <p:txBody>
          <a:bodyPr wrap="square" rtlCol="0">
            <a:spAutoFit/>
          </a:bodyPr>
          <a:lstStyle/>
          <a:p>
            <a:r>
              <a:rPr kumimoji="1" lang="ja-JP" altLang="en-US" b="1" dirty="0">
                <a:solidFill>
                  <a:schemeClr val="bg1"/>
                </a:solidFill>
              </a:rPr>
              <a:t>時間軸</a:t>
            </a:r>
          </a:p>
        </p:txBody>
      </p:sp>
      <p:sp>
        <p:nvSpPr>
          <p:cNvPr id="14" name="テキスト ボックス 13">
            <a:extLst>
              <a:ext uri="{FF2B5EF4-FFF2-40B4-BE49-F238E27FC236}">
                <a16:creationId xmlns:a16="http://schemas.microsoft.com/office/drawing/2014/main" id="{2E673F11-AA1B-1E2D-60DA-9129B494A770}"/>
              </a:ext>
            </a:extLst>
          </p:cNvPr>
          <p:cNvSpPr txBox="1"/>
          <p:nvPr/>
        </p:nvSpPr>
        <p:spPr>
          <a:xfrm>
            <a:off x="8545680" y="1281557"/>
            <a:ext cx="917715" cy="369332"/>
          </a:xfrm>
          <a:prstGeom prst="rect">
            <a:avLst/>
          </a:prstGeom>
          <a:noFill/>
        </p:spPr>
        <p:txBody>
          <a:bodyPr wrap="square" rtlCol="0">
            <a:spAutoFit/>
          </a:bodyPr>
          <a:lstStyle/>
          <a:p>
            <a:r>
              <a:rPr kumimoji="1" lang="ja-JP" altLang="en-US" b="1" dirty="0">
                <a:solidFill>
                  <a:schemeClr val="bg1"/>
                </a:solidFill>
              </a:rPr>
              <a:t>時間軸</a:t>
            </a:r>
          </a:p>
        </p:txBody>
      </p:sp>
      <p:sp>
        <p:nvSpPr>
          <p:cNvPr id="15" name="正方形/長方形 14">
            <a:extLst>
              <a:ext uri="{FF2B5EF4-FFF2-40B4-BE49-F238E27FC236}">
                <a16:creationId xmlns:a16="http://schemas.microsoft.com/office/drawing/2014/main" id="{97826210-0975-C095-F7DF-BFDDD16309BD}"/>
              </a:ext>
            </a:extLst>
          </p:cNvPr>
          <p:cNvSpPr/>
          <p:nvPr/>
        </p:nvSpPr>
        <p:spPr>
          <a:xfrm>
            <a:off x="9888199" y="1198628"/>
            <a:ext cx="170201" cy="472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DE96859-AE6B-4F39-BF1E-735078FC8F03}"/>
              </a:ext>
            </a:extLst>
          </p:cNvPr>
          <p:cNvSpPr/>
          <p:nvPr/>
        </p:nvSpPr>
        <p:spPr>
          <a:xfrm>
            <a:off x="10283736" y="1195892"/>
            <a:ext cx="170201" cy="472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1DFE9B4-C252-1FEC-5383-DB2BF0757E40}"/>
              </a:ext>
            </a:extLst>
          </p:cNvPr>
          <p:cNvSpPr/>
          <p:nvPr/>
        </p:nvSpPr>
        <p:spPr>
          <a:xfrm>
            <a:off x="10698555" y="1193212"/>
            <a:ext cx="245103" cy="472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91366E7-0F5B-556F-2894-07372A0B1F39}"/>
              </a:ext>
            </a:extLst>
          </p:cNvPr>
          <p:cNvSpPr/>
          <p:nvPr/>
        </p:nvSpPr>
        <p:spPr>
          <a:xfrm>
            <a:off x="11067304" y="1206010"/>
            <a:ext cx="129391" cy="487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921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7">
            <a:extLst>
              <a:ext uri="{FF2B5EF4-FFF2-40B4-BE49-F238E27FC236}">
                <a16:creationId xmlns:a16="http://schemas.microsoft.com/office/drawing/2014/main" id="{B40C98F3-5ACD-E718-AA5D-DDB825E393FE}"/>
              </a:ext>
            </a:extLst>
          </p:cNvPr>
          <p:cNvSpPr txBox="1">
            <a:spLocks noChangeArrowheads="1"/>
          </p:cNvSpPr>
          <p:nvPr/>
        </p:nvSpPr>
        <p:spPr bwMode="auto">
          <a:xfrm>
            <a:off x="7556501" y="6447087"/>
            <a:ext cx="4635500" cy="276999"/>
          </a:xfrm>
          <a:prstGeom prst="rect">
            <a:avLst/>
          </a:prstGeom>
          <a:noFill/>
          <a:ln>
            <a:noFill/>
          </a:ln>
        </p:spPr>
        <p:txBody>
          <a:bodyPr wrap="squar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defRPr/>
            </a:pPr>
            <a:r>
              <a:rPr lang="ja-JP" altLang="en-US" sz="1200" dirty="0">
                <a:latin typeface="+mn-ea"/>
                <a:ea typeface="+mn-ea"/>
              </a:rPr>
              <a:t>出典：厚生労働省ホームページ「認知症の人からのメッセージ」</a:t>
            </a:r>
          </a:p>
        </p:txBody>
      </p:sp>
      <p:sp>
        <p:nvSpPr>
          <p:cNvPr id="2" name="テキスト ボックス 1">
            <a:extLst>
              <a:ext uri="{FF2B5EF4-FFF2-40B4-BE49-F238E27FC236}">
                <a16:creationId xmlns:a16="http://schemas.microsoft.com/office/drawing/2014/main" id="{F9948EF8-4D4B-A4B8-0FB4-09B349C26918}"/>
              </a:ext>
            </a:extLst>
          </p:cNvPr>
          <p:cNvSpPr txBox="1"/>
          <p:nvPr/>
        </p:nvSpPr>
        <p:spPr>
          <a:xfrm>
            <a:off x="5785946" y="4190336"/>
            <a:ext cx="6076276" cy="2108269"/>
          </a:xfrm>
          <a:prstGeom prst="rect">
            <a:avLst/>
          </a:prstGeom>
          <a:noFill/>
        </p:spPr>
        <p:txBody>
          <a:bodyPr wrap="square" rtlCol="0">
            <a:spAutoFit/>
          </a:bodyPr>
          <a:lstStyle/>
          <a:p>
            <a:r>
              <a:rPr lang="ja-JP" altLang="en-US" sz="3000" b="1" u="sng" dirty="0">
                <a:latin typeface="+mn-ea"/>
              </a:rPr>
              <a:t>認知症があってもその人はその人</a:t>
            </a:r>
            <a:endParaRPr lang="en-US" altLang="ja-JP" sz="3000" b="1" u="sng" dirty="0">
              <a:latin typeface="+mn-ea"/>
            </a:endParaRPr>
          </a:p>
          <a:p>
            <a:endParaRPr kumimoji="1" lang="en-US" altLang="ja-JP" dirty="0"/>
          </a:p>
          <a:p>
            <a:endParaRPr kumimoji="1" lang="en-US" altLang="ja-JP" sz="2800" b="1" dirty="0">
              <a:solidFill>
                <a:srgbClr val="FF0000"/>
              </a:solidFill>
            </a:endParaRPr>
          </a:p>
          <a:p>
            <a:r>
              <a:rPr kumimoji="1" lang="ja-JP" altLang="en-US" sz="2800" b="1" dirty="0">
                <a:solidFill>
                  <a:srgbClr val="FF0000"/>
                </a:solidFill>
              </a:rPr>
              <a:t>安心できる人や場所が増えることが　　　</a:t>
            </a:r>
            <a:endParaRPr kumimoji="1" lang="en-US" altLang="ja-JP" sz="2800" b="1" dirty="0">
              <a:solidFill>
                <a:srgbClr val="FF0000"/>
              </a:solidFill>
            </a:endParaRPr>
          </a:p>
          <a:p>
            <a:r>
              <a:rPr lang="ja-JP" altLang="en-US" sz="2800" b="1" dirty="0">
                <a:solidFill>
                  <a:srgbClr val="FF0000"/>
                </a:solidFill>
              </a:rPr>
              <a:t>　　　　　</a:t>
            </a:r>
            <a:r>
              <a:rPr kumimoji="1" lang="ja-JP" altLang="en-US" sz="2800" b="1" dirty="0">
                <a:solidFill>
                  <a:srgbClr val="FF0000"/>
                </a:solidFill>
              </a:rPr>
              <a:t>暮らしやすさにつながる</a:t>
            </a:r>
          </a:p>
        </p:txBody>
      </p:sp>
      <p:sp>
        <p:nvSpPr>
          <p:cNvPr id="3" name="矢印: 下 2">
            <a:extLst>
              <a:ext uri="{FF2B5EF4-FFF2-40B4-BE49-F238E27FC236}">
                <a16:creationId xmlns:a16="http://schemas.microsoft.com/office/drawing/2014/main" id="{0EF232A5-6574-F682-7929-D3748958E3E6}"/>
              </a:ext>
            </a:extLst>
          </p:cNvPr>
          <p:cNvSpPr/>
          <p:nvPr/>
        </p:nvSpPr>
        <p:spPr>
          <a:xfrm>
            <a:off x="8486741" y="4764510"/>
            <a:ext cx="984738" cy="515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DC51BB4C-28BD-51A0-1EF6-1DF9AF0C4F63}"/>
              </a:ext>
            </a:extLst>
          </p:cNvPr>
          <p:cNvPicPr>
            <a:picLocks noChangeAspect="1"/>
          </p:cNvPicPr>
          <p:nvPr/>
        </p:nvPicPr>
        <p:blipFill>
          <a:blip r:embed="rId3"/>
          <a:stretch>
            <a:fillRect/>
          </a:stretch>
        </p:blipFill>
        <p:spPr>
          <a:xfrm>
            <a:off x="329779" y="2042096"/>
            <a:ext cx="5297883" cy="3615241"/>
          </a:xfrm>
          <a:prstGeom prst="rect">
            <a:avLst/>
          </a:prstGeom>
        </p:spPr>
      </p:pic>
      <p:sp>
        <p:nvSpPr>
          <p:cNvPr id="6" name="四角形: 角を丸くする 5">
            <a:extLst>
              <a:ext uri="{FF2B5EF4-FFF2-40B4-BE49-F238E27FC236}">
                <a16:creationId xmlns:a16="http://schemas.microsoft.com/office/drawing/2014/main" id="{25A56672-113E-2137-2FDE-0151863716F3}"/>
              </a:ext>
            </a:extLst>
          </p:cNvPr>
          <p:cNvSpPr/>
          <p:nvPr/>
        </p:nvSpPr>
        <p:spPr>
          <a:xfrm>
            <a:off x="1211716" y="327892"/>
            <a:ext cx="9800099" cy="13393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rgbClr val="00B050"/>
                </a:solidFill>
                <a:latin typeface="+mn-ea"/>
                <a:ea typeface="+mn-ea"/>
              </a:rPr>
              <a:t>「希望の道ー認知症とともに生きるー」</a:t>
            </a:r>
            <a:br>
              <a:rPr kumimoji="1" lang="en-US" altLang="ja-JP" sz="3200" b="1" dirty="0">
                <a:solidFill>
                  <a:srgbClr val="00B050"/>
                </a:solidFill>
                <a:latin typeface="+mn-ea"/>
                <a:ea typeface="+mn-ea"/>
              </a:rPr>
            </a:br>
            <a:r>
              <a:rPr lang="ja-JP" altLang="en-US" sz="3200" b="1" dirty="0">
                <a:solidFill>
                  <a:srgbClr val="00B050"/>
                </a:solidFill>
                <a:latin typeface="+mn-ea"/>
              </a:rPr>
              <a:t>　　　　　　　　　</a:t>
            </a:r>
            <a:r>
              <a:rPr kumimoji="1" lang="ja-JP" altLang="en-US" sz="3200" b="1" dirty="0">
                <a:solidFill>
                  <a:srgbClr val="00B050"/>
                </a:solidFill>
                <a:latin typeface="+mn-ea"/>
                <a:ea typeface="+mn-ea"/>
              </a:rPr>
              <a:t> メッセージ動画</a:t>
            </a:r>
            <a:endParaRPr kumimoji="1" lang="ja-JP" altLang="en-US" sz="3200" dirty="0"/>
          </a:p>
        </p:txBody>
      </p:sp>
      <p:pic>
        <p:nvPicPr>
          <p:cNvPr id="8" name="図 7">
            <a:extLst>
              <a:ext uri="{FF2B5EF4-FFF2-40B4-BE49-F238E27FC236}">
                <a16:creationId xmlns:a16="http://schemas.microsoft.com/office/drawing/2014/main" id="{63BF7C37-BB7C-D35A-5193-267C614F4FD8}"/>
              </a:ext>
            </a:extLst>
          </p:cNvPr>
          <p:cNvPicPr>
            <a:picLocks noChangeAspect="1"/>
          </p:cNvPicPr>
          <p:nvPr/>
        </p:nvPicPr>
        <p:blipFill>
          <a:blip r:embed="rId4"/>
          <a:stretch>
            <a:fillRect/>
          </a:stretch>
        </p:blipFill>
        <p:spPr>
          <a:xfrm>
            <a:off x="5558228" y="1851317"/>
            <a:ext cx="2264531" cy="1457071"/>
          </a:xfrm>
          <a:prstGeom prst="rect">
            <a:avLst/>
          </a:prstGeom>
        </p:spPr>
      </p:pic>
      <p:pic>
        <p:nvPicPr>
          <p:cNvPr id="9" name="図 8">
            <a:extLst>
              <a:ext uri="{FF2B5EF4-FFF2-40B4-BE49-F238E27FC236}">
                <a16:creationId xmlns:a16="http://schemas.microsoft.com/office/drawing/2014/main" id="{EE9AFF19-BD3A-AE92-005A-BBD4B3140AA6}"/>
              </a:ext>
            </a:extLst>
          </p:cNvPr>
          <p:cNvPicPr>
            <a:picLocks noChangeAspect="1"/>
          </p:cNvPicPr>
          <p:nvPr/>
        </p:nvPicPr>
        <p:blipFill>
          <a:blip r:embed="rId5"/>
          <a:stretch>
            <a:fillRect/>
          </a:stretch>
        </p:blipFill>
        <p:spPr>
          <a:xfrm>
            <a:off x="7753325" y="2345346"/>
            <a:ext cx="2141518" cy="1457072"/>
          </a:xfrm>
          <a:prstGeom prst="rect">
            <a:avLst/>
          </a:prstGeom>
        </p:spPr>
      </p:pic>
      <p:pic>
        <p:nvPicPr>
          <p:cNvPr id="14" name="図 13">
            <a:extLst>
              <a:ext uri="{FF2B5EF4-FFF2-40B4-BE49-F238E27FC236}">
                <a16:creationId xmlns:a16="http://schemas.microsoft.com/office/drawing/2014/main" id="{62703828-91D5-BE07-C160-93B066E03666}"/>
              </a:ext>
            </a:extLst>
          </p:cNvPr>
          <p:cNvPicPr>
            <a:picLocks noChangeAspect="1"/>
          </p:cNvPicPr>
          <p:nvPr/>
        </p:nvPicPr>
        <p:blipFill>
          <a:blip r:embed="rId6"/>
          <a:stretch>
            <a:fillRect/>
          </a:stretch>
        </p:blipFill>
        <p:spPr>
          <a:xfrm>
            <a:off x="9849403" y="2801425"/>
            <a:ext cx="2012818" cy="1373639"/>
          </a:xfrm>
          <a:prstGeom prst="rect">
            <a:avLst/>
          </a:prstGeom>
        </p:spPr>
      </p:pic>
    </p:spTree>
    <p:extLst>
      <p:ext uri="{BB962C8B-B14F-4D97-AF65-F5344CB8AC3E}">
        <p14:creationId xmlns:p14="http://schemas.microsoft.com/office/powerpoint/2010/main" val="696096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E7AC77-F329-39D6-0432-2221A63E0A87}"/>
              </a:ext>
            </a:extLst>
          </p:cNvPr>
          <p:cNvSpPr>
            <a:spLocks noGrp="1"/>
          </p:cNvSpPr>
          <p:nvPr>
            <p:ph type="title"/>
          </p:nvPr>
        </p:nvSpPr>
        <p:spPr/>
        <p:txBody>
          <a:bodyPr/>
          <a:lstStyle/>
          <a:p>
            <a:r>
              <a:rPr kumimoji="1" lang="ja-JP" altLang="en-US" b="1" dirty="0">
                <a:latin typeface="+mn-ea"/>
                <a:ea typeface="+mn-ea"/>
              </a:rPr>
              <a:t>認知症があってもその人はその人</a:t>
            </a:r>
          </a:p>
        </p:txBody>
      </p:sp>
      <p:sp>
        <p:nvSpPr>
          <p:cNvPr id="3" name="コンテンツ プレースホルダー 2">
            <a:extLst>
              <a:ext uri="{FF2B5EF4-FFF2-40B4-BE49-F238E27FC236}">
                <a16:creationId xmlns:a16="http://schemas.microsoft.com/office/drawing/2014/main" id="{C95C3348-2FBD-8C0A-4331-D86E382C5DDE}"/>
              </a:ext>
            </a:extLst>
          </p:cNvPr>
          <p:cNvSpPr>
            <a:spLocks noGrp="1"/>
          </p:cNvSpPr>
          <p:nvPr>
            <p:ph idx="1"/>
          </p:nvPr>
        </p:nvSpPr>
        <p:spPr>
          <a:xfrm>
            <a:off x="838200" y="1620309"/>
            <a:ext cx="10515600" cy="2680758"/>
          </a:xfrm>
        </p:spPr>
        <p:txBody>
          <a:bodyPr/>
          <a:lstStyle/>
          <a:p>
            <a:r>
              <a:rPr kumimoji="1" lang="ja-JP" altLang="en-US" dirty="0"/>
              <a:t>本人の言動には、想いがあり感情は豊かに生きている</a:t>
            </a:r>
            <a:endParaRPr kumimoji="1" lang="en-US" altLang="ja-JP" dirty="0"/>
          </a:p>
          <a:p>
            <a:r>
              <a:rPr lang="ja-JP" altLang="en-US" dirty="0"/>
              <a:t>できる、わかるに目を向ける</a:t>
            </a:r>
            <a:endParaRPr lang="en-US" altLang="ja-JP" dirty="0"/>
          </a:p>
          <a:p>
            <a:r>
              <a:rPr kumimoji="1" lang="ja-JP" altLang="en-US" dirty="0"/>
              <a:t>その人の言葉に耳を傾ける</a:t>
            </a:r>
            <a:endParaRPr kumimoji="1" lang="en-US" altLang="ja-JP" dirty="0"/>
          </a:p>
          <a:p>
            <a:r>
              <a:rPr lang="ja-JP" altLang="en-US" dirty="0"/>
              <a:t>わかりやすい言葉で簡潔に伝える</a:t>
            </a:r>
            <a:endParaRPr lang="en-US" altLang="ja-JP" dirty="0"/>
          </a:p>
          <a:p>
            <a:r>
              <a:rPr kumimoji="1" lang="ja-JP" altLang="en-US" dirty="0"/>
              <a:t>自然体で接する</a:t>
            </a:r>
          </a:p>
        </p:txBody>
      </p:sp>
      <p:sp>
        <p:nvSpPr>
          <p:cNvPr id="5" name="テキスト ボックス 4">
            <a:extLst>
              <a:ext uri="{FF2B5EF4-FFF2-40B4-BE49-F238E27FC236}">
                <a16:creationId xmlns:a16="http://schemas.microsoft.com/office/drawing/2014/main" id="{3D0D2F58-4D0B-A516-6919-E8C9932E4AD7}"/>
              </a:ext>
            </a:extLst>
          </p:cNvPr>
          <p:cNvSpPr txBox="1"/>
          <p:nvPr/>
        </p:nvSpPr>
        <p:spPr>
          <a:xfrm>
            <a:off x="618066" y="4452861"/>
            <a:ext cx="10955868" cy="1569660"/>
          </a:xfrm>
          <a:prstGeom prst="rect">
            <a:avLst/>
          </a:prstGeom>
          <a:noFill/>
        </p:spPr>
        <p:txBody>
          <a:bodyPr wrap="square">
            <a:spAutoFit/>
          </a:bodyPr>
          <a:lstStyle/>
          <a:p>
            <a:pPr marL="0" indent="0">
              <a:buNone/>
            </a:pPr>
            <a:r>
              <a:rPr lang="ja-JP" altLang="en-US" sz="3200" b="1" dirty="0">
                <a:solidFill>
                  <a:srgbClr val="FF0000"/>
                </a:solidFill>
              </a:rPr>
              <a:t>○</a:t>
            </a:r>
            <a:r>
              <a:rPr kumimoji="1" lang="ja-JP" altLang="en-US" sz="3200" b="1" dirty="0">
                <a:solidFill>
                  <a:srgbClr val="FF0000"/>
                </a:solidFill>
              </a:rPr>
              <a:t>認知症によってできないことや忘れることはあるけれど</a:t>
            </a:r>
            <a:endParaRPr kumimoji="1" lang="en-US" altLang="ja-JP" sz="3200" b="1" dirty="0">
              <a:solidFill>
                <a:srgbClr val="FF0000"/>
              </a:solidFill>
            </a:endParaRPr>
          </a:p>
          <a:p>
            <a:pPr marL="0" indent="0">
              <a:buNone/>
            </a:pPr>
            <a:r>
              <a:rPr lang="ja-JP" altLang="en-US" sz="3200" b="1" dirty="0">
                <a:solidFill>
                  <a:srgbClr val="FF0000"/>
                </a:solidFill>
              </a:rPr>
              <a:t> 「その人」は変わらないし、「その人」と私たちの関係も　</a:t>
            </a:r>
            <a:endParaRPr lang="en-US" altLang="ja-JP" sz="3200" b="1" dirty="0">
              <a:solidFill>
                <a:srgbClr val="FF0000"/>
              </a:solidFill>
            </a:endParaRPr>
          </a:p>
          <a:p>
            <a:pPr marL="0" indent="0">
              <a:buNone/>
            </a:pPr>
            <a:r>
              <a:rPr lang="ja-JP" altLang="en-US" sz="3200" b="1" dirty="0">
                <a:solidFill>
                  <a:srgbClr val="FF0000"/>
                </a:solidFill>
              </a:rPr>
              <a:t>　変わらない</a:t>
            </a:r>
            <a:endParaRPr lang="en-US" altLang="ja-JP" sz="3200" b="1" dirty="0">
              <a:solidFill>
                <a:srgbClr val="FF0000"/>
              </a:solidFill>
            </a:endParaRPr>
          </a:p>
        </p:txBody>
      </p:sp>
    </p:spTree>
    <p:extLst>
      <p:ext uri="{BB962C8B-B14F-4D97-AF65-F5344CB8AC3E}">
        <p14:creationId xmlns:p14="http://schemas.microsoft.com/office/powerpoint/2010/main" val="13848601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1163</TotalTime>
  <Words>2402</Words>
  <Application>Microsoft Office PowerPoint</Application>
  <PresentationFormat>ワイド画面</PresentationFormat>
  <Paragraphs>191</Paragraphs>
  <Slides>9</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HG丸ｺﾞｼｯｸM-PRO</vt:lpstr>
      <vt:lpstr>游ゴシック</vt:lpstr>
      <vt:lpstr>游ゴシック Light</vt:lpstr>
      <vt:lpstr>Arial</vt:lpstr>
      <vt:lpstr>Office テーマ</vt:lpstr>
      <vt:lpstr>PowerPoint プレゼンテーション</vt:lpstr>
      <vt:lpstr>研修内容</vt:lpstr>
      <vt:lpstr>年を重ねると起こる身体変化</vt:lpstr>
      <vt:lpstr>PowerPoint プレゼンテーション</vt:lpstr>
      <vt:lpstr>PowerPoint プレゼンテーション</vt:lpstr>
      <vt:lpstr>原因によって大きく3つに分けられる</vt:lpstr>
      <vt:lpstr>様々な症状がある</vt:lpstr>
      <vt:lpstr>PowerPoint プレゼンテーション</vt:lpstr>
      <vt:lpstr>認知症があってもその人はその人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認知症サポーター 　　　　ステップアップ研修</dc:title>
  <dc:creator>User01</dc:creator>
  <cp:lastModifiedBy>User01</cp:lastModifiedBy>
  <cp:revision>112</cp:revision>
  <cp:lastPrinted>2023-05-24T00:19:21Z</cp:lastPrinted>
  <dcterms:created xsi:type="dcterms:W3CDTF">2022-12-12T00:59:45Z</dcterms:created>
  <dcterms:modified xsi:type="dcterms:W3CDTF">2024-04-19T02:22:36Z</dcterms:modified>
</cp:coreProperties>
</file>